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>
        <p:scale>
          <a:sx n="89" d="100"/>
          <a:sy n="89" d="100"/>
        </p:scale>
        <p:origin x="621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5/12/2019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7899A-DF88-46CD-B196-A2F240D089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BZ" b="1" dirty="0"/>
              <a:t>The Innovation Ecosystem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3A95EB-A3C4-4C6C-8563-559AD2E04A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BZ" b="1" dirty="0"/>
              <a:t>Action plan for strengthening core elements</a:t>
            </a:r>
          </a:p>
        </p:txBody>
      </p:sp>
    </p:spTree>
    <p:extLst>
      <p:ext uri="{BB962C8B-B14F-4D97-AF65-F5344CB8AC3E}">
        <p14:creationId xmlns:p14="http://schemas.microsoft.com/office/powerpoint/2010/main" val="2182311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B3D33-5C05-484F-86C9-8315343B3D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Z" dirty="0"/>
              <a:t>What is an ecosystem?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08D2E-7F27-4C62-8AB2-4B0704BB10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term </a:t>
            </a:r>
            <a:r>
              <a:rPr lang="en-US" i="1" dirty="0"/>
              <a:t>Innovation Ecosystem</a:t>
            </a:r>
            <a:r>
              <a:rPr lang="en-US" dirty="0"/>
              <a:t> describes the diverse range of participants and resources that are necessary for innovation and change.  Such a framework models the relationships that are formed between entities whose functional goal is to enable technology development and innovation.</a:t>
            </a:r>
            <a:endParaRPr lang="en-BZ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C3D6C2-A2FA-429A-8C96-CA08FC567536}"/>
              </a:ext>
            </a:extLst>
          </p:cNvPr>
          <p:cNvSpPr/>
          <p:nvPr/>
        </p:nvSpPr>
        <p:spPr>
          <a:xfrm>
            <a:off x="1605782" y="1961518"/>
            <a:ext cx="897725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BZ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Innovation Ecosystem Mapping (Sectors):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BZ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Academia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BZ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Regulators (Cybersecurity)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BZ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Telecom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BZ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eGOB</a:t>
            </a:r>
            <a:endParaRPr lang="en-BZ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BZ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BZ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Private-Sector</a:t>
            </a:r>
          </a:p>
        </p:txBody>
      </p:sp>
    </p:spTree>
    <p:extLst>
      <p:ext uri="{BB962C8B-B14F-4D97-AF65-F5344CB8AC3E}">
        <p14:creationId xmlns:p14="http://schemas.microsoft.com/office/powerpoint/2010/main" val="28595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C2E4E997-8672-4FFD-B8EC-9932A8E471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8" name="Picture 2">
            <a:extLst>
              <a:ext uri="{FF2B5EF4-FFF2-40B4-BE49-F238E27FC236}">
                <a16:creationId xmlns:a16="http://schemas.microsoft.com/office/drawing/2014/main" id="{FE6BA9E6-1D9E-4D30-B528-D49FA1342E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6="http://schemas.microsoft.com/office/drawing/2014/main" xmlns:p14="http://schemas.microsoft.com/office/powerpoint/2010/main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33F0B64-F076-4A27-ADB8-7E2432B33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4459286" cy="1478570"/>
          </a:xfrm>
        </p:spPr>
        <p:txBody>
          <a:bodyPr>
            <a:normAutofit/>
          </a:bodyPr>
          <a:lstStyle/>
          <a:p>
            <a:endParaRPr lang="en-BZ" sz="320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792CA42-2823-4220-966C-3BF2C7714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7"/>
            <a:ext cx="4459287" cy="3965046"/>
          </a:xfrm>
        </p:spPr>
        <p:txBody>
          <a:bodyPr>
            <a:normAutofit/>
          </a:bodyPr>
          <a:lstStyle/>
          <a:p>
            <a:endParaRPr lang="en-US" sz="2000"/>
          </a:p>
        </p:txBody>
      </p:sp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0BB1A561-541F-4D72-BB81-B76F7BCE0E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27" y="17300"/>
            <a:ext cx="12184436" cy="6890833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453E4DEE-E996-40F8-8635-0FF43D7348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20788" cy="6858001"/>
            <a:chOff x="-14288" y="0"/>
            <a:chExt cx="1220788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8" name="Rectangle 5">
              <a:extLst>
                <a:ext uri="{FF2B5EF4-FFF2-40B4-BE49-F238E27FC236}">
                  <a16:creationId xmlns:a16="http://schemas.microsoft.com/office/drawing/2014/main" id="{08BD1D3E-43CE-49EB-A424-0738950C64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300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9" name="Freeform 6">
              <a:extLst>
                <a:ext uri="{FF2B5EF4-FFF2-40B4-BE49-F238E27FC236}">
                  <a16:creationId xmlns:a16="http://schemas.microsoft.com/office/drawing/2014/main" id="{E9182037-E3FA-489A-95D5-29E4248420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E8864E76-AD7F-4BEE-B3F6-A78FA42AE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8">
              <a:extLst>
                <a:ext uri="{FF2B5EF4-FFF2-40B4-BE49-F238E27FC236}">
                  <a16:creationId xmlns:a16="http://schemas.microsoft.com/office/drawing/2014/main" id="{8AD071B3-046D-4479-91FE-01E9AD7C8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0025" y="4763"/>
              <a:ext cx="369888" cy="1811338"/>
            </a:xfrm>
            <a:custGeom>
              <a:avLst/>
              <a:gdLst/>
              <a:ahLst/>
              <a:cxnLst/>
              <a:rect l="0" t="0" r="r" b="b"/>
              <a:pathLst>
                <a:path w="233" h="1141">
                  <a:moveTo>
                    <a:pt x="218" y="1141"/>
                  </a:moveTo>
                  <a:lnTo>
                    <a:pt x="0" y="626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623"/>
                  </a:lnTo>
                  <a:lnTo>
                    <a:pt x="233" y="1135"/>
                  </a:lnTo>
                  <a:lnTo>
                    <a:pt x="218" y="1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id="{91D776F5-E902-4A4D-A75D-A46E063C9F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3237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6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0">
              <a:extLst>
                <a:ext uri="{FF2B5EF4-FFF2-40B4-BE49-F238E27FC236}">
                  <a16:creationId xmlns:a16="http://schemas.microsoft.com/office/drawing/2014/main" id="{EBED8F24-A998-4952-AB68-E2074F074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5750" y="4763"/>
              <a:ext cx="369888" cy="1430338"/>
            </a:xfrm>
            <a:custGeom>
              <a:avLst/>
              <a:gdLst/>
              <a:ahLst/>
              <a:cxnLst/>
              <a:rect l="0" t="0" r="r" b="b"/>
              <a:pathLst>
                <a:path w="233" h="901">
                  <a:moveTo>
                    <a:pt x="221" y="901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380"/>
                  </a:lnTo>
                  <a:lnTo>
                    <a:pt x="233" y="895"/>
                  </a:lnTo>
                  <a:lnTo>
                    <a:pt x="221" y="9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1">
              <a:extLst>
                <a:ext uri="{FF2B5EF4-FFF2-40B4-BE49-F238E27FC236}">
                  <a16:creationId xmlns:a16="http://schemas.microsoft.com/office/drawing/2014/main" id="{74D7A646-8CDC-49B3-9C44-3EF38DB426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6100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2">
              <a:extLst>
                <a:ext uri="{FF2B5EF4-FFF2-40B4-BE49-F238E27FC236}">
                  <a16:creationId xmlns:a16="http://schemas.microsoft.com/office/drawing/2014/main" id="{D4E99D14-E4F4-419B-9AAF-8D1CEAB28A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3" y="0"/>
                    <a:pt x="40" y="7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9"/>
                    <a:pt x="31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377E106C-5445-4A52-9F7E-DA17387442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962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14">
              <a:extLst>
                <a:ext uri="{FF2B5EF4-FFF2-40B4-BE49-F238E27FC236}">
                  <a16:creationId xmlns:a16="http://schemas.microsoft.com/office/drawing/2014/main" id="{752BFE96-D378-4BAE-A64B-F851A34C4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1350" y="0"/>
              <a:ext cx="422275" cy="527050"/>
            </a:xfrm>
            <a:custGeom>
              <a:avLst/>
              <a:gdLst/>
              <a:ahLst/>
              <a:cxnLst/>
              <a:rect l="0" t="0" r="r" b="b"/>
              <a:pathLst>
                <a:path w="266" h="332">
                  <a:moveTo>
                    <a:pt x="257" y="332"/>
                  </a:moveTo>
                  <a:lnTo>
                    <a:pt x="48" y="123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3" y="114"/>
                  </a:lnTo>
                  <a:lnTo>
                    <a:pt x="266" y="320"/>
                  </a:lnTo>
                  <a:lnTo>
                    <a:pt x="257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15">
              <a:extLst>
                <a:ext uri="{FF2B5EF4-FFF2-40B4-BE49-F238E27FC236}">
                  <a16:creationId xmlns:a16="http://schemas.microsoft.com/office/drawing/2014/main" id="{B88FFB19-5A5E-4078-B467-9D4ABD21B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0762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Line 16">
              <a:extLst>
                <a:ext uri="{FF2B5EF4-FFF2-40B4-BE49-F238E27FC236}">
                  <a16:creationId xmlns:a16="http://schemas.microsoft.com/office/drawing/2014/main" id="{11042975-3D19-4728-BCDA-D3F5CD633E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ShapeType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763" y="9525"/>
              <a:ext cx="0" cy="0"/>
            </a:xfrm>
            <a:prstGeom prst="line">
              <a:avLst/>
            </a:prstGeom>
            <a:grpFill/>
            <a:ln w="15" cap="flat">
              <a:solidFill>
                <a:srgbClr val="FFFFFF"/>
              </a:solidFill>
              <a:prstDash val="solid"/>
              <a:miter lim="800000"/>
              <a:headEnd/>
              <a:tailEnd/>
            </a:ln>
          </p:spPr>
        </p:sp>
        <p:sp>
          <p:nvSpPr>
            <p:cNvPr id="30" name="Freeform 17">
              <a:extLst>
                <a:ext uri="{FF2B5EF4-FFF2-40B4-BE49-F238E27FC236}">
                  <a16:creationId xmlns:a16="http://schemas.microsoft.com/office/drawing/2014/main" id="{A28972BD-D2E1-4DCA-A907-2E3B6F6066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" y="1801813"/>
              <a:ext cx="123825" cy="127000"/>
            </a:xfrm>
            <a:custGeom>
              <a:avLst/>
              <a:gdLst/>
              <a:ahLst/>
              <a:cxnLst/>
              <a:rect l="0" t="0" r="r" b="b"/>
              <a:pathLst>
                <a:path w="78" h="80">
                  <a:moveTo>
                    <a:pt x="6" y="80"/>
                  </a:moveTo>
                  <a:lnTo>
                    <a:pt x="0" y="71"/>
                  </a:lnTo>
                  <a:lnTo>
                    <a:pt x="69" y="0"/>
                  </a:lnTo>
                  <a:lnTo>
                    <a:pt x="78" y="9"/>
                  </a:lnTo>
                  <a:lnTo>
                    <a:pt x="6" y="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18">
              <a:extLst>
                <a:ext uri="{FF2B5EF4-FFF2-40B4-BE49-F238E27FC236}">
                  <a16:creationId xmlns:a16="http://schemas.microsoft.com/office/drawing/2014/main" id="{1C806824-5C2D-4747-B038-69EE4074B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9525" y="3549650"/>
              <a:ext cx="147638" cy="481013"/>
            </a:xfrm>
            <a:custGeom>
              <a:avLst/>
              <a:gdLst/>
              <a:ahLst/>
              <a:cxnLst/>
              <a:rect l="0" t="0" r="r" b="b"/>
              <a:pathLst>
                <a:path w="93" h="303">
                  <a:moveTo>
                    <a:pt x="93" y="303"/>
                  </a:moveTo>
                  <a:lnTo>
                    <a:pt x="78" y="303"/>
                  </a:lnTo>
                  <a:lnTo>
                    <a:pt x="78" y="78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93" y="69"/>
                  </a:lnTo>
                  <a:lnTo>
                    <a:pt x="93" y="30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19">
              <a:extLst>
                <a:ext uri="{FF2B5EF4-FFF2-40B4-BE49-F238E27FC236}">
                  <a16:creationId xmlns:a16="http://schemas.microsoft.com/office/drawing/2014/main" id="{3B33F710-16D7-4F48-BFCA-66C9CA235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8587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0">
              <a:extLst>
                <a:ext uri="{FF2B5EF4-FFF2-40B4-BE49-F238E27FC236}">
                  <a16:creationId xmlns:a16="http://schemas.microsoft.com/office/drawing/2014/main" id="{6C8C8ED4-90FA-4E97-AAF0-D5D51E6A9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04787" y="1849438"/>
              <a:ext cx="114300" cy="107950"/>
            </a:xfrm>
            <a:custGeom>
              <a:avLst/>
              <a:gdLst/>
              <a:ahLst/>
              <a:cxnLst/>
              <a:rect l="0" t="0" r="r" b="b"/>
              <a:pathLst>
                <a:path w="24" h="23">
                  <a:moveTo>
                    <a:pt x="12" y="23"/>
                  </a:moveTo>
                  <a:cubicBezTo>
                    <a:pt x="6" y="23"/>
                    <a:pt x="0" y="18"/>
                    <a:pt x="0" y="12"/>
                  </a:cubicBezTo>
                  <a:cubicBezTo>
                    <a:pt x="0" y="5"/>
                    <a:pt x="6" y="0"/>
                    <a:pt x="12" y="0"/>
                  </a:cubicBezTo>
                  <a:cubicBezTo>
                    <a:pt x="18" y="0"/>
                    <a:pt x="24" y="5"/>
                    <a:pt x="24" y="12"/>
                  </a:cubicBezTo>
                  <a:cubicBezTo>
                    <a:pt x="24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20" y="16"/>
                    <a:pt x="20" y="12"/>
                  </a:cubicBezTo>
                  <a:cubicBezTo>
                    <a:pt x="20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Rectangle 21">
              <a:extLst>
                <a:ext uri="{FF2B5EF4-FFF2-40B4-BE49-F238E27FC236}">
                  <a16:creationId xmlns:a16="http://schemas.microsoft.com/office/drawing/2014/main" id="{6C5EB9C1-B25F-4172-8A96-5950ECC828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3350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35" name="Freeform 22">
              <a:extLst>
                <a:ext uri="{FF2B5EF4-FFF2-40B4-BE49-F238E27FC236}">
                  <a16:creationId xmlns:a16="http://schemas.microsoft.com/office/drawing/2014/main" id="{097E6E8A-9373-4655-882B-21715CCE97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23837" y="5041900"/>
              <a:ext cx="369888" cy="1801813"/>
            </a:xfrm>
            <a:custGeom>
              <a:avLst/>
              <a:gdLst/>
              <a:ahLst/>
              <a:cxnLst/>
              <a:rect l="0" t="0" r="r" b="b"/>
              <a:pathLst>
                <a:path w="233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8" y="0"/>
                  </a:lnTo>
                  <a:lnTo>
                    <a:pt x="233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3">
              <a:extLst>
                <a:ext uri="{FF2B5EF4-FFF2-40B4-BE49-F238E27FC236}">
                  <a16:creationId xmlns:a16="http://schemas.microsoft.com/office/drawing/2014/main" id="{EB8CC766-1206-4372-ACAF-8230AF4D54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7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24">
              <a:extLst>
                <a:ext uri="{FF2B5EF4-FFF2-40B4-BE49-F238E27FC236}">
                  <a16:creationId xmlns:a16="http://schemas.microsoft.com/office/drawing/2014/main" id="{1C8E2511-2489-47B2-9C19-C410910DD9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4288" y="5627688"/>
              <a:ext cx="85725" cy="1216025"/>
            </a:xfrm>
            <a:custGeom>
              <a:avLst/>
              <a:gdLst/>
              <a:ahLst/>
              <a:cxnLst/>
              <a:rect l="0" t="0" r="r" b="b"/>
              <a:pathLst>
                <a:path w="54" h="766">
                  <a:moveTo>
                    <a:pt x="54" y="766"/>
                  </a:moveTo>
                  <a:lnTo>
                    <a:pt x="36" y="766"/>
                  </a:lnTo>
                  <a:lnTo>
                    <a:pt x="36" y="149"/>
                  </a:lnTo>
                  <a:lnTo>
                    <a:pt x="0" y="3"/>
                  </a:lnTo>
                  <a:lnTo>
                    <a:pt x="18" y="0"/>
                  </a:lnTo>
                  <a:lnTo>
                    <a:pt x="54" y="146"/>
                  </a:lnTo>
                  <a:lnTo>
                    <a:pt x="54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25">
              <a:extLst>
                <a:ext uri="{FF2B5EF4-FFF2-40B4-BE49-F238E27FC236}">
                  <a16:creationId xmlns:a16="http://schemas.microsoft.com/office/drawing/2014/main" id="{D7820196-0A47-47EF-832C-A688E8977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7050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26">
              <a:extLst>
                <a:ext uri="{FF2B5EF4-FFF2-40B4-BE49-F238E27FC236}">
                  <a16:creationId xmlns:a16="http://schemas.microsoft.com/office/drawing/2014/main" id="{4982E0BF-34AE-48A3-AD6B-E0F3CD05DB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09562" y="5422900"/>
              <a:ext cx="374650" cy="1425575"/>
            </a:xfrm>
            <a:custGeom>
              <a:avLst/>
              <a:gdLst/>
              <a:ahLst/>
              <a:cxnLst/>
              <a:rect l="0" t="0" r="r" b="b"/>
              <a:pathLst>
                <a:path w="236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3" y="512"/>
                  </a:lnTo>
                  <a:lnTo>
                    <a:pt x="221" y="0"/>
                  </a:lnTo>
                  <a:lnTo>
                    <a:pt x="236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Freeform 27">
              <a:extLst>
                <a:ext uri="{FF2B5EF4-FFF2-40B4-BE49-F238E27FC236}">
                  <a16:creationId xmlns:a16="http://schemas.microsoft.com/office/drawing/2014/main" id="{CD34643B-9DF2-4310-8868-48252C339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9912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1" name="Freeform 28">
              <a:extLst>
                <a:ext uri="{FF2B5EF4-FFF2-40B4-BE49-F238E27FC236}">
                  <a16:creationId xmlns:a16="http://schemas.microsoft.com/office/drawing/2014/main" id="{4E020C4E-AF64-44A8-B830-779541D8D5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29">
              <a:extLst>
                <a:ext uri="{FF2B5EF4-FFF2-40B4-BE49-F238E27FC236}">
                  <a16:creationId xmlns:a16="http://schemas.microsoft.com/office/drawing/2014/main" id="{D97BC3D3-B1B3-4825-9169-BBEF1DBCF0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12775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0">
              <a:extLst>
                <a:ext uri="{FF2B5EF4-FFF2-40B4-BE49-F238E27FC236}">
                  <a16:creationId xmlns:a16="http://schemas.microsoft.com/office/drawing/2014/main" id="{A750DC4F-1DAF-470E-98C6-6C68DEB933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9925" y="6330950"/>
              <a:ext cx="417513" cy="517525"/>
            </a:xfrm>
            <a:custGeom>
              <a:avLst/>
              <a:gdLst/>
              <a:ahLst/>
              <a:cxnLst/>
              <a:rect l="0" t="0" r="r" b="b"/>
              <a:pathLst>
                <a:path w="263" h="326">
                  <a:moveTo>
                    <a:pt x="15" y="326"/>
                  </a:moveTo>
                  <a:lnTo>
                    <a:pt x="0" y="320"/>
                  </a:lnTo>
                  <a:lnTo>
                    <a:pt x="45" y="206"/>
                  </a:lnTo>
                  <a:lnTo>
                    <a:pt x="48" y="206"/>
                  </a:lnTo>
                  <a:lnTo>
                    <a:pt x="254" y="0"/>
                  </a:lnTo>
                  <a:lnTo>
                    <a:pt x="263" y="12"/>
                  </a:lnTo>
                  <a:lnTo>
                    <a:pt x="60" y="215"/>
                  </a:lnTo>
                  <a:lnTo>
                    <a:pt x="15" y="3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1">
              <a:extLst>
                <a:ext uri="{FF2B5EF4-FFF2-40B4-BE49-F238E27FC236}">
                  <a16:creationId xmlns:a16="http://schemas.microsoft.com/office/drawing/2014/main" id="{2F99594A-5BBD-4E10-A818-8BE52B7D95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337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6="http://schemas.microsoft.com/office/drawing/2014/main" xmlns:p14="http://schemas.microsoft.com/office/powerpoint/2010/main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</p:spTree>
    <p:extLst>
      <p:ext uri="{BB962C8B-B14F-4D97-AF65-F5344CB8AC3E}">
        <p14:creationId xmlns:p14="http://schemas.microsoft.com/office/powerpoint/2010/main" val="32165808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AD427-434E-4D9A-9D77-328FF8B00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Z" dirty="0"/>
              <a:t>Innovation Ecosystem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DF6A4E-AA89-431A-9898-093D9CF8D0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944" y="1939694"/>
            <a:ext cx="9905999" cy="35417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BZ" b="1" dirty="0"/>
              <a:t>Academia</a:t>
            </a:r>
            <a:r>
              <a:rPr lang="en-BZ" dirty="0"/>
              <a:t> (University of Belize):</a:t>
            </a:r>
          </a:p>
          <a:p>
            <a:r>
              <a:rPr lang="en-BZ" dirty="0"/>
              <a:t>Q: Is Belize ready for digital transformation, in the context of the current education system? Note education is one of the most critical components for enabling digital transformation. </a:t>
            </a:r>
          </a:p>
          <a:p>
            <a:endParaRPr lang="en-BZ" dirty="0"/>
          </a:p>
          <a:p>
            <a:r>
              <a:rPr lang="en-BZ" dirty="0"/>
              <a:t>Strong IT program delivered </a:t>
            </a:r>
          </a:p>
          <a:p>
            <a:r>
              <a:rPr lang="en-BZ" dirty="0"/>
              <a:t>Additional resources needed </a:t>
            </a:r>
          </a:p>
          <a:p>
            <a:endParaRPr lang="en-BZ" dirty="0"/>
          </a:p>
        </p:txBody>
      </p:sp>
    </p:spTree>
    <p:extLst>
      <p:ext uri="{BB962C8B-B14F-4D97-AF65-F5344CB8AC3E}">
        <p14:creationId xmlns:p14="http://schemas.microsoft.com/office/powerpoint/2010/main" val="1466605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F220430-455C-41ED-B81D-A3E5CA3CC35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41413" y="2131150"/>
            <a:ext cx="9906000" cy="354171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BZ" b="1" dirty="0"/>
              <a:t>Regulators (</a:t>
            </a:r>
            <a:r>
              <a:rPr lang="en-BZ" dirty="0"/>
              <a:t>Public Utilities Commission):</a:t>
            </a:r>
          </a:p>
          <a:p>
            <a:r>
              <a:rPr lang="en-BZ" dirty="0"/>
              <a:t>On the matter of Cybersecurity and such threats, inclusive of communicating awareness to the general populace, is there a specific institution in charge of oversight? Cybersecurity is key to the success of digital transformation and ensuring confidence in the general populace for embracing the transformation. </a:t>
            </a:r>
          </a:p>
          <a:p>
            <a:endParaRPr lang="en-BZ" dirty="0"/>
          </a:p>
          <a:p>
            <a:r>
              <a:rPr lang="en-BZ" dirty="0"/>
              <a:t>Phishing and attached are a constant reality </a:t>
            </a:r>
          </a:p>
          <a:p>
            <a:r>
              <a:rPr lang="en-BZ" dirty="0"/>
              <a:t> Education needed </a:t>
            </a:r>
          </a:p>
          <a:p>
            <a:r>
              <a:rPr lang="en-BZ" dirty="0"/>
              <a:t>Legislative framework needed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660F6F5-27FA-42E9-83C4-1558422CC1A4}"/>
              </a:ext>
            </a:extLst>
          </p:cNvPr>
          <p:cNvSpPr txBox="1">
            <a:spLocks/>
          </p:cNvSpPr>
          <p:nvPr/>
        </p:nvSpPr>
        <p:spPr>
          <a:xfrm>
            <a:off x="1293813" y="7709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BZ"/>
              <a:t>Innovation Ecosystem needs</a:t>
            </a:r>
            <a:endParaRPr lang="en-BZ" dirty="0"/>
          </a:p>
        </p:txBody>
      </p:sp>
    </p:spTree>
    <p:extLst>
      <p:ext uri="{BB962C8B-B14F-4D97-AF65-F5344CB8AC3E}">
        <p14:creationId xmlns:p14="http://schemas.microsoft.com/office/powerpoint/2010/main" val="132849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F220430-455C-41ED-B81D-A3E5CA3CC35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41413" y="2131150"/>
            <a:ext cx="9906000" cy="35417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BZ" b="1" dirty="0"/>
              <a:t>Telecom:</a:t>
            </a:r>
            <a:r>
              <a:rPr lang="en-BZ" dirty="0"/>
              <a:t> Belize Telemedia Ltd. </a:t>
            </a:r>
          </a:p>
          <a:p>
            <a:r>
              <a:rPr lang="en-BZ" dirty="0"/>
              <a:t>What is Belize’s telecom infrastructure’s readiness to incorporate the digital needs of the expected transformation? </a:t>
            </a:r>
          </a:p>
          <a:p>
            <a:r>
              <a:rPr lang="en-BZ" dirty="0"/>
              <a:t>Best practices demonstrate the presence of country innovation labs and facilities. How is Belize coping with such a practice?</a:t>
            </a:r>
          </a:p>
          <a:p>
            <a:endParaRPr lang="en-BZ" dirty="0"/>
          </a:p>
          <a:p>
            <a:r>
              <a:rPr lang="en-BZ" dirty="0"/>
              <a:t>Newly upgraded nationwide fibreoptic infrastructure for high speed Internet</a:t>
            </a:r>
          </a:p>
          <a:p>
            <a:r>
              <a:rPr lang="en-BZ" dirty="0"/>
              <a:t>Education and outreach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660F6F5-27FA-42E9-83C4-1558422CC1A4}"/>
              </a:ext>
            </a:extLst>
          </p:cNvPr>
          <p:cNvSpPr txBox="1">
            <a:spLocks/>
          </p:cNvSpPr>
          <p:nvPr/>
        </p:nvSpPr>
        <p:spPr>
          <a:xfrm>
            <a:off x="1293813" y="7709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BZ"/>
              <a:t>Innovation Ecosystem needs</a:t>
            </a:r>
            <a:endParaRPr lang="en-BZ" dirty="0"/>
          </a:p>
        </p:txBody>
      </p:sp>
    </p:spTree>
    <p:extLst>
      <p:ext uri="{BB962C8B-B14F-4D97-AF65-F5344CB8AC3E}">
        <p14:creationId xmlns:p14="http://schemas.microsoft.com/office/powerpoint/2010/main" val="177948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F220430-455C-41ED-B81D-A3E5CA3CC35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41413" y="2131150"/>
            <a:ext cx="9906000" cy="3541712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BZ" b="1" dirty="0" err="1"/>
              <a:t>eGOB</a:t>
            </a:r>
            <a:r>
              <a:rPr lang="en-BZ" b="1" dirty="0"/>
              <a:t> (</a:t>
            </a:r>
            <a:r>
              <a:rPr lang="en-BZ" dirty="0"/>
              <a:t>Central Information Technology Office):</a:t>
            </a:r>
          </a:p>
          <a:p>
            <a:r>
              <a:rPr lang="en-BZ" dirty="0"/>
              <a:t>On the matter of eGovernment and its implementation status, inclusive of the associated policy and strategies; where is this?  On the matter of implementation with limited resources, and high expectations from the citizenry; where is this?</a:t>
            </a:r>
          </a:p>
          <a:p>
            <a:endParaRPr lang="en-BZ" dirty="0"/>
          </a:p>
          <a:p>
            <a:r>
              <a:rPr lang="en-BZ" dirty="0"/>
              <a:t>Policy and strategies in place, but needs institutionalization through buy-in</a:t>
            </a:r>
          </a:p>
          <a:p>
            <a:r>
              <a:rPr lang="en-BZ" dirty="0"/>
              <a:t>Coordinated planning</a:t>
            </a:r>
          </a:p>
          <a:p>
            <a:r>
              <a:rPr lang="en-BZ" dirty="0"/>
              <a:t>Microsoft 365 implemented across GOB</a:t>
            </a:r>
          </a:p>
          <a:p>
            <a:r>
              <a:rPr lang="en-BZ" dirty="0"/>
              <a:t>Leadership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660F6F5-27FA-42E9-83C4-1558422CC1A4}"/>
              </a:ext>
            </a:extLst>
          </p:cNvPr>
          <p:cNvSpPr txBox="1">
            <a:spLocks/>
          </p:cNvSpPr>
          <p:nvPr/>
        </p:nvSpPr>
        <p:spPr>
          <a:xfrm>
            <a:off x="1293813" y="7709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BZ"/>
              <a:t>Innovation Ecosystem needs</a:t>
            </a:r>
            <a:endParaRPr lang="en-BZ" dirty="0"/>
          </a:p>
        </p:txBody>
      </p:sp>
    </p:spTree>
    <p:extLst>
      <p:ext uri="{BB962C8B-B14F-4D97-AF65-F5344CB8AC3E}">
        <p14:creationId xmlns:p14="http://schemas.microsoft.com/office/powerpoint/2010/main" val="418753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F220430-455C-41ED-B81D-A3E5CA3CC35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41413" y="2131150"/>
            <a:ext cx="9906000" cy="3541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BZ" b="1" dirty="0"/>
              <a:t>Finance:</a:t>
            </a:r>
            <a:r>
              <a:rPr lang="en-BZ" dirty="0"/>
              <a:t> Banking</a:t>
            </a:r>
          </a:p>
          <a:p>
            <a:r>
              <a:rPr lang="en-BZ" dirty="0"/>
              <a:t>How ready is the financial sector for embracing digital transformation (e.g., </a:t>
            </a:r>
            <a:r>
              <a:rPr lang="en-BZ" dirty="0" err="1"/>
              <a:t>eBanking</a:t>
            </a:r>
            <a:r>
              <a:rPr lang="en-BZ" dirty="0"/>
              <a:t>, Credit Card System, Financial System)? </a:t>
            </a:r>
          </a:p>
          <a:p>
            <a:endParaRPr lang="en-BZ" dirty="0"/>
          </a:p>
          <a:p>
            <a:r>
              <a:rPr lang="en-BZ" dirty="0"/>
              <a:t>Steady transition to </a:t>
            </a:r>
            <a:r>
              <a:rPr lang="en-BZ" dirty="0" err="1"/>
              <a:t>eBanking</a:t>
            </a:r>
            <a:endParaRPr lang="en-BZ" dirty="0"/>
          </a:p>
          <a:p>
            <a:r>
              <a:rPr lang="en-BZ" dirty="0"/>
              <a:t>Need for greater local independence in the face of external phenomena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660F6F5-27FA-42E9-83C4-1558422CC1A4}"/>
              </a:ext>
            </a:extLst>
          </p:cNvPr>
          <p:cNvSpPr txBox="1">
            <a:spLocks/>
          </p:cNvSpPr>
          <p:nvPr/>
        </p:nvSpPr>
        <p:spPr>
          <a:xfrm>
            <a:off x="1293813" y="7709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BZ" dirty="0"/>
              <a:t>Innovation Ecosystem needs</a:t>
            </a:r>
          </a:p>
        </p:txBody>
      </p:sp>
    </p:spTree>
    <p:extLst>
      <p:ext uri="{BB962C8B-B14F-4D97-AF65-F5344CB8AC3E}">
        <p14:creationId xmlns:p14="http://schemas.microsoft.com/office/powerpoint/2010/main" val="360807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F220430-455C-41ED-B81D-A3E5CA3CC35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141413" y="2131150"/>
            <a:ext cx="9906000" cy="354171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SzPct val="125000"/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SzPct val="125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BZ" b="1" dirty="0"/>
              <a:t>Private-Sector: </a:t>
            </a:r>
            <a:r>
              <a:rPr lang="en-BZ" dirty="0"/>
              <a:t>industry</a:t>
            </a:r>
            <a:r>
              <a:rPr lang="en-BZ" b="1" dirty="0"/>
              <a:t>, </a:t>
            </a:r>
            <a:r>
              <a:rPr lang="en-BZ" dirty="0"/>
              <a:t>entrepreneurs etc.</a:t>
            </a:r>
          </a:p>
          <a:p>
            <a:r>
              <a:rPr lang="en-BZ" dirty="0"/>
              <a:t>Is there a strong community of vibrant I.T. citizenry / talents (e.g., application developers), with readiness to embrace the anticipated digital transformation? On the matter of amassing talents, particularly from the education pool, is there a champion to lead this effort? </a:t>
            </a:r>
          </a:p>
          <a:p>
            <a:endParaRPr lang="en-BZ" dirty="0"/>
          </a:p>
          <a:p>
            <a:r>
              <a:rPr lang="en-BZ" dirty="0"/>
              <a:t>Local qualified talents are available, but needs encouragement and opportunities</a:t>
            </a:r>
          </a:p>
          <a:p>
            <a:r>
              <a:rPr lang="en-BZ" dirty="0"/>
              <a:t>Need for collaboration to organize and advocacy to build confidence</a:t>
            </a:r>
          </a:p>
          <a:p>
            <a:r>
              <a:rPr lang="en-BZ" dirty="0"/>
              <a:t>Need for stimulating interest in STEM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660F6F5-27FA-42E9-83C4-1558422CC1A4}"/>
              </a:ext>
            </a:extLst>
          </p:cNvPr>
          <p:cNvSpPr txBox="1">
            <a:spLocks/>
          </p:cNvSpPr>
          <p:nvPr/>
        </p:nvSpPr>
        <p:spPr>
          <a:xfrm>
            <a:off x="1293813" y="7709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BZ" dirty="0"/>
              <a:t>Innovation Ecosystem needs</a:t>
            </a:r>
          </a:p>
        </p:txBody>
      </p:sp>
    </p:spTree>
    <p:extLst>
      <p:ext uri="{BB962C8B-B14F-4D97-AF65-F5344CB8AC3E}">
        <p14:creationId xmlns:p14="http://schemas.microsoft.com/office/powerpoint/2010/main" val="58913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515CA-B872-4CBD-B535-CF8BE0F6E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Z" dirty="0"/>
              <a:t>Innovative Businesses in Belize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016955-2CA4-404F-8FFF-FC43CF1B27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BZ" b="1" dirty="0"/>
              <a:t>Play Videos</a:t>
            </a:r>
          </a:p>
        </p:txBody>
      </p:sp>
    </p:spTree>
    <p:extLst>
      <p:ext uri="{BB962C8B-B14F-4D97-AF65-F5344CB8AC3E}">
        <p14:creationId xmlns:p14="http://schemas.microsoft.com/office/powerpoint/2010/main" val="2138788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D8229-BADC-4F5C-934B-32950161C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Z" dirty="0"/>
              <a:t>Group discussions by Sector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8FD5AF-439C-4317-9EEE-51D40073F1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7"/>
            <a:ext cx="10778061" cy="3541714"/>
          </a:xfrm>
        </p:spPr>
        <p:txBody>
          <a:bodyPr/>
          <a:lstStyle/>
          <a:p>
            <a:r>
              <a:rPr lang="en-BZ" b="1" dirty="0"/>
              <a:t>10 minutes</a:t>
            </a:r>
          </a:p>
          <a:p>
            <a:pPr lvl="1"/>
            <a:r>
              <a:rPr lang="en-BZ" dirty="0"/>
              <a:t>Brief discussion on current situation to identify and prioritize issues/gaps, selecting 1 to target</a:t>
            </a:r>
          </a:p>
          <a:p>
            <a:r>
              <a:rPr lang="en-BZ" b="1" dirty="0"/>
              <a:t>15 minutes: </a:t>
            </a:r>
          </a:p>
          <a:p>
            <a:pPr lvl="1"/>
            <a:r>
              <a:rPr lang="en-BZ" dirty="0"/>
              <a:t>Policy and Legislative Instruments (Options)</a:t>
            </a:r>
          </a:p>
          <a:p>
            <a:r>
              <a:rPr lang="en-BZ" b="1" dirty="0"/>
              <a:t>15 minutes: </a:t>
            </a:r>
          </a:p>
          <a:p>
            <a:pPr lvl="1"/>
            <a:r>
              <a:rPr lang="en-BZ" dirty="0"/>
              <a:t>Action Plan for targeting priority issue/gap in each sector</a:t>
            </a:r>
          </a:p>
          <a:p>
            <a:endParaRPr lang="en-BZ" dirty="0"/>
          </a:p>
        </p:txBody>
      </p:sp>
    </p:spTree>
    <p:extLst>
      <p:ext uri="{BB962C8B-B14F-4D97-AF65-F5344CB8AC3E}">
        <p14:creationId xmlns:p14="http://schemas.microsoft.com/office/powerpoint/2010/main" val="222176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B9104-E282-4C2B-8776-BDC151801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Z" dirty="0"/>
              <a:t>Let’s get to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B0BF1-CC41-41E9-8055-42B439AC07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BZ" b="1" dirty="0"/>
              <a:t>Action Planning by Sector:</a:t>
            </a:r>
          </a:p>
          <a:p>
            <a:endParaRPr lang="en-BZ" b="1" dirty="0"/>
          </a:p>
          <a:p>
            <a:endParaRPr lang="en-BZ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46FEAB7-4388-49BE-A0DD-75056025D9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0560376"/>
              </p:ext>
            </p:extLst>
          </p:nvPr>
        </p:nvGraphicFramePr>
        <p:xfrm>
          <a:off x="1141413" y="2796988"/>
          <a:ext cx="10148739" cy="28722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3976">
                  <a:extLst>
                    <a:ext uri="{9D8B030D-6E8A-4147-A177-3AD203B41FA5}">
                      <a16:colId xmlns:a16="http://schemas.microsoft.com/office/drawing/2014/main" val="2151380057"/>
                    </a:ext>
                  </a:extLst>
                </a:gridCol>
                <a:gridCol w="1785887">
                  <a:extLst>
                    <a:ext uri="{9D8B030D-6E8A-4147-A177-3AD203B41FA5}">
                      <a16:colId xmlns:a16="http://schemas.microsoft.com/office/drawing/2014/main" val="453273502"/>
                    </a:ext>
                  </a:extLst>
                </a:gridCol>
                <a:gridCol w="1384305">
                  <a:extLst>
                    <a:ext uri="{9D8B030D-6E8A-4147-A177-3AD203B41FA5}">
                      <a16:colId xmlns:a16="http://schemas.microsoft.com/office/drawing/2014/main" val="2591783103"/>
                    </a:ext>
                  </a:extLst>
                </a:gridCol>
                <a:gridCol w="1690041">
                  <a:extLst>
                    <a:ext uri="{9D8B030D-6E8A-4147-A177-3AD203B41FA5}">
                      <a16:colId xmlns:a16="http://schemas.microsoft.com/office/drawing/2014/main" val="3945785608"/>
                    </a:ext>
                  </a:extLst>
                </a:gridCol>
                <a:gridCol w="1745850">
                  <a:extLst>
                    <a:ext uri="{9D8B030D-6E8A-4147-A177-3AD203B41FA5}">
                      <a16:colId xmlns:a16="http://schemas.microsoft.com/office/drawing/2014/main" val="3252758275"/>
                    </a:ext>
                  </a:extLst>
                </a:gridCol>
                <a:gridCol w="1528680">
                  <a:extLst>
                    <a:ext uri="{9D8B030D-6E8A-4147-A177-3AD203B41FA5}">
                      <a16:colId xmlns:a16="http://schemas.microsoft.com/office/drawing/2014/main" val="327348584"/>
                    </a:ext>
                  </a:extLst>
                </a:gridCol>
              </a:tblGrid>
              <a:tr h="71807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Sector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Priority issue/gap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Actors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Instrument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Responsible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Action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35515505"/>
                  </a:ext>
                </a:extLst>
              </a:tr>
              <a:tr h="3590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Education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7452581"/>
                  </a:ext>
                </a:extLst>
              </a:tr>
              <a:tr h="3590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Cybersecurity  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0275046"/>
                  </a:ext>
                </a:extLst>
              </a:tr>
              <a:tr h="3590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Telecom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27459"/>
                  </a:ext>
                </a:extLst>
              </a:tr>
              <a:tr h="3590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eGOB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0026666"/>
                  </a:ext>
                </a:extLst>
              </a:tr>
              <a:tr h="3590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Finance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87124990"/>
                  </a:ext>
                </a:extLst>
              </a:tr>
              <a:tr h="35903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Entrepreneurs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>
                          <a:effectLst/>
                        </a:rPr>
                        <a:t> </a:t>
                      </a:r>
                      <a:endParaRPr lang="en-BZ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BZ" sz="1100" dirty="0">
                          <a:effectLst/>
                        </a:rPr>
                        <a:t> </a:t>
                      </a:r>
                      <a:endParaRPr lang="en-BZ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37729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80028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531</Words>
  <Application>Microsoft Office PowerPoint</Application>
  <PresentationFormat>Widescreen</PresentationFormat>
  <Paragraphs>105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Tw Cen MT</vt:lpstr>
      <vt:lpstr>Circuit</vt:lpstr>
      <vt:lpstr>The Innovation Ecosystem</vt:lpstr>
      <vt:lpstr>What is an ecosystem?</vt:lpstr>
      <vt:lpstr>PowerPoint Presentation</vt:lpstr>
      <vt:lpstr>Innovation Ecosystem needs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Innovative Businesses in Belize</vt:lpstr>
      <vt:lpstr>Group discussions by Sector</vt:lpstr>
      <vt:lpstr>Let’s get to ACTION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Innovation Ecosystem</dc:title>
  <dc:creator>Ishmael Quiroz</dc:creator>
  <cp:lastModifiedBy>Ishmael Quiroz</cp:lastModifiedBy>
  <cp:revision>9</cp:revision>
  <dcterms:created xsi:type="dcterms:W3CDTF">2019-05-13T00:33:28Z</dcterms:created>
  <dcterms:modified xsi:type="dcterms:W3CDTF">2019-05-13T03:46:35Z</dcterms:modified>
</cp:coreProperties>
</file>