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6" r:id="rId2"/>
    <p:sldId id="297" r:id="rId3"/>
    <p:sldId id="298" r:id="rId4"/>
    <p:sldId id="256" r:id="rId5"/>
    <p:sldId id="314" r:id="rId6"/>
    <p:sldId id="315" r:id="rId7"/>
    <p:sldId id="295" r:id="rId8"/>
    <p:sldId id="294" r:id="rId9"/>
    <p:sldId id="269" r:id="rId10"/>
    <p:sldId id="267" r:id="rId11"/>
    <p:sldId id="268" r:id="rId12"/>
    <p:sldId id="274" r:id="rId13"/>
    <p:sldId id="271" r:id="rId14"/>
    <p:sldId id="272" r:id="rId15"/>
    <p:sldId id="300" r:id="rId16"/>
    <p:sldId id="311" r:id="rId17"/>
    <p:sldId id="313" r:id="rId18"/>
    <p:sldId id="299" r:id="rId19"/>
    <p:sldId id="312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10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007A"/>
    <a:srgbClr val="4A4A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84" d="100"/>
          <a:sy n="84" d="100"/>
        </p:scale>
        <p:origin x="-156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.lazzar\Desktop\2012%20Info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.lazzar\Desktop\2012%20Info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Content Analysis of Selected Variables for 2012</a:t>
            </a:r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Costs/Cost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Sheet1!$B$3:$J$3</c:f>
              <c:numCache>
                <c:formatCode>General</c:formatCode>
                <c:ptCount val="9"/>
                <c:pt idx="0">
                  <c:v>116.0</c:v>
                </c:pt>
                <c:pt idx="1">
                  <c:v>119.0</c:v>
                </c:pt>
                <c:pt idx="2">
                  <c:v>62.0</c:v>
                </c:pt>
                <c:pt idx="3">
                  <c:v>150.0</c:v>
                </c:pt>
                <c:pt idx="4">
                  <c:v>40.0</c:v>
                </c:pt>
                <c:pt idx="5">
                  <c:v>20.0</c:v>
                </c:pt>
                <c:pt idx="6">
                  <c:v>45.0</c:v>
                </c:pt>
                <c:pt idx="7">
                  <c:v>54.0</c:v>
                </c:pt>
                <c:pt idx="8">
                  <c:v>64.0</c:v>
                </c:pt>
              </c:numCache>
            </c:numRef>
          </c:val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Efficiency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Sheet1!$B$4:$J$4</c:f>
              <c:numCache>
                <c:formatCode>General</c:formatCode>
                <c:ptCount val="9"/>
                <c:pt idx="0">
                  <c:v>0.0</c:v>
                </c:pt>
                <c:pt idx="1">
                  <c:v>5.0</c:v>
                </c:pt>
                <c:pt idx="2">
                  <c:v>2.0</c:v>
                </c:pt>
                <c:pt idx="3">
                  <c:v>2.0</c:v>
                </c:pt>
                <c:pt idx="4">
                  <c:v>0.0</c:v>
                </c:pt>
                <c:pt idx="5">
                  <c:v>0.0</c:v>
                </c:pt>
                <c:pt idx="6">
                  <c:v>25.0</c:v>
                </c:pt>
                <c:pt idx="7">
                  <c:v>0.0</c:v>
                </c:pt>
                <c:pt idx="8">
                  <c:v>3.0</c:v>
                </c:pt>
              </c:numCache>
            </c:numRef>
          </c:val>
        </c:ser>
        <c:ser>
          <c:idx val="2"/>
          <c:order val="2"/>
          <c:tx>
            <c:strRef>
              <c:f>Sheet1!$A$5</c:f>
              <c:strCache>
                <c:ptCount val="1"/>
                <c:pt idx="0">
                  <c:v>Risk/Risks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Sheet1!$B$5:$J$5</c:f>
              <c:numCache>
                <c:formatCode>General</c:formatCode>
                <c:ptCount val="9"/>
                <c:pt idx="0">
                  <c:v>100.0</c:v>
                </c:pt>
                <c:pt idx="1">
                  <c:v>326.0</c:v>
                </c:pt>
                <c:pt idx="2">
                  <c:v>26.0</c:v>
                </c:pt>
                <c:pt idx="3">
                  <c:v>218.0</c:v>
                </c:pt>
                <c:pt idx="4">
                  <c:v>36.0</c:v>
                </c:pt>
                <c:pt idx="5">
                  <c:v>21.0</c:v>
                </c:pt>
                <c:pt idx="6">
                  <c:v>420.0</c:v>
                </c:pt>
                <c:pt idx="7">
                  <c:v>293.0</c:v>
                </c:pt>
                <c:pt idx="8">
                  <c:v>81.0</c:v>
                </c:pt>
              </c:numCache>
            </c:numRef>
          </c:val>
        </c:ser>
        <c:ser>
          <c:idx val="3"/>
          <c:order val="3"/>
          <c:tx>
            <c:strRef>
              <c:f>Sheet1!$A$6</c:f>
              <c:strCache>
                <c:ptCount val="1"/>
                <c:pt idx="0">
                  <c:v>Control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Sheet1!$B$6:$J$6</c:f>
              <c:numCache>
                <c:formatCode>General</c:formatCode>
                <c:ptCount val="9"/>
                <c:pt idx="0">
                  <c:v>31.0</c:v>
                </c:pt>
                <c:pt idx="1">
                  <c:v>26.0</c:v>
                </c:pt>
                <c:pt idx="2">
                  <c:v>7.0</c:v>
                </c:pt>
                <c:pt idx="3">
                  <c:v>33.0</c:v>
                </c:pt>
                <c:pt idx="4">
                  <c:v>24.0</c:v>
                </c:pt>
                <c:pt idx="5">
                  <c:v>45.0</c:v>
                </c:pt>
                <c:pt idx="6">
                  <c:v>170.0</c:v>
                </c:pt>
                <c:pt idx="7">
                  <c:v>27.0</c:v>
                </c:pt>
                <c:pt idx="8">
                  <c:v>41.0</c:v>
                </c:pt>
              </c:numCache>
            </c:numRef>
          </c:val>
        </c:ser>
        <c:ser>
          <c:idx val="4"/>
          <c:order val="4"/>
          <c:tx>
            <c:strRef>
              <c:f>Sheet1!$A$7</c:f>
              <c:strCache>
                <c:ptCount val="1"/>
                <c:pt idx="0">
                  <c:v>Profits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Sheet1!$B$7:$J$7</c:f>
              <c:numCache>
                <c:formatCode>General</c:formatCode>
                <c:ptCount val="9"/>
                <c:pt idx="0">
                  <c:v>9.0</c:v>
                </c:pt>
                <c:pt idx="1">
                  <c:v>14.0</c:v>
                </c:pt>
                <c:pt idx="2">
                  <c:v>1.0</c:v>
                </c:pt>
                <c:pt idx="3">
                  <c:v>16.0</c:v>
                </c:pt>
                <c:pt idx="4">
                  <c:v>0.0</c:v>
                </c:pt>
                <c:pt idx="5">
                  <c:v>26.0</c:v>
                </c:pt>
                <c:pt idx="6">
                  <c:v>6.0</c:v>
                </c:pt>
                <c:pt idx="7">
                  <c:v>10.0</c:v>
                </c:pt>
                <c:pt idx="8">
                  <c:v>110.0</c:v>
                </c:pt>
              </c:numCache>
            </c:numRef>
          </c:val>
        </c:ser>
        <c:ser>
          <c:idx val="5"/>
          <c:order val="5"/>
          <c:tx>
            <c:strRef>
              <c:f>Sheet1!$A$8</c:f>
              <c:strCache>
                <c:ptCount val="1"/>
                <c:pt idx="0">
                  <c:v>Profitability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Sheet1!$B$8:$J$8</c:f>
              <c:numCache>
                <c:formatCode>General</c:formatCode>
                <c:ptCount val="9"/>
                <c:pt idx="0">
                  <c:v>6.0</c:v>
                </c:pt>
                <c:pt idx="1">
                  <c:v>7.0</c:v>
                </c:pt>
                <c:pt idx="2">
                  <c:v>1.0</c:v>
                </c:pt>
                <c:pt idx="3">
                  <c:v>3.0</c:v>
                </c:pt>
                <c:pt idx="4">
                  <c:v>0.0</c:v>
                </c:pt>
                <c:pt idx="5">
                  <c:v>5.0</c:v>
                </c:pt>
                <c:pt idx="6">
                  <c:v>3.0</c:v>
                </c:pt>
                <c:pt idx="7">
                  <c:v>0.0</c:v>
                </c:pt>
                <c:pt idx="8">
                  <c:v>18.0</c:v>
                </c:pt>
              </c:numCache>
            </c:numRef>
          </c:val>
        </c:ser>
        <c:ser>
          <c:idx val="6"/>
          <c:order val="6"/>
          <c:tx>
            <c:strRef>
              <c:f>Sheet1!$A$9</c:f>
              <c:strCache>
                <c:ptCount val="1"/>
                <c:pt idx="0">
                  <c:v>Competition/Compete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Sheet1!$B$9:$J$9</c:f>
              <c:numCache>
                <c:formatCode>General</c:formatCode>
                <c:ptCount val="9"/>
                <c:pt idx="0">
                  <c:v>5.0</c:v>
                </c:pt>
                <c:pt idx="1">
                  <c:v>6.0</c:v>
                </c:pt>
                <c:pt idx="2">
                  <c:v>0.0</c:v>
                </c:pt>
                <c:pt idx="3">
                  <c:v>2.0</c:v>
                </c:pt>
                <c:pt idx="4">
                  <c:v>9.0</c:v>
                </c:pt>
                <c:pt idx="5">
                  <c:v>2.0</c:v>
                </c:pt>
                <c:pt idx="6">
                  <c:v>2.0</c:v>
                </c:pt>
                <c:pt idx="7">
                  <c:v>7.0</c:v>
                </c:pt>
                <c:pt idx="8">
                  <c:v>5.0</c:v>
                </c:pt>
              </c:numCache>
            </c:numRef>
          </c:val>
        </c:ser>
        <c:ser>
          <c:idx val="7"/>
          <c:order val="7"/>
          <c:tx>
            <c:strRef>
              <c:f>Sheet1!$A$10</c:f>
              <c:strCache>
                <c:ptCount val="1"/>
                <c:pt idx="0">
                  <c:v>Local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Sheet1!$B$10:$J$10</c:f>
              <c:numCache>
                <c:formatCode>General</c:formatCode>
                <c:ptCount val="9"/>
                <c:pt idx="0">
                  <c:v>9.0</c:v>
                </c:pt>
                <c:pt idx="1">
                  <c:v>8.0</c:v>
                </c:pt>
                <c:pt idx="2">
                  <c:v>7.0</c:v>
                </c:pt>
                <c:pt idx="3">
                  <c:v>7.0</c:v>
                </c:pt>
                <c:pt idx="4">
                  <c:v>0.0</c:v>
                </c:pt>
                <c:pt idx="5">
                  <c:v>0.0</c:v>
                </c:pt>
                <c:pt idx="6">
                  <c:v>0.0</c:v>
                </c:pt>
                <c:pt idx="7">
                  <c:v>3.0</c:v>
                </c:pt>
                <c:pt idx="8">
                  <c:v>10.0</c:v>
                </c:pt>
              </c:numCache>
            </c:numRef>
          </c:val>
        </c:ser>
        <c:ser>
          <c:idx val="8"/>
          <c:order val="8"/>
          <c:tx>
            <c:strRef>
              <c:f>Sheet1!$A$11</c:f>
              <c:strCache>
                <c:ptCount val="1"/>
                <c:pt idx="0">
                  <c:v>Same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Sheet1!$B$11:$J$11</c:f>
              <c:numCache>
                <c:formatCode>General</c:formatCode>
                <c:ptCount val="9"/>
                <c:pt idx="0">
                  <c:v>13.0</c:v>
                </c:pt>
                <c:pt idx="1">
                  <c:v>9.0</c:v>
                </c:pt>
                <c:pt idx="2">
                  <c:v>1.0</c:v>
                </c:pt>
                <c:pt idx="3">
                  <c:v>13.0</c:v>
                </c:pt>
                <c:pt idx="4">
                  <c:v>9.0</c:v>
                </c:pt>
                <c:pt idx="5">
                  <c:v>7.0</c:v>
                </c:pt>
                <c:pt idx="6">
                  <c:v>5.0</c:v>
                </c:pt>
                <c:pt idx="7">
                  <c:v>10.0</c:v>
                </c:pt>
                <c:pt idx="8">
                  <c:v>7.0</c:v>
                </c:pt>
              </c:numCache>
            </c:numRef>
          </c:val>
        </c:ser>
        <c:ser>
          <c:idx val="9"/>
          <c:order val="9"/>
          <c:tx>
            <c:strRef>
              <c:f>Sheet1!$A$12</c:f>
              <c:strCache>
                <c:ptCount val="1"/>
                <c:pt idx="0">
                  <c:v>Short Term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Sheet1!$B$12:$J$12</c:f>
              <c:numCache>
                <c:formatCode>General</c:formatCode>
                <c:ptCount val="9"/>
                <c:pt idx="0">
                  <c:v>10.0</c:v>
                </c:pt>
                <c:pt idx="1">
                  <c:v>6.0</c:v>
                </c:pt>
                <c:pt idx="2">
                  <c:v>11.0</c:v>
                </c:pt>
                <c:pt idx="3">
                  <c:v>35.0</c:v>
                </c:pt>
                <c:pt idx="4">
                  <c:v>7.0</c:v>
                </c:pt>
                <c:pt idx="5">
                  <c:v>6.0</c:v>
                </c:pt>
                <c:pt idx="6">
                  <c:v>29.0</c:v>
                </c:pt>
                <c:pt idx="7">
                  <c:v>17.0</c:v>
                </c:pt>
                <c:pt idx="8">
                  <c:v>23.0</c:v>
                </c:pt>
              </c:numCache>
            </c:numRef>
          </c:val>
        </c:ser>
        <c:ser>
          <c:idx val="10"/>
          <c:order val="10"/>
          <c:tx>
            <c:strRef>
              <c:f>Sheet1!$A$13</c:f>
              <c:strCache>
                <c:ptCount val="1"/>
                <c:pt idx="0">
                  <c:v>Innovation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Sheet1!$B$13:$J$13</c:f>
              <c:numCache>
                <c:formatCode>General</c:formatCode>
                <c:ptCount val="9"/>
                <c:pt idx="0">
                  <c:v>0.0</c:v>
                </c:pt>
                <c:pt idx="1">
                  <c:v>6.0</c:v>
                </c:pt>
                <c:pt idx="2">
                  <c:v>1.0</c:v>
                </c:pt>
                <c:pt idx="3">
                  <c:v>1.0</c:v>
                </c:pt>
                <c:pt idx="4">
                  <c:v>1.0</c:v>
                </c:pt>
                <c:pt idx="5">
                  <c:v>6.0</c:v>
                </c:pt>
                <c:pt idx="6">
                  <c:v>20.0</c:v>
                </c:pt>
                <c:pt idx="7">
                  <c:v>7.0</c:v>
                </c:pt>
                <c:pt idx="8">
                  <c:v>0.0</c:v>
                </c:pt>
              </c:numCache>
            </c:numRef>
          </c:val>
        </c:ser>
        <c:ser>
          <c:idx val="11"/>
          <c:order val="11"/>
          <c:tx>
            <c:strRef>
              <c:f>Sheet1!$A$14</c:f>
              <c:strCache>
                <c:ptCount val="1"/>
                <c:pt idx="0">
                  <c:v>Growth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Sheet1!$B$14:$J$14</c:f>
              <c:numCache>
                <c:formatCode>General</c:formatCode>
                <c:ptCount val="9"/>
                <c:pt idx="0">
                  <c:v>5.0</c:v>
                </c:pt>
                <c:pt idx="1">
                  <c:v>58.0</c:v>
                </c:pt>
                <c:pt idx="2">
                  <c:v>14.0</c:v>
                </c:pt>
                <c:pt idx="3">
                  <c:v>36.0</c:v>
                </c:pt>
                <c:pt idx="4">
                  <c:v>0.0</c:v>
                </c:pt>
                <c:pt idx="5">
                  <c:v>0.0</c:v>
                </c:pt>
                <c:pt idx="6">
                  <c:v>5.0</c:v>
                </c:pt>
                <c:pt idx="7">
                  <c:v>2.0</c:v>
                </c:pt>
                <c:pt idx="8">
                  <c:v>97.0</c:v>
                </c:pt>
              </c:numCache>
            </c:numRef>
          </c:val>
        </c:ser>
        <c:ser>
          <c:idx val="12"/>
          <c:order val="12"/>
          <c:tx>
            <c:strRef>
              <c:f>Sheet1!$A$15</c:f>
              <c:strCache>
                <c:ptCount val="1"/>
                <c:pt idx="0">
                  <c:v>New</c:v>
                </c:pt>
              </c:strCache>
            </c:strRef>
          </c:tx>
          <c:invertIfNegative val="0"/>
          <c:cat>
            <c:strRef>
              <c:f>Sheet1!$B$2:$J$2</c:f>
              <c:strCache>
                <c:ptCount val="9"/>
                <c:pt idx="0">
                  <c:v>Goddard Enterprises</c:v>
                </c:pt>
                <c:pt idx="1">
                  <c:v>Grace Kennedy</c:v>
                </c:pt>
                <c:pt idx="2">
                  <c:v>Ansa Mcal</c:v>
                </c:pt>
                <c:pt idx="3">
                  <c:v>Guardian Holdings</c:v>
                </c:pt>
                <c:pt idx="4">
                  <c:v>Kersten</c:v>
                </c:pt>
                <c:pt idx="5">
                  <c:v>Republic Bank</c:v>
                </c:pt>
                <c:pt idx="6">
                  <c:v>First Caribbean Bank </c:v>
                </c:pt>
                <c:pt idx="7">
                  <c:v>Sagicor</c:v>
                </c:pt>
                <c:pt idx="8">
                  <c:v>Massy Holdings Ltd</c:v>
                </c:pt>
              </c:strCache>
            </c:strRef>
          </c:cat>
          <c:val>
            <c:numRef>
              <c:f>Sheet1!$B$15:$J$15</c:f>
              <c:numCache>
                <c:formatCode>General</c:formatCode>
                <c:ptCount val="9"/>
                <c:pt idx="0">
                  <c:v>36.0</c:v>
                </c:pt>
                <c:pt idx="1">
                  <c:v>45.0</c:v>
                </c:pt>
                <c:pt idx="2">
                  <c:v>19.0</c:v>
                </c:pt>
                <c:pt idx="3">
                  <c:v>26.0</c:v>
                </c:pt>
                <c:pt idx="4">
                  <c:v>34.0</c:v>
                </c:pt>
                <c:pt idx="5">
                  <c:v>29.0</c:v>
                </c:pt>
                <c:pt idx="6">
                  <c:v>61.0</c:v>
                </c:pt>
                <c:pt idx="7">
                  <c:v>23.0</c:v>
                </c:pt>
                <c:pt idx="8">
                  <c:v>86.0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1864431208"/>
        <c:axId val="1972265448"/>
      </c:barChart>
      <c:catAx>
        <c:axId val="1864431208"/>
        <c:scaling>
          <c:orientation val="minMax"/>
        </c:scaling>
        <c:delete val="0"/>
        <c:axPos val="b"/>
        <c:majorTickMark val="none"/>
        <c:minorTickMark val="none"/>
        <c:tickLblPos val="nextTo"/>
        <c:crossAx val="1972265448"/>
        <c:crosses val="autoZero"/>
        <c:auto val="1"/>
        <c:lblAlgn val="ctr"/>
        <c:lblOffset val="100"/>
        <c:noMultiLvlLbl val="0"/>
      </c:catAx>
      <c:valAx>
        <c:axId val="19722654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864431208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200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Content</a:t>
            </a:r>
            <a:r>
              <a:rPr lang="en-US" baseline="0"/>
              <a:t> Analysis of Selected Variables 2012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Sheet1!$B$16</c:f>
              <c:strCache>
                <c:ptCount val="1"/>
                <c:pt idx="0">
                  <c:v>Goddard Enterprises</c:v>
                </c:pt>
              </c:strCache>
            </c:strRef>
          </c:tx>
          <c:invertIfNegative val="0"/>
          <c:cat>
            <c:strRef>
              <c:f>Sheet1!$A$17:$A$29</c:f>
              <c:strCache>
                <c:ptCount val="13"/>
                <c:pt idx="0">
                  <c:v>Global </c:v>
                </c:pt>
                <c:pt idx="1">
                  <c:v>International</c:v>
                </c:pt>
                <c:pt idx="2">
                  <c:v>Opportunities/Opportunity</c:v>
                </c:pt>
                <c:pt idx="3">
                  <c:v>Explore</c:v>
                </c:pt>
                <c:pt idx="4">
                  <c:v>Competitive</c:v>
                </c:pt>
                <c:pt idx="5">
                  <c:v>Alliance </c:v>
                </c:pt>
                <c:pt idx="6">
                  <c:v>Joint Venture</c:v>
                </c:pt>
                <c:pt idx="7">
                  <c:v>Collaboration</c:v>
                </c:pt>
                <c:pt idx="8">
                  <c:v>Insight/Insights</c:v>
                </c:pt>
                <c:pt idx="9">
                  <c:v>Long term</c:v>
                </c:pt>
                <c:pt idx="10">
                  <c:v>Sustainability</c:v>
                </c:pt>
                <c:pt idx="11">
                  <c:v>Projects</c:v>
                </c:pt>
                <c:pt idx="12">
                  <c:v>Start</c:v>
                </c:pt>
              </c:strCache>
            </c:strRef>
          </c:cat>
          <c:val>
            <c:numRef>
              <c:f>Sheet1!$B$17:$B$29</c:f>
              <c:numCache>
                <c:formatCode>General</c:formatCode>
                <c:ptCount val="13"/>
                <c:pt idx="0">
                  <c:v>2.0</c:v>
                </c:pt>
                <c:pt idx="1">
                  <c:v>23.0</c:v>
                </c:pt>
                <c:pt idx="2">
                  <c:v>5.0</c:v>
                </c:pt>
                <c:pt idx="3">
                  <c:v>0.0</c:v>
                </c:pt>
                <c:pt idx="4">
                  <c:v>3.0</c:v>
                </c:pt>
                <c:pt idx="5">
                  <c:v>0.0</c:v>
                </c:pt>
                <c:pt idx="6">
                  <c:v>5.0</c:v>
                </c:pt>
                <c:pt idx="7">
                  <c:v>2.0</c:v>
                </c:pt>
                <c:pt idx="8">
                  <c:v>1.0</c:v>
                </c:pt>
                <c:pt idx="9">
                  <c:v>17.0</c:v>
                </c:pt>
                <c:pt idx="10">
                  <c:v>0.0</c:v>
                </c:pt>
                <c:pt idx="11">
                  <c:v>2.0</c:v>
                </c:pt>
                <c:pt idx="12">
                  <c:v>1.0</c:v>
                </c:pt>
              </c:numCache>
            </c:numRef>
          </c:val>
        </c:ser>
        <c:ser>
          <c:idx val="1"/>
          <c:order val="1"/>
          <c:tx>
            <c:strRef>
              <c:f>Sheet1!$C$16</c:f>
              <c:strCache>
                <c:ptCount val="1"/>
                <c:pt idx="0">
                  <c:v>Grace Kennedy</c:v>
                </c:pt>
              </c:strCache>
            </c:strRef>
          </c:tx>
          <c:invertIfNegative val="0"/>
          <c:cat>
            <c:strRef>
              <c:f>Sheet1!$A$17:$A$29</c:f>
              <c:strCache>
                <c:ptCount val="13"/>
                <c:pt idx="0">
                  <c:v>Global </c:v>
                </c:pt>
                <c:pt idx="1">
                  <c:v>International</c:v>
                </c:pt>
                <c:pt idx="2">
                  <c:v>Opportunities/Opportunity</c:v>
                </c:pt>
                <c:pt idx="3">
                  <c:v>Explore</c:v>
                </c:pt>
                <c:pt idx="4">
                  <c:v>Competitive</c:v>
                </c:pt>
                <c:pt idx="5">
                  <c:v>Alliance </c:v>
                </c:pt>
                <c:pt idx="6">
                  <c:v>Joint Venture</c:v>
                </c:pt>
                <c:pt idx="7">
                  <c:v>Collaboration</c:v>
                </c:pt>
                <c:pt idx="8">
                  <c:v>Insight/Insights</c:v>
                </c:pt>
                <c:pt idx="9">
                  <c:v>Long term</c:v>
                </c:pt>
                <c:pt idx="10">
                  <c:v>Sustainability</c:v>
                </c:pt>
                <c:pt idx="11">
                  <c:v>Projects</c:v>
                </c:pt>
                <c:pt idx="12">
                  <c:v>Start</c:v>
                </c:pt>
              </c:strCache>
            </c:strRef>
          </c:cat>
          <c:val>
            <c:numRef>
              <c:f>Sheet1!$C$17:$C$29</c:f>
              <c:numCache>
                <c:formatCode>General</c:formatCode>
                <c:ptCount val="13"/>
                <c:pt idx="0">
                  <c:v>41.0</c:v>
                </c:pt>
                <c:pt idx="1">
                  <c:v>45.0</c:v>
                </c:pt>
                <c:pt idx="2">
                  <c:v>14.0</c:v>
                </c:pt>
                <c:pt idx="3">
                  <c:v>0.0</c:v>
                </c:pt>
                <c:pt idx="4">
                  <c:v>5.0</c:v>
                </c:pt>
                <c:pt idx="5">
                  <c:v>1.0</c:v>
                </c:pt>
                <c:pt idx="6">
                  <c:v>6.0</c:v>
                </c:pt>
                <c:pt idx="7">
                  <c:v>0.0</c:v>
                </c:pt>
                <c:pt idx="8">
                  <c:v>0.0</c:v>
                </c:pt>
                <c:pt idx="9">
                  <c:v>16.0</c:v>
                </c:pt>
                <c:pt idx="10">
                  <c:v>3.0</c:v>
                </c:pt>
                <c:pt idx="11">
                  <c:v>1.0</c:v>
                </c:pt>
                <c:pt idx="12">
                  <c:v>5.0</c:v>
                </c:pt>
              </c:numCache>
            </c:numRef>
          </c:val>
        </c:ser>
        <c:ser>
          <c:idx val="2"/>
          <c:order val="2"/>
          <c:tx>
            <c:strRef>
              <c:f>Sheet1!$D$16</c:f>
              <c:strCache>
                <c:ptCount val="1"/>
                <c:pt idx="0">
                  <c:v>Ansa Mcal</c:v>
                </c:pt>
              </c:strCache>
            </c:strRef>
          </c:tx>
          <c:invertIfNegative val="0"/>
          <c:cat>
            <c:strRef>
              <c:f>Sheet1!$A$17:$A$29</c:f>
              <c:strCache>
                <c:ptCount val="13"/>
                <c:pt idx="0">
                  <c:v>Global </c:v>
                </c:pt>
                <c:pt idx="1">
                  <c:v>International</c:v>
                </c:pt>
                <c:pt idx="2">
                  <c:v>Opportunities/Opportunity</c:v>
                </c:pt>
                <c:pt idx="3">
                  <c:v>Explore</c:v>
                </c:pt>
                <c:pt idx="4">
                  <c:v>Competitive</c:v>
                </c:pt>
                <c:pt idx="5">
                  <c:v>Alliance </c:v>
                </c:pt>
                <c:pt idx="6">
                  <c:v>Joint Venture</c:v>
                </c:pt>
                <c:pt idx="7">
                  <c:v>Collaboration</c:v>
                </c:pt>
                <c:pt idx="8">
                  <c:v>Insight/Insights</c:v>
                </c:pt>
                <c:pt idx="9">
                  <c:v>Long term</c:v>
                </c:pt>
                <c:pt idx="10">
                  <c:v>Sustainability</c:v>
                </c:pt>
                <c:pt idx="11">
                  <c:v>Projects</c:v>
                </c:pt>
                <c:pt idx="12">
                  <c:v>Start</c:v>
                </c:pt>
              </c:strCache>
            </c:strRef>
          </c:cat>
          <c:val>
            <c:numRef>
              <c:f>Sheet1!$D$17:$D$29</c:f>
              <c:numCache>
                <c:formatCode>General</c:formatCode>
                <c:ptCount val="13"/>
                <c:pt idx="0">
                  <c:v>1.0</c:v>
                </c:pt>
                <c:pt idx="1">
                  <c:v>0.0</c:v>
                </c:pt>
                <c:pt idx="2">
                  <c:v>1.0</c:v>
                </c:pt>
                <c:pt idx="3">
                  <c:v>0.0</c:v>
                </c:pt>
                <c:pt idx="4">
                  <c:v>0.0</c:v>
                </c:pt>
                <c:pt idx="5">
                  <c:v>1.0</c:v>
                </c:pt>
                <c:pt idx="6">
                  <c:v>5.0</c:v>
                </c:pt>
                <c:pt idx="7">
                  <c:v>0.0</c:v>
                </c:pt>
                <c:pt idx="8">
                  <c:v>0.0</c:v>
                </c:pt>
                <c:pt idx="9">
                  <c:v>2.0</c:v>
                </c:pt>
                <c:pt idx="10">
                  <c:v>0.0</c:v>
                </c:pt>
                <c:pt idx="11">
                  <c:v>3.0</c:v>
                </c:pt>
                <c:pt idx="12">
                  <c:v>1.0</c:v>
                </c:pt>
              </c:numCache>
            </c:numRef>
          </c:val>
        </c:ser>
        <c:ser>
          <c:idx val="3"/>
          <c:order val="3"/>
          <c:tx>
            <c:strRef>
              <c:f>Sheet1!$E$16</c:f>
              <c:strCache>
                <c:ptCount val="1"/>
                <c:pt idx="0">
                  <c:v>Guardian Holdings</c:v>
                </c:pt>
              </c:strCache>
            </c:strRef>
          </c:tx>
          <c:invertIfNegative val="0"/>
          <c:cat>
            <c:strRef>
              <c:f>Sheet1!$A$17:$A$29</c:f>
              <c:strCache>
                <c:ptCount val="13"/>
                <c:pt idx="0">
                  <c:v>Global </c:v>
                </c:pt>
                <c:pt idx="1">
                  <c:v>International</c:v>
                </c:pt>
                <c:pt idx="2">
                  <c:v>Opportunities/Opportunity</c:v>
                </c:pt>
                <c:pt idx="3">
                  <c:v>Explore</c:v>
                </c:pt>
                <c:pt idx="4">
                  <c:v>Competitive</c:v>
                </c:pt>
                <c:pt idx="5">
                  <c:v>Alliance </c:v>
                </c:pt>
                <c:pt idx="6">
                  <c:v>Joint Venture</c:v>
                </c:pt>
                <c:pt idx="7">
                  <c:v>Collaboration</c:v>
                </c:pt>
                <c:pt idx="8">
                  <c:v>Insight/Insights</c:v>
                </c:pt>
                <c:pt idx="9">
                  <c:v>Long term</c:v>
                </c:pt>
                <c:pt idx="10">
                  <c:v>Sustainability</c:v>
                </c:pt>
                <c:pt idx="11">
                  <c:v>Projects</c:v>
                </c:pt>
                <c:pt idx="12">
                  <c:v>Start</c:v>
                </c:pt>
              </c:strCache>
            </c:strRef>
          </c:cat>
          <c:val>
            <c:numRef>
              <c:f>Sheet1!$E$17:$E$29</c:f>
              <c:numCache>
                <c:formatCode>General</c:formatCode>
                <c:ptCount val="13"/>
                <c:pt idx="0">
                  <c:v>4.0</c:v>
                </c:pt>
                <c:pt idx="1">
                  <c:v>26.0</c:v>
                </c:pt>
                <c:pt idx="2">
                  <c:v>7.0</c:v>
                </c:pt>
                <c:pt idx="3">
                  <c:v>1.0</c:v>
                </c:pt>
                <c:pt idx="4">
                  <c:v>6.0</c:v>
                </c:pt>
                <c:pt idx="5">
                  <c:v>12.0</c:v>
                </c:pt>
                <c:pt idx="6">
                  <c:v>8.0</c:v>
                </c:pt>
                <c:pt idx="7">
                  <c:v>2.0</c:v>
                </c:pt>
                <c:pt idx="8">
                  <c:v>0.0</c:v>
                </c:pt>
                <c:pt idx="9">
                  <c:v>53.0</c:v>
                </c:pt>
                <c:pt idx="10">
                  <c:v>1.0</c:v>
                </c:pt>
                <c:pt idx="11">
                  <c:v>5.0</c:v>
                </c:pt>
                <c:pt idx="12">
                  <c:v>2.0</c:v>
                </c:pt>
              </c:numCache>
            </c:numRef>
          </c:val>
        </c:ser>
        <c:ser>
          <c:idx val="4"/>
          <c:order val="4"/>
          <c:tx>
            <c:strRef>
              <c:f>Sheet1!$F$16</c:f>
              <c:strCache>
                <c:ptCount val="1"/>
                <c:pt idx="0">
                  <c:v>Kersten</c:v>
                </c:pt>
              </c:strCache>
            </c:strRef>
          </c:tx>
          <c:invertIfNegative val="0"/>
          <c:cat>
            <c:strRef>
              <c:f>Sheet1!$A$17:$A$29</c:f>
              <c:strCache>
                <c:ptCount val="13"/>
                <c:pt idx="0">
                  <c:v>Global </c:v>
                </c:pt>
                <c:pt idx="1">
                  <c:v>International</c:v>
                </c:pt>
                <c:pt idx="2">
                  <c:v>Opportunities/Opportunity</c:v>
                </c:pt>
                <c:pt idx="3">
                  <c:v>Explore</c:v>
                </c:pt>
                <c:pt idx="4">
                  <c:v>Competitive</c:v>
                </c:pt>
                <c:pt idx="5">
                  <c:v>Alliance </c:v>
                </c:pt>
                <c:pt idx="6">
                  <c:v>Joint Venture</c:v>
                </c:pt>
                <c:pt idx="7">
                  <c:v>Collaboration</c:v>
                </c:pt>
                <c:pt idx="8">
                  <c:v>Insight/Insights</c:v>
                </c:pt>
                <c:pt idx="9">
                  <c:v>Long term</c:v>
                </c:pt>
                <c:pt idx="10">
                  <c:v>Sustainability</c:v>
                </c:pt>
                <c:pt idx="11">
                  <c:v>Projects</c:v>
                </c:pt>
                <c:pt idx="12">
                  <c:v>Start</c:v>
                </c:pt>
              </c:strCache>
            </c:strRef>
          </c:cat>
          <c:val>
            <c:numRef>
              <c:f>Sheet1!$F$17:$F$29</c:f>
              <c:numCache>
                <c:formatCode>General</c:formatCode>
                <c:ptCount val="13"/>
                <c:pt idx="0">
                  <c:v>34.0</c:v>
                </c:pt>
                <c:pt idx="1">
                  <c:v>1.0</c:v>
                </c:pt>
                <c:pt idx="2">
                  <c:v>18.0</c:v>
                </c:pt>
                <c:pt idx="3">
                  <c:v>3.0</c:v>
                </c:pt>
                <c:pt idx="4">
                  <c:v>0.0</c:v>
                </c:pt>
                <c:pt idx="5">
                  <c:v>4.0</c:v>
                </c:pt>
                <c:pt idx="6">
                  <c:v>0.0</c:v>
                </c:pt>
                <c:pt idx="7">
                  <c:v>5.0</c:v>
                </c:pt>
                <c:pt idx="8">
                  <c:v>5.0</c:v>
                </c:pt>
                <c:pt idx="9">
                  <c:v>1.0</c:v>
                </c:pt>
                <c:pt idx="10">
                  <c:v>3.0</c:v>
                </c:pt>
                <c:pt idx="11">
                  <c:v>1.0</c:v>
                </c:pt>
                <c:pt idx="12">
                  <c:v>25.0</c:v>
                </c:pt>
              </c:numCache>
            </c:numRef>
          </c:val>
        </c:ser>
        <c:ser>
          <c:idx val="5"/>
          <c:order val="5"/>
          <c:tx>
            <c:strRef>
              <c:f>Sheet1!$G$16</c:f>
              <c:strCache>
                <c:ptCount val="1"/>
                <c:pt idx="0">
                  <c:v>Republic Bank</c:v>
                </c:pt>
              </c:strCache>
            </c:strRef>
          </c:tx>
          <c:invertIfNegative val="0"/>
          <c:cat>
            <c:strRef>
              <c:f>Sheet1!$A$17:$A$29</c:f>
              <c:strCache>
                <c:ptCount val="13"/>
                <c:pt idx="0">
                  <c:v>Global </c:v>
                </c:pt>
                <c:pt idx="1">
                  <c:v>International</c:v>
                </c:pt>
                <c:pt idx="2">
                  <c:v>Opportunities/Opportunity</c:v>
                </c:pt>
                <c:pt idx="3">
                  <c:v>Explore</c:v>
                </c:pt>
                <c:pt idx="4">
                  <c:v>Competitive</c:v>
                </c:pt>
                <c:pt idx="5">
                  <c:v>Alliance </c:v>
                </c:pt>
                <c:pt idx="6">
                  <c:v>Joint Venture</c:v>
                </c:pt>
                <c:pt idx="7">
                  <c:v>Collaboration</c:v>
                </c:pt>
                <c:pt idx="8">
                  <c:v>Insight/Insights</c:v>
                </c:pt>
                <c:pt idx="9">
                  <c:v>Long term</c:v>
                </c:pt>
                <c:pt idx="10">
                  <c:v>Sustainability</c:v>
                </c:pt>
                <c:pt idx="11">
                  <c:v>Projects</c:v>
                </c:pt>
                <c:pt idx="12">
                  <c:v>Start</c:v>
                </c:pt>
              </c:strCache>
            </c:strRef>
          </c:cat>
          <c:val>
            <c:numRef>
              <c:f>Sheet1!$G$17:$G$29</c:f>
              <c:numCache>
                <c:formatCode>General</c:formatCode>
                <c:ptCount val="13"/>
                <c:pt idx="0">
                  <c:v>21.0</c:v>
                </c:pt>
                <c:pt idx="1">
                  <c:v>10.0</c:v>
                </c:pt>
                <c:pt idx="2">
                  <c:v>22.0</c:v>
                </c:pt>
                <c:pt idx="3">
                  <c:v>2.0</c:v>
                </c:pt>
                <c:pt idx="4">
                  <c:v>0.0</c:v>
                </c:pt>
                <c:pt idx="5">
                  <c:v>4.0</c:v>
                </c:pt>
                <c:pt idx="6">
                  <c:v>7.0</c:v>
                </c:pt>
                <c:pt idx="7">
                  <c:v>0.0</c:v>
                </c:pt>
                <c:pt idx="8">
                  <c:v>0.0</c:v>
                </c:pt>
                <c:pt idx="9">
                  <c:v>5.0</c:v>
                </c:pt>
                <c:pt idx="10">
                  <c:v>1.0</c:v>
                </c:pt>
                <c:pt idx="11">
                  <c:v>9.0</c:v>
                </c:pt>
                <c:pt idx="12">
                  <c:v>1.0</c:v>
                </c:pt>
              </c:numCache>
            </c:numRef>
          </c:val>
        </c:ser>
        <c:ser>
          <c:idx val="6"/>
          <c:order val="6"/>
          <c:tx>
            <c:strRef>
              <c:f>Sheet1!$H$16</c:f>
              <c:strCache>
                <c:ptCount val="1"/>
                <c:pt idx="0">
                  <c:v>First Caribbean Bank </c:v>
                </c:pt>
              </c:strCache>
            </c:strRef>
          </c:tx>
          <c:invertIfNegative val="0"/>
          <c:cat>
            <c:strRef>
              <c:f>Sheet1!$A$17:$A$29</c:f>
              <c:strCache>
                <c:ptCount val="13"/>
                <c:pt idx="0">
                  <c:v>Global </c:v>
                </c:pt>
                <c:pt idx="1">
                  <c:v>International</c:v>
                </c:pt>
                <c:pt idx="2">
                  <c:v>Opportunities/Opportunity</c:v>
                </c:pt>
                <c:pt idx="3">
                  <c:v>Explore</c:v>
                </c:pt>
                <c:pt idx="4">
                  <c:v>Competitive</c:v>
                </c:pt>
                <c:pt idx="5">
                  <c:v>Alliance </c:v>
                </c:pt>
                <c:pt idx="6">
                  <c:v>Joint Venture</c:v>
                </c:pt>
                <c:pt idx="7">
                  <c:v>Collaboration</c:v>
                </c:pt>
                <c:pt idx="8">
                  <c:v>Insight/Insights</c:v>
                </c:pt>
                <c:pt idx="9">
                  <c:v>Long term</c:v>
                </c:pt>
                <c:pt idx="10">
                  <c:v>Sustainability</c:v>
                </c:pt>
                <c:pt idx="11">
                  <c:v>Projects</c:v>
                </c:pt>
                <c:pt idx="12">
                  <c:v>Start</c:v>
                </c:pt>
              </c:strCache>
            </c:strRef>
          </c:cat>
          <c:val>
            <c:numRef>
              <c:f>Sheet1!$H$17:$H$29</c:f>
              <c:numCache>
                <c:formatCode>General</c:formatCode>
                <c:ptCount val="13"/>
                <c:pt idx="0">
                  <c:v>30.0</c:v>
                </c:pt>
                <c:pt idx="1">
                  <c:v>80.0</c:v>
                </c:pt>
                <c:pt idx="2">
                  <c:v>5.0</c:v>
                </c:pt>
                <c:pt idx="3">
                  <c:v>0.0</c:v>
                </c:pt>
                <c:pt idx="4">
                  <c:v>9.0</c:v>
                </c:pt>
                <c:pt idx="5">
                  <c:v>46.0</c:v>
                </c:pt>
                <c:pt idx="6">
                  <c:v>0.0</c:v>
                </c:pt>
                <c:pt idx="7">
                  <c:v>1.0</c:v>
                </c:pt>
                <c:pt idx="8">
                  <c:v>47.0</c:v>
                </c:pt>
                <c:pt idx="9">
                  <c:v>5.0</c:v>
                </c:pt>
                <c:pt idx="10">
                  <c:v>4.0</c:v>
                </c:pt>
                <c:pt idx="11">
                  <c:v>1.0</c:v>
                </c:pt>
                <c:pt idx="12">
                  <c:v>1.0</c:v>
                </c:pt>
              </c:numCache>
            </c:numRef>
          </c:val>
        </c:ser>
        <c:ser>
          <c:idx val="7"/>
          <c:order val="7"/>
          <c:tx>
            <c:strRef>
              <c:f>Sheet1!$I$16</c:f>
              <c:strCache>
                <c:ptCount val="1"/>
                <c:pt idx="0">
                  <c:v>Sagicor</c:v>
                </c:pt>
              </c:strCache>
            </c:strRef>
          </c:tx>
          <c:invertIfNegative val="0"/>
          <c:cat>
            <c:strRef>
              <c:f>Sheet1!$A$17:$A$29</c:f>
              <c:strCache>
                <c:ptCount val="13"/>
                <c:pt idx="0">
                  <c:v>Global </c:v>
                </c:pt>
                <c:pt idx="1">
                  <c:v>International</c:v>
                </c:pt>
                <c:pt idx="2">
                  <c:v>Opportunities/Opportunity</c:v>
                </c:pt>
                <c:pt idx="3">
                  <c:v>Explore</c:v>
                </c:pt>
                <c:pt idx="4">
                  <c:v>Competitive</c:v>
                </c:pt>
                <c:pt idx="5">
                  <c:v>Alliance </c:v>
                </c:pt>
                <c:pt idx="6">
                  <c:v>Joint Venture</c:v>
                </c:pt>
                <c:pt idx="7">
                  <c:v>Collaboration</c:v>
                </c:pt>
                <c:pt idx="8">
                  <c:v>Insight/Insights</c:v>
                </c:pt>
                <c:pt idx="9">
                  <c:v>Long term</c:v>
                </c:pt>
                <c:pt idx="10">
                  <c:v>Sustainability</c:v>
                </c:pt>
                <c:pt idx="11">
                  <c:v>Projects</c:v>
                </c:pt>
                <c:pt idx="12">
                  <c:v>Start</c:v>
                </c:pt>
              </c:strCache>
            </c:strRef>
          </c:cat>
          <c:val>
            <c:numRef>
              <c:f>Sheet1!$I$17:$I$29</c:f>
              <c:numCache>
                <c:formatCode>General</c:formatCode>
                <c:ptCount val="13"/>
                <c:pt idx="0">
                  <c:v>46.0</c:v>
                </c:pt>
                <c:pt idx="1">
                  <c:v>56.0</c:v>
                </c:pt>
                <c:pt idx="2">
                  <c:v>7.0</c:v>
                </c:pt>
                <c:pt idx="3">
                  <c:v>0.0</c:v>
                </c:pt>
                <c:pt idx="4">
                  <c:v>5.0</c:v>
                </c:pt>
                <c:pt idx="5">
                  <c:v>5.0</c:v>
                </c:pt>
                <c:pt idx="6">
                  <c:v>0.0</c:v>
                </c:pt>
                <c:pt idx="7">
                  <c:v>1.0</c:v>
                </c:pt>
                <c:pt idx="8">
                  <c:v>34.0</c:v>
                </c:pt>
                <c:pt idx="9">
                  <c:v>1.0</c:v>
                </c:pt>
                <c:pt idx="10">
                  <c:v>7.0</c:v>
                </c:pt>
                <c:pt idx="11">
                  <c:v>2.0</c:v>
                </c:pt>
                <c:pt idx="12">
                  <c:v>2.0</c:v>
                </c:pt>
              </c:numCache>
            </c:numRef>
          </c:val>
        </c:ser>
        <c:ser>
          <c:idx val="8"/>
          <c:order val="8"/>
          <c:tx>
            <c:strRef>
              <c:f>Sheet1!$J$16</c:f>
              <c:strCache>
                <c:ptCount val="1"/>
                <c:pt idx="0">
                  <c:v>Massy Holdings Ltd</c:v>
                </c:pt>
              </c:strCache>
            </c:strRef>
          </c:tx>
          <c:invertIfNegative val="0"/>
          <c:cat>
            <c:strRef>
              <c:f>Sheet1!$A$17:$A$29</c:f>
              <c:strCache>
                <c:ptCount val="13"/>
                <c:pt idx="0">
                  <c:v>Global </c:v>
                </c:pt>
                <c:pt idx="1">
                  <c:v>International</c:v>
                </c:pt>
                <c:pt idx="2">
                  <c:v>Opportunities/Opportunity</c:v>
                </c:pt>
                <c:pt idx="3">
                  <c:v>Explore</c:v>
                </c:pt>
                <c:pt idx="4">
                  <c:v>Competitive</c:v>
                </c:pt>
                <c:pt idx="5">
                  <c:v>Alliance </c:v>
                </c:pt>
                <c:pt idx="6">
                  <c:v>Joint Venture</c:v>
                </c:pt>
                <c:pt idx="7">
                  <c:v>Collaboration</c:v>
                </c:pt>
                <c:pt idx="8">
                  <c:v>Insight/Insights</c:v>
                </c:pt>
                <c:pt idx="9">
                  <c:v>Long term</c:v>
                </c:pt>
                <c:pt idx="10">
                  <c:v>Sustainability</c:v>
                </c:pt>
                <c:pt idx="11">
                  <c:v>Projects</c:v>
                </c:pt>
                <c:pt idx="12">
                  <c:v>Start</c:v>
                </c:pt>
              </c:strCache>
            </c:strRef>
          </c:cat>
          <c:val>
            <c:numRef>
              <c:f>Sheet1!$J$17:$J$29</c:f>
              <c:numCache>
                <c:formatCode>General</c:formatCode>
                <c:ptCount val="13"/>
                <c:pt idx="0">
                  <c:v>34.0</c:v>
                </c:pt>
                <c:pt idx="1">
                  <c:v>1.0</c:v>
                </c:pt>
                <c:pt idx="2">
                  <c:v>0.0</c:v>
                </c:pt>
                <c:pt idx="3">
                  <c:v>5.0</c:v>
                </c:pt>
                <c:pt idx="4">
                  <c:v>34.0</c:v>
                </c:pt>
                <c:pt idx="5">
                  <c:v>1.0</c:v>
                </c:pt>
                <c:pt idx="6">
                  <c:v>1.0</c:v>
                </c:pt>
                <c:pt idx="7">
                  <c:v>12.0</c:v>
                </c:pt>
                <c:pt idx="8">
                  <c:v>0.0</c:v>
                </c:pt>
                <c:pt idx="9">
                  <c:v>12.0</c:v>
                </c:pt>
                <c:pt idx="10">
                  <c:v>4.0</c:v>
                </c:pt>
                <c:pt idx="11">
                  <c:v>17.0</c:v>
                </c:pt>
                <c:pt idx="12">
                  <c:v>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1979862696"/>
        <c:axId val="1979780264"/>
      </c:barChart>
      <c:catAx>
        <c:axId val="1979862696"/>
        <c:scaling>
          <c:orientation val="minMax"/>
        </c:scaling>
        <c:delete val="0"/>
        <c:axPos val="b"/>
        <c:majorTickMark val="none"/>
        <c:minorTickMark val="none"/>
        <c:tickLblPos val="nextTo"/>
        <c:crossAx val="1979780264"/>
        <c:crosses val="autoZero"/>
        <c:auto val="1"/>
        <c:lblAlgn val="ctr"/>
        <c:lblOffset val="100"/>
        <c:noMultiLvlLbl val="0"/>
      </c:catAx>
      <c:valAx>
        <c:axId val="197978026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979862696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txPr>
    <a:bodyPr/>
    <a:lstStyle/>
    <a:p>
      <a:pPr>
        <a:defRPr sz="1200"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A96F-B45A-E04F-9EC1-EE4F2741D6FF}" type="datetimeFigureOut">
              <a:rPr lang="en-US" smtClean="0"/>
              <a:pPr/>
              <a:t>10/8/14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3751-3C11-A246-9F56-C11B604B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A96F-B45A-E04F-9EC1-EE4F2741D6FF}" type="datetimeFigureOut">
              <a:rPr lang="en-US" smtClean="0"/>
              <a:pPr/>
              <a:t>10/8/14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3751-3C11-A246-9F56-C11B604B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A96F-B45A-E04F-9EC1-EE4F2741D6FF}" type="datetimeFigureOut">
              <a:rPr lang="en-US" smtClean="0"/>
              <a:pPr/>
              <a:t>10/8/14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3751-3C11-A246-9F56-C11B604B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A96F-B45A-E04F-9EC1-EE4F2741D6FF}" type="datetimeFigureOut">
              <a:rPr lang="en-US" smtClean="0"/>
              <a:pPr/>
              <a:t>10/8/14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3751-3C11-A246-9F56-C11B604B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A96F-B45A-E04F-9EC1-EE4F2741D6FF}" type="datetimeFigureOut">
              <a:rPr lang="en-US" smtClean="0"/>
              <a:pPr/>
              <a:t>10/8/14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3751-3C11-A246-9F56-C11B604B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A96F-B45A-E04F-9EC1-EE4F2741D6FF}" type="datetimeFigureOut">
              <a:rPr lang="en-US" smtClean="0"/>
              <a:pPr/>
              <a:t>10/8/14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3751-3C11-A246-9F56-C11B604B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A96F-B45A-E04F-9EC1-EE4F2741D6FF}" type="datetimeFigureOut">
              <a:rPr lang="en-US" smtClean="0"/>
              <a:pPr/>
              <a:t>10/8/14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3751-3C11-A246-9F56-C11B604B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A96F-B45A-E04F-9EC1-EE4F2741D6FF}" type="datetimeFigureOut">
              <a:rPr lang="en-US" smtClean="0"/>
              <a:pPr/>
              <a:t>10/8/14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3751-3C11-A246-9F56-C11B604B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A96F-B45A-E04F-9EC1-EE4F2741D6FF}" type="datetimeFigureOut">
              <a:rPr lang="en-US" smtClean="0"/>
              <a:pPr/>
              <a:t>10/8/14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3751-3C11-A246-9F56-C11B604B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A96F-B45A-E04F-9EC1-EE4F2741D6FF}" type="datetimeFigureOut">
              <a:rPr lang="en-US" smtClean="0"/>
              <a:pPr/>
              <a:t>10/8/14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3751-3C11-A246-9F56-C11B604B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A96F-B45A-E04F-9EC1-EE4F2741D6FF}" type="datetimeFigureOut">
              <a:rPr lang="en-US" smtClean="0"/>
              <a:pPr/>
              <a:t>10/8/14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73751-3C11-A246-9F56-C11B604B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9A96F-B45A-E04F-9EC1-EE4F2741D6FF}" type="datetimeFigureOut">
              <a:rPr lang="en-US" smtClean="0"/>
              <a:pPr/>
              <a:t>10/8/14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73751-3C11-A246-9F56-C11B604BF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26996" y="841952"/>
            <a:ext cx="8382000" cy="2646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/>
              <a:t>ELEMENTS FOR DESIGN OF ADVANCED DEVELOPMENT PROGRAMMES</a:t>
            </a:r>
          </a:p>
          <a:p>
            <a:endParaRPr lang="en-US" sz="2400" dirty="0"/>
          </a:p>
          <a:p>
            <a:pPr lvl="1"/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/>
              <a:t> </a:t>
            </a:r>
          </a:p>
          <a:p>
            <a:endParaRPr lang="en-US" sz="2400" dirty="0"/>
          </a:p>
          <a:p>
            <a:endParaRPr lang="en-US" sz="2400" dirty="0" smtClean="0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b="1" cap="small" dirty="0"/>
              <a:t>large regional firms in the Caribbean</a:t>
            </a:r>
            <a:r>
              <a:rPr lang="en-US" b="1" cap="small" dirty="0"/>
              <a:t>: </a:t>
            </a:r>
            <a:r>
              <a:rPr lang="en-US" b="1" cap="small" dirty="0" smtClean="0"/>
              <a:t/>
            </a:r>
            <a:br>
              <a:rPr lang="en-US" b="1" cap="small" dirty="0" smtClean="0"/>
            </a:br>
            <a:r>
              <a:rPr lang="en-US" sz="2200" dirty="0" smtClean="0"/>
              <a:t>Drivers </a:t>
            </a:r>
            <a:r>
              <a:rPr lang="en-US" sz="2200" dirty="0"/>
              <a:t>of Growth and Opportunities for Expansion into new markets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44F80-333B-B045-985B-F3110533A2FE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  <p:sp>
        <p:nvSpPr>
          <p:cNvPr id="4" name="Diamond 3"/>
          <p:cNvSpPr/>
          <p:nvPr/>
        </p:nvSpPr>
        <p:spPr>
          <a:xfrm>
            <a:off x="1792111" y="1326445"/>
            <a:ext cx="5150555" cy="5001683"/>
          </a:xfrm>
          <a:prstGeom prst="diamond">
            <a:avLst/>
          </a:prstGeom>
          <a:effectLst>
            <a:glow rad="101600">
              <a:srgbClr val="3333FF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54779" y="2102557"/>
            <a:ext cx="1368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7C34CD"/>
                </a:solidFill>
              </a:rPr>
              <a:t>BEING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72665" y="3631054"/>
            <a:ext cx="13405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KNOWING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80555" y="5404556"/>
            <a:ext cx="122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7C34CD"/>
                </a:solidFill>
              </a:rPr>
              <a:t>DOING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20333" y="3616943"/>
            <a:ext cx="1439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THINKING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053674" y="2592444"/>
            <a:ext cx="2703658" cy="2515779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053674" y="2592444"/>
            <a:ext cx="2618991" cy="2515778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 rot="5400000">
            <a:off x="2997234" y="2550106"/>
            <a:ext cx="2675426" cy="2675436"/>
          </a:xfrm>
          <a:prstGeom prst="diamond">
            <a:avLst/>
          </a:prstGeom>
          <a:gradFill flip="none" rotWithShape="1">
            <a:gsLst>
              <a:gs pos="0">
                <a:srgbClr val="A168E9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  <a:tileRect/>
          </a:gradFill>
          <a:effectLst>
            <a:glow rad="101600">
              <a:srgbClr val="59D2FE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316115" y="3296278"/>
            <a:ext cx="20178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EIL</a:t>
            </a:r>
            <a:endParaRPr lang="en-US" sz="6000" b="1" dirty="0"/>
          </a:p>
        </p:txBody>
      </p:sp>
      <p:pic>
        <p:nvPicPr>
          <p:cNvPr id="14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1191503" y="2598004"/>
            <a:ext cx="56664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cap="small" dirty="0" smtClean="0"/>
              <a:t>large regional firms in the Caribbean</a:t>
            </a:r>
            <a:r>
              <a:rPr lang="en-US" b="1" cap="small" dirty="0" smtClean="0"/>
              <a:t>: </a:t>
            </a:r>
            <a:br>
              <a:rPr lang="en-US" b="1" cap="small" dirty="0" smtClean="0"/>
            </a:br>
            <a:r>
              <a:rPr lang="en-US" dirty="0" smtClean="0"/>
              <a:t>Drivers of Growth and Opportunities for Expansion into new markets</a:t>
            </a:r>
            <a:br>
              <a:rPr lang="en-US" dirty="0" smtClean="0"/>
            </a:br>
            <a:endParaRPr lang="en-US" dirty="0" smtClean="0"/>
          </a:p>
          <a:p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334001" y="5241217"/>
            <a:ext cx="26653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Prof. Miguel Carrillo, </a:t>
            </a:r>
            <a:r>
              <a:rPr lang="en-US" dirty="0" err="1" smtClean="0"/>
              <a:t>Ph</a:t>
            </a:r>
            <a:r>
              <a:rPr lang="en-US" dirty="0" smtClean="0"/>
              <a:t> D.</a:t>
            </a:r>
            <a:endParaRPr lang="en-US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13" y="1446679"/>
            <a:ext cx="2781300" cy="7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15287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26996" y="841952"/>
            <a:ext cx="8382000" cy="2646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/>
              <a:t>ELEMENTS FOR DESIGN OF ADVANCED DEVELOPMENT PROGRAMMES</a:t>
            </a:r>
          </a:p>
          <a:p>
            <a:endParaRPr lang="en-US" sz="2400" dirty="0"/>
          </a:p>
          <a:p>
            <a:pPr lvl="1"/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/>
              <a:t> </a:t>
            </a:r>
          </a:p>
          <a:p>
            <a:endParaRPr lang="en-US" sz="2400" dirty="0"/>
          </a:p>
          <a:p>
            <a:endParaRPr lang="en-US" sz="2400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44F80-333B-B045-985B-F3110533A2FE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4" name="Diamond 3"/>
          <p:cNvSpPr/>
          <p:nvPr/>
        </p:nvSpPr>
        <p:spPr>
          <a:xfrm>
            <a:off x="1792111" y="1326445"/>
            <a:ext cx="5150555" cy="5001683"/>
          </a:xfrm>
          <a:prstGeom prst="diamond">
            <a:avLst/>
          </a:prstGeom>
          <a:effectLst>
            <a:glow rad="101600">
              <a:srgbClr val="3333FF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54779" y="2102557"/>
            <a:ext cx="1368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7C34CD"/>
                </a:solidFill>
              </a:rPr>
              <a:t>BEING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72665" y="3631054"/>
            <a:ext cx="13405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KNOWING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80555" y="5404556"/>
            <a:ext cx="122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7C34CD"/>
                </a:solidFill>
              </a:rPr>
              <a:t>DOING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20333" y="3616943"/>
            <a:ext cx="1439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THINKING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053674" y="2592444"/>
            <a:ext cx="2703658" cy="2515779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053674" y="2592444"/>
            <a:ext cx="2618991" cy="2515778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 rot="5400000">
            <a:off x="2997234" y="2550106"/>
            <a:ext cx="2675426" cy="2675436"/>
          </a:xfrm>
          <a:prstGeom prst="diamond">
            <a:avLst/>
          </a:prstGeom>
          <a:gradFill flip="none" rotWithShape="1">
            <a:gsLst>
              <a:gs pos="0">
                <a:srgbClr val="A168E9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  <a:tileRect/>
          </a:gradFill>
          <a:effectLst>
            <a:glow rad="101600">
              <a:srgbClr val="59D2FE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316115" y="3296278"/>
            <a:ext cx="20178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EIL</a:t>
            </a:r>
            <a:endParaRPr lang="en-US" sz="6000" b="1" dirty="0"/>
          </a:p>
        </p:txBody>
      </p:sp>
      <p:pic>
        <p:nvPicPr>
          <p:cNvPr id="14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dirty="0" smtClean="0"/>
              <a:t>Objective of the Study: Understand and Document Growth Strategies, Trajectories and Patterns in Large Regional Caribbean Firms.</a:t>
            </a:r>
          </a:p>
          <a:p>
            <a:pPr algn="just"/>
            <a:r>
              <a:rPr lang="en-US" dirty="0" smtClean="0"/>
              <a:t>Large: Typically &gt;&gt; 500 employees</a:t>
            </a:r>
          </a:p>
          <a:p>
            <a:pPr algn="just"/>
            <a:r>
              <a:rPr lang="en-US" dirty="0" smtClean="0"/>
              <a:t>Countries:</a:t>
            </a:r>
          </a:p>
          <a:p>
            <a:pPr lvl="1" algn="just"/>
            <a:r>
              <a:rPr lang="en-US" dirty="0" smtClean="0"/>
              <a:t>DR</a:t>
            </a:r>
          </a:p>
          <a:p>
            <a:pPr lvl="1" algn="just"/>
            <a:r>
              <a:rPr lang="en-US" dirty="0" smtClean="0"/>
              <a:t>Guyana</a:t>
            </a:r>
          </a:p>
          <a:p>
            <a:pPr lvl="1" algn="just"/>
            <a:r>
              <a:rPr lang="en-US" dirty="0" smtClean="0"/>
              <a:t>Jamaica</a:t>
            </a:r>
          </a:p>
          <a:p>
            <a:pPr lvl="1" algn="just"/>
            <a:r>
              <a:rPr lang="en-US" dirty="0" smtClean="0"/>
              <a:t>Suriname</a:t>
            </a:r>
          </a:p>
          <a:p>
            <a:pPr lvl="1" algn="just"/>
            <a:r>
              <a:rPr lang="en-US" dirty="0" smtClean="0"/>
              <a:t>Barbados</a:t>
            </a:r>
          </a:p>
          <a:p>
            <a:pPr lvl="1" algn="just"/>
            <a:r>
              <a:rPr lang="en-US" dirty="0" smtClean="0"/>
              <a:t>Trinidad and Tobago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457200" y="239091"/>
            <a:ext cx="8229600" cy="1705217"/>
          </a:xfrm>
        </p:spPr>
        <p:txBody>
          <a:bodyPr>
            <a:normAutofit fontScale="90000"/>
          </a:bodyPr>
          <a:lstStyle/>
          <a:p>
            <a:r>
              <a:rPr lang="en-US" sz="3100" b="1" cap="small" dirty="0"/>
              <a:t>large regional firms in the Caribbean</a:t>
            </a:r>
            <a:r>
              <a:rPr lang="en-US" b="1" cap="small" dirty="0"/>
              <a:t>: </a:t>
            </a:r>
            <a:r>
              <a:rPr lang="en-US" b="1" cap="small" dirty="0" smtClean="0"/>
              <a:t/>
            </a:r>
            <a:br>
              <a:rPr lang="en-US" b="1" cap="small" dirty="0" smtClean="0"/>
            </a:br>
            <a:r>
              <a:rPr lang="en-US" sz="2200" dirty="0" smtClean="0"/>
              <a:t>Drivers </a:t>
            </a:r>
            <a:r>
              <a:rPr lang="en-US" sz="2200" dirty="0"/>
              <a:t>of Growth and Opportunities for Expansion into new markets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341047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26996" y="841952"/>
            <a:ext cx="8382000" cy="2646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/>
              <a:t>ELEMENTS FOR DESIGN OF ADVANCED DEVELOPMENT PROGRAMMES</a:t>
            </a:r>
          </a:p>
          <a:p>
            <a:endParaRPr lang="en-US" sz="2400" dirty="0"/>
          </a:p>
          <a:p>
            <a:pPr lvl="1"/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/>
              <a:t> </a:t>
            </a:r>
          </a:p>
          <a:p>
            <a:endParaRPr lang="en-US" sz="2400" dirty="0"/>
          </a:p>
          <a:p>
            <a:endParaRPr lang="en-US" sz="2400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44F80-333B-B045-985B-F3110533A2FE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4" name="Diamond 3"/>
          <p:cNvSpPr/>
          <p:nvPr/>
        </p:nvSpPr>
        <p:spPr>
          <a:xfrm>
            <a:off x="1792111" y="1326445"/>
            <a:ext cx="5150555" cy="5001683"/>
          </a:xfrm>
          <a:prstGeom prst="diamond">
            <a:avLst/>
          </a:prstGeom>
          <a:effectLst>
            <a:glow rad="101600">
              <a:srgbClr val="3333FF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54779" y="2102557"/>
            <a:ext cx="1368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7C34CD"/>
                </a:solidFill>
              </a:rPr>
              <a:t>BEING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72665" y="3631054"/>
            <a:ext cx="13405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KNOWING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80555" y="5404556"/>
            <a:ext cx="122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7C34CD"/>
                </a:solidFill>
              </a:rPr>
              <a:t>DOING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20333" y="3616943"/>
            <a:ext cx="1439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THINKING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053674" y="2592444"/>
            <a:ext cx="2703658" cy="2515779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053674" y="2592444"/>
            <a:ext cx="2618991" cy="2515778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 rot="5400000">
            <a:off x="2997234" y="2550106"/>
            <a:ext cx="2675426" cy="2675436"/>
          </a:xfrm>
          <a:prstGeom prst="diamond">
            <a:avLst/>
          </a:prstGeom>
          <a:gradFill flip="none" rotWithShape="1">
            <a:gsLst>
              <a:gs pos="0">
                <a:srgbClr val="A168E9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  <a:tileRect/>
          </a:gradFill>
          <a:effectLst>
            <a:glow rad="101600">
              <a:srgbClr val="59D2FE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316115" y="3296278"/>
            <a:ext cx="20178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EIL</a:t>
            </a:r>
            <a:endParaRPr lang="en-US" sz="6000" b="1" dirty="0"/>
          </a:p>
        </p:txBody>
      </p:sp>
      <p:pic>
        <p:nvPicPr>
          <p:cNvPr id="14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smtClean="0"/>
              <a:t>Project Funded by Compete Caribbean.</a:t>
            </a:r>
          </a:p>
          <a:p>
            <a:pPr algn="just"/>
            <a:r>
              <a:rPr lang="en-US" dirty="0" smtClean="0"/>
              <a:t>Progress:</a:t>
            </a:r>
          </a:p>
          <a:p>
            <a:pPr lvl="1" algn="just"/>
            <a:r>
              <a:rPr lang="en-US" dirty="0" smtClean="0"/>
              <a:t>37 </a:t>
            </a:r>
            <a:r>
              <a:rPr lang="en-US" dirty="0" smtClean="0"/>
              <a:t>in depth interviews with CEOs, Chairman and Top Executives of Largest Corporations in the Caribbean </a:t>
            </a:r>
          </a:p>
          <a:p>
            <a:pPr lvl="1" algn="just"/>
            <a:r>
              <a:rPr lang="en-US" dirty="0"/>
              <a:t>6</a:t>
            </a:r>
            <a:r>
              <a:rPr lang="en-US" dirty="0" smtClean="0"/>
              <a:t> </a:t>
            </a:r>
            <a:r>
              <a:rPr lang="en-US" dirty="0" smtClean="0"/>
              <a:t>Surveys of Base of the Pyramid Market Profile</a:t>
            </a:r>
          </a:p>
          <a:p>
            <a:pPr lvl="1" algn="just"/>
            <a:r>
              <a:rPr lang="en-US" dirty="0" smtClean="0"/>
              <a:t>Identification of about 9 Growth </a:t>
            </a:r>
            <a:r>
              <a:rPr lang="en-US" dirty="0" smtClean="0"/>
              <a:t>Trajectories</a:t>
            </a:r>
          </a:p>
          <a:p>
            <a:pPr lvl="1" algn="just"/>
            <a:r>
              <a:rPr lang="en-US" dirty="0" smtClean="0"/>
              <a:t>Mapping of LRF</a:t>
            </a:r>
          </a:p>
          <a:p>
            <a:pPr lvl="1" algn="just"/>
            <a:r>
              <a:rPr lang="en-US" dirty="0" smtClean="0"/>
              <a:t>Cases and Mini Cases</a:t>
            </a:r>
            <a:endParaRPr lang="en-US" dirty="0" smtClean="0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457200" y="239091"/>
            <a:ext cx="8229600" cy="1705217"/>
          </a:xfrm>
        </p:spPr>
        <p:txBody>
          <a:bodyPr>
            <a:normAutofit fontScale="90000"/>
          </a:bodyPr>
          <a:lstStyle/>
          <a:p>
            <a:r>
              <a:rPr lang="en-US" sz="3100" b="1" cap="small" dirty="0"/>
              <a:t>large regional firms in the Caribbean</a:t>
            </a:r>
            <a:r>
              <a:rPr lang="en-US" b="1" cap="small" dirty="0"/>
              <a:t>: </a:t>
            </a:r>
            <a:r>
              <a:rPr lang="en-US" b="1" cap="small" dirty="0" smtClean="0"/>
              <a:t/>
            </a:r>
            <a:br>
              <a:rPr lang="en-US" b="1" cap="small" dirty="0" smtClean="0"/>
            </a:br>
            <a:r>
              <a:rPr lang="en-US" sz="2200" dirty="0" smtClean="0"/>
              <a:t>Drivers </a:t>
            </a:r>
            <a:r>
              <a:rPr lang="en-US" sz="2200" dirty="0"/>
              <a:t>of Growth and Opportunities for Expansion into new markets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144437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ctrTitle"/>
          </p:nvPr>
        </p:nvSpPr>
        <p:spPr>
          <a:xfrm>
            <a:off x="685800" y="2362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z="6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6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Business Mapping of</a:t>
            </a:r>
            <a:br>
              <a:rPr lang="en-US" sz="6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Large </a:t>
            </a:r>
            <a:r>
              <a:rPr lang="en-US" sz="6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Regional Firms in the Caribbean</a:t>
            </a:r>
            <a:endParaRPr lang="en-US" sz="6000" dirty="0">
              <a:solidFill>
                <a:schemeClr val="tx2"/>
              </a:solidFill>
              <a:latin typeface="Apple Garamond"/>
              <a:cs typeface="Apple Garamon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6987764"/>
              </p:ext>
            </p:extLst>
          </p:nvPr>
        </p:nvGraphicFramePr>
        <p:xfrm>
          <a:off x="240082" y="284445"/>
          <a:ext cx="8663836" cy="6289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40235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 noGrp="1"/>
          </p:cNvGraphicFramePr>
          <p:nvPr/>
        </p:nvGraphicFramePr>
        <p:xfrm>
          <a:off x="240082" y="284445"/>
          <a:ext cx="8663836" cy="6289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400900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387892"/>
            <a:ext cx="7137366" cy="7672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  <a:tabLst>
                <a:tab pos="704850" algn="l"/>
              </a:tabLst>
            </a:pPr>
            <a:r>
              <a:rPr 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Top large Non Financial Firms Employment Size</a:t>
            </a:r>
            <a:endParaRPr lang="en-US" sz="2800" b="1" dirty="0" smtClean="0">
              <a:solidFill>
                <a:prstClr val="black"/>
              </a:solidFill>
            </a:endParaRPr>
          </a:p>
          <a:p>
            <a:pPr marL="0" indent="0" algn="ctr">
              <a:buFont typeface="Arial"/>
              <a:buNone/>
            </a:pPr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1029077"/>
              </p:ext>
            </p:extLst>
          </p:nvPr>
        </p:nvGraphicFramePr>
        <p:xfrm>
          <a:off x="971600" y="1700810"/>
          <a:ext cx="6984776" cy="4687533"/>
        </p:xfrm>
        <a:graphic>
          <a:graphicData uri="http://schemas.openxmlformats.org/drawingml/2006/table">
            <a:tbl>
              <a:tblPr/>
              <a:tblGrid>
                <a:gridCol w="3437024"/>
                <a:gridCol w="1846957"/>
                <a:gridCol w="1700795"/>
              </a:tblGrid>
              <a:tr h="54454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Company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Head quarters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Employment Size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Year 2013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Neal and Massey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Trinidad and Tobago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8988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Ansa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McAl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Trinidad and Tobago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Digicel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Jamaica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Goddard Limited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Barbados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Grace Kennedy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Jamaica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Cerveceria Nacional Dominicana, S.A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Dominican Republic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Jamaica Producers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Jamaica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Agostini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Trinidad and Tobago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TCL Group of Companies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Trinidad and Tobago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Kersten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Suriname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The Generating Company Haina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Dominican Republic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Bank Holdings (Beverages company) Ltd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Barbados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24634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Light and power holdings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Barbados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Jamaica Broilers Group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Jamaica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25930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Angostura Holdings Limited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Trinidad and Tobago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5861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-540568" y="213507"/>
            <a:ext cx="5904656" cy="7672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ts val="0"/>
              </a:spcBef>
              <a:buNone/>
              <a:tabLst>
                <a:tab pos="704850" algn="l"/>
              </a:tabLst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Top large </a:t>
            </a:r>
            <a:r>
              <a:rPr 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Financial 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Firms Employment Size</a:t>
            </a:r>
            <a:endParaRPr lang="en-US" sz="2800" b="1" dirty="0">
              <a:solidFill>
                <a:prstClr val="black"/>
              </a:solidFill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1084422"/>
              </p:ext>
            </p:extLst>
          </p:nvPr>
        </p:nvGraphicFramePr>
        <p:xfrm>
          <a:off x="683568" y="1412776"/>
          <a:ext cx="7056784" cy="3500895"/>
        </p:xfrm>
        <a:graphic>
          <a:graphicData uri="http://schemas.openxmlformats.org/drawingml/2006/table">
            <a:tbl>
              <a:tblPr/>
              <a:tblGrid>
                <a:gridCol w="3600400"/>
                <a:gridCol w="2016224"/>
                <a:gridCol w="1440160"/>
              </a:tblGrid>
              <a:tr h="4618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Company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Head quarters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Employment Size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3066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Year 2013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0665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Grupo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Popular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Dominican Republic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33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CIBC First Caribbean International Bank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Barbados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0665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Republic Bank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Trinidad and Tobago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65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Memoria Banco BHD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Dominican Republic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0665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Guardian Holdings Ltd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Trinidad and Tobago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65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Sagicor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Trinidad and Tobago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0665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First Citizen Bank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Trinidad and Tobago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472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916832"/>
            <a:ext cx="7704856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Revenue Positioning of Top Non Financial and Financial Firms</a:t>
            </a:r>
            <a:endParaRPr lang="en-US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883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60648"/>
            <a:ext cx="6624736" cy="892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Revenue Positioning of Top Non-Financial Firms in the Caribbean 2010 to 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2013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268760"/>
            <a:ext cx="8496944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3461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60648"/>
            <a:ext cx="6624736" cy="892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Revenue Positioning of Top 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Financial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Firms in the Caribbean 2010 to 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2013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2574"/>
            <a:ext cx="8568952" cy="51167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385995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77526" y="198884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Assets Positioning of Top Non Financial and Financial Firms</a:t>
            </a:r>
            <a:endParaRPr lang="en-US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320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60648"/>
            <a:ext cx="6624736" cy="892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Assets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Positioning of Top 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 Financial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Firms in the Caribbean 2010 to 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2013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8712968" cy="54005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71580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60648"/>
            <a:ext cx="6624736" cy="892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Assets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Positioning of Top 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Financial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Firms in the Caribbean 2010 to 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2013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26" y="1268760"/>
            <a:ext cx="8718953" cy="54726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35746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15000"/>
            <a:ext cx="8229600" cy="1143000"/>
          </a:xfrm>
        </p:spPr>
        <p:txBody>
          <a:bodyPr>
            <a:normAutofit/>
          </a:bodyPr>
          <a:lstStyle/>
          <a:p>
            <a:r>
              <a:rPr lang="es-MX" sz="3200" b="1" dirty="0" smtClean="0"/>
              <a:t>Basic Benchmarking some LRF</a:t>
            </a:r>
            <a:endParaRPr lang="es-MX" sz="32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7648393"/>
              </p:ext>
            </p:extLst>
          </p:nvPr>
        </p:nvGraphicFramePr>
        <p:xfrm>
          <a:off x="1012434" y="332656"/>
          <a:ext cx="7040622" cy="5109126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879702"/>
                <a:gridCol w="1209774"/>
                <a:gridCol w="1256756"/>
                <a:gridCol w="1286266"/>
                <a:gridCol w="1408124"/>
              </a:tblGrid>
              <a:tr h="751490">
                <a:tc>
                  <a:txBody>
                    <a:bodyPr/>
                    <a:lstStyle/>
                    <a:p>
                      <a:endParaRPr lang="es-MX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solidFill>
                            <a:schemeClr val="bg1"/>
                          </a:solidFill>
                        </a:rPr>
                        <a:t>Goddard</a:t>
                      </a:r>
                      <a:endParaRPr lang="es-MX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solidFill>
                            <a:schemeClr val="bg1"/>
                          </a:solidFill>
                        </a:rPr>
                        <a:t>Ansa Mcal</a:t>
                      </a:r>
                      <a:endParaRPr lang="es-MX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solidFill>
                            <a:schemeClr val="bg1"/>
                          </a:solidFill>
                        </a:rPr>
                        <a:t>Neal &amp; Massy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solidFill>
                            <a:schemeClr val="bg1"/>
                          </a:solidFill>
                        </a:rPr>
                        <a:t>Grace Kenedy</a:t>
                      </a:r>
                      <a:endParaRPr lang="es-MX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435387">
                <a:tc>
                  <a:txBody>
                    <a:bodyPr/>
                    <a:lstStyle/>
                    <a:p>
                      <a:r>
                        <a:rPr lang="es-MX" dirty="0" smtClean="0"/>
                        <a:t>Market</a:t>
                      </a:r>
                      <a:r>
                        <a:rPr lang="es-MX" baseline="0" dirty="0" smtClean="0"/>
                        <a:t> Valuation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185 Million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1.829 Billion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1.02</a:t>
                      </a:r>
                      <a:r>
                        <a:rPr lang="es-MX" sz="1600" baseline="0" dirty="0" smtClean="0"/>
                        <a:t> Billion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182 Million</a:t>
                      </a:r>
                      <a:endParaRPr lang="es-MX" sz="1600" dirty="0"/>
                    </a:p>
                  </a:txBody>
                  <a:tcPr/>
                </a:tc>
              </a:tr>
              <a:tr h="435387">
                <a:tc>
                  <a:txBody>
                    <a:bodyPr/>
                    <a:lstStyle/>
                    <a:p>
                      <a:r>
                        <a:rPr lang="es-MX" dirty="0" smtClean="0"/>
                        <a:t>P/E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17.5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13.9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10.9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5.7</a:t>
                      </a:r>
                      <a:endParaRPr lang="es-MX" sz="1600" dirty="0"/>
                    </a:p>
                  </a:txBody>
                  <a:tcPr/>
                </a:tc>
              </a:tr>
              <a:tr h="435387">
                <a:tc>
                  <a:txBody>
                    <a:bodyPr/>
                    <a:lstStyle/>
                    <a:p>
                      <a:r>
                        <a:rPr lang="es-MX" dirty="0" smtClean="0"/>
                        <a:t># Companies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53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39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73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36</a:t>
                      </a:r>
                    </a:p>
                  </a:txBody>
                  <a:tcPr/>
                </a:tc>
              </a:tr>
              <a:tr h="435387">
                <a:tc>
                  <a:txBody>
                    <a:bodyPr/>
                    <a:lstStyle/>
                    <a:p>
                      <a:r>
                        <a:rPr lang="es-MX" dirty="0" smtClean="0"/>
                        <a:t>Sales USD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 487 Million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1.6 Billion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1.466 Billion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850 Million</a:t>
                      </a:r>
                      <a:endParaRPr lang="es-MX" sz="1600" dirty="0"/>
                    </a:p>
                  </a:txBody>
                  <a:tcPr/>
                </a:tc>
              </a:tr>
              <a:tr h="435387">
                <a:tc>
                  <a:txBody>
                    <a:bodyPr/>
                    <a:lstStyle/>
                    <a:p>
                      <a:r>
                        <a:rPr lang="es-MX" dirty="0" smtClean="0"/>
                        <a:t>Territories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22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8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11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12</a:t>
                      </a:r>
                      <a:endParaRPr lang="es-MX" sz="1600" dirty="0"/>
                    </a:p>
                  </a:txBody>
                  <a:tcPr/>
                </a:tc>
              </a:tr>
              <a:tr h="435387">
                <a:tc>
                  <a:txBody>
                    <a:bodyPr/>
                    <a:lstStyle/>
                    <a:p>
                      <a:r>
                        <a:rPr lang="es-MX" dirty="0" smtClean="0"/>
                        <a:t>Employees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5,023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6,000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10,000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1,800</a:t>
                      </a:r>
                      <a:endParaRPr lang="es-MX" sz="1600" dirty="0"/>
                    </a:p>
                  </a:txBody>
                  <a:tcPr/>
                </a:tc>
              </a:tr>
              <a:tr h="435387">
                <a:tc>
                  <a:txBody>
                    <a:bodyPr/>
                    <a:lstStyle/>
                    <a:p>
                      <a:r>
                        <a:rPr lang="es-MX" dirty="0" smtClean="0"/>
                        <a:t>Net</a:t>
                      </a:r>
                      <a:r>
                        <a:rPr lang="es-MX" baseline="0" dirty="0" smtClean="0"/>
                        <a:t> Profits USD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21</a:t>
                      </a:r>
                      <a:r>
                        <a:rPr lang="es-MX" sz="1600" baseline="0" dirty="0" smtClean="0"/>
                        <a:t> Million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174 Million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131 Million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20 Million</a:t>
                      </a:r>
                      <a:endParaRPr lang="es-MX" sz="1600" dirty="0"/>
                    </a:p>
                  </a:txBody>
                  <a:tcPr/>
                </a:tc>
              </a:tr>
              <a:tr h="435387">
                <a:tc>
                  <a:txBody>
                    <a:bodyPr/>
                    <a:lstStyle/>
                    <a:p>
                      <a:r>
                        <a:rPr lang="es-MX" dirty="0" smtClean="0"/>
                        <a:t>Asset BasenUSD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335 Million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2 Billion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1.4 Billion 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350 Million</a:t>
                      </a:r>
                      <a:endParaRPr lang="es-MX" sz="1600" dirty="0"/>
                    </a:p>
                  </a:txBody>
                  <a:tcPr/>
                </a:tc>
              </a:tr>
              <a:tr h="874540">
                <a:tc>
                  <a:txBody>
                    <a:bodyPr/>
                    <a:lstStyle/>
                    <a:p>
                      <a:r>
                        <a:rPr lang="es-MX" dirty="0" smtClean="0"/>
                        <a:t>Share</a:t>
                      </a:r>
                      <a:r>
                        <a:rPr lang="es-MX" baseline="0" dirty="0" smtClean="0"/>
                        <a:t> Price 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3.08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11.75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10.8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0.50</a:t>
                      </a:r>
                      <a:endParaRPr lang="es-MX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212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26996" y="841952"/>
            <a:ext cx="8382000" cy="2646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/>
              <a:t>ELEMENTS FOR DESIGN OF ADVANCED DEVELOPMENT PROGRAMMES</a:t>
            </a:r>
          </a:p>
          <a:p>
            <a:endParaRPr lang="en-US" sz="2400" dirty="0"/>
          </a:p>
          <a:p>
            <a:pPr lvl="1"/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/>
              <a:t> </a:t>
            </a:r>
          </a:p>
          <a:p>
            <a:endParaRPr lang="en-US" sz="2400" dirty="0"/>
          </a:p>
          <a:p>
            <a:endParaRPr lang="en-US" sz="2400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44F80-333B-B045-985B-F3110533A2FE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4" name="Diamond 3"/>
          <p:cNvSpPr/>
          <p:nvPr/>
        </p:nvSpPr>
        <p:spPr>
          <a:xfrm>
            <a:off x="1792111" y="1326445"/>
            <a:ext cx="5150555" cy="5001683"/>
          </a:xfrm>
          <a:prstGeom prst="diamond">
            <a:avLst/>
          </a:prstGeom>
          <a:effectLst>
            <a:glow rad="101600">
              <a:srgbClr val="3333FF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54779" y="2102557"/>
            <a:ext cx="1368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7C34CD"/>
                </a:solidFill>
              </a:rPr>
              <a:t>BEING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72665" y="3631054"/>
            <a:ext cx="13405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KNOWING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80555" y="5404556"/>
            <a:ext cx="122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7C34CD"/>
                </a:solidFill>
              </a:rPr>
              <a:t>DOING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20333" y="3616943"/>
            <a:ext cx="1439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THINKING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053674" y="2592444"/>
            <a:ext cx="2703658" cy="2515779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053674" y="2592444"/>
            <a:ext cx="2618991" cy="2515778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 rot="5400000">
            <a:off x="2997234" y="2550106"/>
            <a:ext cx="2675426" cy="2675436"/>
          </a:xfrm>
          <a:prstGeom prst="diamond">
            <a:avLst/>
          </a:prstGeom>
          <a:gradFill flip="none" rotWithShape="1">
            <a:gsLst>
              <a:gs pos="0">
                <a:srgbClr val="A168E9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  <a:tileRect/>
          </a:gradFill>
          <a:effectLst>
            <a:glow rad="101600">
              <a:srgbClr val="59D2FE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316115" y="3296278"/>
            <a:ext cx="20178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EIL</a:t>
            </a:r>
            <a:endParaRPr lang="en-US" sz="6000" b="1" dirty="0"/>
          </a:p>
        </p:txBody>
      </p:sp>
      <p:pic>
        <p:nvPicPr>
          <p:cNvPr id="14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Geographic Growth Trajectories:</a:t>
            </a:r>
          </a:p>
          <a:p>
            <a:pPr lvl="1" algn="just"/>
            <a:r>
              <a:rPr lang="en-US" dirty="0" smtClean="0"/>
              <a:t>Trajectory 1: Country Centric</a:t>
            </a:r>
          </a:p>
          <a:p>
            <a:pPr lvl="1" algn="just"/>
            <a:r>
              <a:rPr lang="en-US" dirty="0" smtClean="0"/>
              <a:t>Trajectory 2: Caribbean Centric</a:t>
            </a:r>
          </a:p>
          <a:p>
            <a:pPr lvl="1" algn="just"/>
            <a:r>
              <a:rPr lang="en-US" dirty="0" smtClean="0"/>
              <a:t>Trajectory 3: Caribbean as platform for Global Growth</a:t>
            </a:r>
          </a:p>
          <a:p>
            <a:pPr marL="457200" lvl="1" indent="0" algn="just">
              <a:buNone/>
            </a:pPr>
            <a:endParaRPr lang="en-US" dirty="0" smtClean="0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457200" y="239091"/>
            <a:ext cx="8229600" cy="1705217"/>
          </a:xfrm>
        </p:spPr>
        <p:txBody>
          <a:bodyPr>
            <a:normAutofit fontScale="90000"/>
          </a:bodyPr>
          <a:lstStyle/>
          <a:p>
            <a:r>
              <a:rPr lang="en-US" sz="3100" b="1" cap="small" dirty="0"/>
              <a:t>large regional firms in the Caribbean</a:t>
            </a:r>
            <a:r>
              <a:rPr lang="en-US" b="1" cap="small" dirty="0"/>
              <a:t>: </a:t>
            </a:r>
            <a:r>
              <a:rPr lang="en-US" b="1" cap="small" dirty="0" smtClean="0"/>
              <a:t/>
            </a:r>
            <a:br>
              <a:rPr lang="en-US" b="1" cap="small" dirty="0" smtClean="0"/>
            </a:br>
            <a:r>
              <a:rPr lang="en-US" sz="2200" dirty="0" smtClean="0"/>
              <a:t>Drivers </a:t>
            </a:r>
            <a:r>
              <a:rPr lang="en-US" sz="2200" dirty="0"/>
              <a:t>of Growth and Opportunities for Expansion into new markets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7889522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26996" y="841952"/>
            <a:ext cx="8382000" cy="2646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/>
              <a:t>ELEMENTS FOR DESIGN OF ADVANCED DEVELOPMENT PROGRAMMES</a:t>
            </a:r>
          </a:p>
          <a:p>
            <a:endParaRPr lang="en-US" sz="2400" dirty="0"/>
          </a:p>
          <a:p>
            <a:pPr lvl="1"/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/>
              <a:t> </a:t>
            </a:r>
          </a:p>
          <a:p>
            <a:endParaRPr lang="en-US" sz="2400" dirty="0"/>
          </a:p>
          <a:p>
            <a:endParaRPr lang="en-US" sz="2400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44F80-333B-B045-985B-F3110533A2FE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4" name="Diamond 3"/>
          <p:cNvSpPr/>
          <p:nvPr/>
        </p:nvSpPr>
        <p:spPr>
          <a:xfrm>
            <a:off x="1792111" y="1326445"/>
            <a:ext cx="5150555" cy="5001683"/>
          </a:xfrm>
          <a:prstGeom prst="diamond">
            <a:avLst/>
          </a:prstGeom>
          <a:effectLst>
            <a:glow rad="101600">
              <a:srgbClr val="3333FF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54779" y="2102557"/>
            <a:ext cx="1368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7C34CD"/>
                </a:solidFill>
              </a:rPr>
              <a:t>BEING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72665" y="3631054"/>
            <a:ext cx="13405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KNOWING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80555" y="5404556"/>
            <a:ext cx="122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7C34CD"/>
                </a:solidFill>
              </a:rPr>
              <a:t>DOING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20333" y="3616943"/>
            <a:ext cx="1439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THINKING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053674" y="2592444"/>
            <a:ext cx="2703658" cy="2515779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053674" y="2592444"/>
            <a:ext cx="2618991" cy="2515778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 rot="5400000">
            <a:off x="2997234" y="2550106"/>
            <a:ext cx="2675426" cy="2675436"/>
          </a:xfrm>
          <a:prstGeom prst="diamond">
            <a:avLst/>
          </a:prstGeom>
          <a:gradFill flip="none" rotWithShape="1">
            <a:gsLst>
              <a:gs pos="0">
                <a:srgbClr val="A168E9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  <a:tileRect/>
          </a:gradFill>
          <a:effectLst>
            <a:glow rad="101600">
              <a:srgbClr val="59D2FE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316115" y="3296278"/>
            <a:ext cx="20178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EIL</a:t>
            </a:r>
            <a:endParaRPr lang="en-US" sz="6000" b="1" dirty="0"/>
          </a:p>
        </p:txBody>
      </p:sp>
      <p:pic>
        <p:nvPicPr>
          <p:cNvPr id="14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                               Location of HQ.</a:t>
            </a:r>
          </a:p>
          <a:p>
            <a:pPr algn="just"/>
            <a:endParaRPr lang="en-US" dirty="0"/>
          </a:p>
          <a:p>
            <a:pPr algn="just"/>
            <a:r>
              <a:rPr lang="en-US" sz="2800" dirty="0" smtClean="0"/>
              <a:t>Caribbean HQ   serving the Caribbean Region: </a:t>
            </a:r>
            <a:r>
              <a:rPr lang="en-US" sz="2800" dirty="0" err="1" smtClean="0"/>
              <a:t>Ansa</a:t>
            </a:r>
            <a:r>
              <a:rPr lang="en-US" sz="2800" dirty="0" smtClean="0"/>
              <a:t> </a:t>
            </a:r>
            <a:r>
              <a:rPr lang="en-US" sz="2800" dirty="0" err="1" smtClean="0"/>
              <a:t>Mcal</a:t>
            </a:r>
            <a:r>
              <a:rPr lang="en-US" sz="2800" dirty="0"/>
              <a:t> </a:t>
            </a:r>
            <a:r>
              <a:rPr lang="en-US" sz="2800" dirty="0" err="1" smtClean="0"/>
              <a:t>Sagicor</a:t>
            </a:r>
            <a:r>
              <a:rPr lang="en-US" sz="2800" dirty="0" smtClean="0"/>
              <a:t>, Guardian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smtClean="0"/>
              <a:t>Non Caribbean HQ serving the Caribbean Region: PALIG, UNICOMER, Goddard Catering Group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 smtClean="0"/>
              <a:t>Caribben</a:t>
            </a:r>
            <a:r>
              <a:rPr lang="en-US" sz="2800" dirty="0" smtClean="0"/>
              <a:t> HQ serving non-Caribbean Regions: SM </a:t>
            </a:r>
            <a:r>
              <a:rPr lang="en-US" sz="2800" dirty="0" err="1" smtClean="0"/>
              <a:t>Jaleel</a:t>
            </a:r>
            <a:r>
              <a:rPr lang="en-US" sz="2800" dirty="0" smtClean="0"/>
              <a:t>, Grace </a:t>
            </a:r>
            <a:r>
              <a:rPr lang="en-US" sz="2800" dirty="0" err="1" smtClean="0"/>
              <a:t>Keenedy</a:t>
            </a:r>
            <a:r>
              <a:rPr lang="en-US" sz="2800" dirty="0" smtClean="0"/>
              <a:t>. </a:t>
            </a:r>
            <a:r>
              <a:rPr lang="en-US" sz="2800" smtClean="0"/>
              <a:t>Goddard.</a:t>
            </a:r>
            <a:endParaRPr lang="en-US" sz="2800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marL="457200" lvl="1" indent="0" algn="just">
              <a:buNone/>
            </a:pPr>
            <a:endParaRPr lang="en-US" dirty="0" smtClean="0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457200" y="239091"/>
            <a:ext cx="8229600" cy="1705217"/>
          </a:xfrm>
        </p:spPr>
        <p:txBody>
          <a:bodyPr>
            <a:normAutofit/>
          </a:bodyPr>
          <a:lstStyle/>
          <a:p>
            <a:r>
              <a:rPr lang="en-US" sz="3100" b="1" cap="small" dirty="0"/>
              <a:t>large regional firms in the Caribbean</a:t>
            </a:r>
            <a:r>
              <a:rPr lang="en-US" b="1" cap="small" dirty="0"/>
              <a:t>: </a:t>
            </a:r>
            <a:r>
              <a:rPr lang="en-US" b="1" cap="small" dirty="0" smtClean="0"/>
              <a:t/>
            </a:r>
            <a:br>
              <a:rPr lang="en-US" b="1" cap="small" dirty="0" smtClean="0"/>
            </a:br>
            <a:r>
              <a:rPr lang="en-US" sz="2200" dirty="0" smtClean="0"/>
              <a:t>Drivers </a:t>
            </a:r>
            <a:r>
              <a:rPr lang="en-US" sz="2200" dirty="0"/>
              <a:t>of Growth and Opportunities for Expansion into new </a:t>
            </a:r>
            <a:r>
              <a:rPr lang="en-US" sz="2200" dirty="0" smtClean="0"/>
              <a:t>markets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02077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26996" y="841952"/>
            <a:ext cx="8382000" cy="2646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/>
              <a:t>ELEMENTS FOR DESIGN OF ADVANCED DEVELOPMENT PROGRAMMES</a:t>
            </a:r>
          </a:p>
          <a:p>
            <a:endParaRPr lang="en-US" sz="2400" dirty="0"/>
          </a:p>
          <a:p>
            <a:pPr lvl="1"/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/>
              <a:t> </a:t>
            </a:r>
          </a:p>
          <a:p>
            <a:endParaRPr lang="en-US" sz="2400" dirty="0"/>
          </a:p>
          <a:p>
            <a:endParaRPr lang="en-US" sz="2400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44F80-333B-B045-985B-F3110533A2FE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4" name="Diamond 3"/>
          <p:cNvSpPr/>
          <p:nvPr/>
        </p:nvSpPr>
        <p:spPr>
          <a:xfrm>
            <a:off x="1792111" y="1326445"/>
            <a:ext cx="5150555" cy="5001683"/>
          </a:xfrm>
          <a:prstGeom prst="diamond">
            <a:avLst/>
          </a:prstGeom>
          <a:effectLst>
            <a:glow rad="101600">
              <a:srgbClr val="3333FF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54779" y="2102557"/>
            <a:ext cx="1368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7C34CD"/>
                </a:solidFill>
              </a:rPr>
              <a:t>BEING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72665" y="3631054"/>
            <a:ext cx="13405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KNOWING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80555" y="5404556"/>
            <a:ext cx="122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7C34CD"/>
                </a:solidFill>
              </a:rPr>
              <a:t>DOING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20333" y="3616943"/>
            <a:ext cx="1439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THINKING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053674" y="2592444"/>
            <a:ext cx="2703658" cy="2515779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053674" y="2592444"/>
            <a:ext cx="2618991" cy="2515778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 rot="5400000">
            <a:off x="2997234" y="2550106"/>
            <a:ext cx="2675426" cy="2675436"/>
          </a:xfrm>
          <a:prstGeom prst="diamond">
            <a:avLst/>
          </a:prstGeom>
          <a:gradFill flip="none" rotWithShape="1">
            <a:gsLst>
              <a:gs pos="0">
                <a:srgbClr val="A168E9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  <a:tileRect/>
          </a:gradFill>
          <a:effectLst>
            <a:glow rad="101600">
              <a:srgbClr val="59D2FE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316115" y="3296278"/>
            <a:ext cx="20178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EIL</a:t>
            </a:r>
            <a:endParaRPr lang="en-US" sz="6000" b="1" dirty="0"/>
          </a:p>
        </p:txBody>
      </p:sp>
      <p:pic>
        <p:nvPicPr>
          <p:cNvPr id="14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Growth Patterns relative to Markets:</a:t>
            </a:r>
          </a:p>
          <a:p>
            <a:pPr lvl="1" algn="just"/>
            <a:r>
              <a:rPr lang="en-US" dirty="0" smtClean="0"/>
              <a:t>Pattern 1: Market Dominance. Have a bigger slide.</a:t>
            </a:r>
          </a:p>
          <a:p>
            <a:pPr lvl="1" algn="just"/>
            <a:r>
              <a:rPr lang="en-US" dirty="0" smtClean="0"/>
              <a:t>Pattern 2: Market Development. Have a bigger pie</a:t>
            </a:r>
          </a:p>
          <a:p>
            <a:pPr lvl="1" algn="just"/>
            <a:r>
              <a:rPr lang="en-US" dirty="0" smtClean="0"/>
              <a:t>Pattern 3: Market Dominance as the platform for Market Development. Have a bigger slide of a bigger pie. 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457200" y="239091"/>
            <a:ext cx="8229600" cy="1705217"/>
          </a:xfrm>
        </p:spPr>
        <p:txBody>
          <a:bodyPr>
            <a:normAutofit fontScale="90000"/>
          </a:bodyPr>
          <a:lstStyle/>
          <a:p>
            <a:r>
              <a:rPr lang="en-US" sz="3100" b="1" cap="small" dirty="0"/>
              <a:t>large regional firms in the Caribbean</a:t>
            </a:r>
            <a:r>
              <a:rPr lang="en-US" b="1" cap="small" dirty="0"/>
              <a:t>: </a:t>
            </a:r>
            <a:r>
              <a:rPr lang="en-US" b="1" cap="small" dirty="0" smtClean="0"/>
              <a:t/>
            </a:r>
            <a:br>
              <a:rPr lang="en-US" b="1" cap="small" dirty="0" smtClean="0"/>
            </a:br>
            <a:r>
              <a:rPr lang="en-US" sz="2200" dirty="0" smtClean="0"/>
              <a:t>Drivers </a:t>
            </a:r>
            <a:r>
              <a:rPr lang="en-US" sz="2200" dirty="0"/>
              <a:t>of Growth and Opportunities for Expansion into new markets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8135" y="4311941"/>
            <a:ext cx="3009061" cy="231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59697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26996" y="841952"/>
            <a:ext cx="8382000" cy="2646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/>
              <a:t>ELEMENTS FOR DESIGN OF ADVANCED DEVELOPMENT PROGRAMMES</a:t>
            </a:r>
          </a:p>
          <a:p>
            <a:endParaRPr lang="en-US" sz="2400" dirty="0"/>
          </a:p>
          <a:p>
            <a:pPr lvl="1"/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/>
              <a:t> </a:t>
            </a:r>
          </a:p>
          <a:p>
            <a:endParaRPr lang="en-US" sz="2400" dirty="0"/>
          </a:p>
          <a:p>
            <a:endParaRPr lang="en-US" sz="2400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44F80-333B-B045-985B-F3110533A2FE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4" name="Diamond 3"/>
          <p:cNvSpPr/>
          <p:nvPr/>
        </p:nvSpPr>
        <p:spPr>
          <a:xfrm>
            <a:off x="1792111" y="1326445"/>
            <a:ext cx="5150555" cy="5001683"/>
          </a:xfrm>
          <a:prstGeom prst="diamond">
            <a:avLst/>
          </a:prstGeom>
          <a:effectLst>
            <a:glow rad="101600">
              <a:srgbClr val="3333FF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54779" y="2102557"/>
            <a:ext cx="1368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7C34CD"/>
                </a:solidFill>
              </a:rPr>
              <a:t>BEING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72665" y="3631054"/>
            <a:ext cx="13405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KNOWING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80555" y="5404556"/>
            <a:ext cx="122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7C34CD"/>
                </a:solidFill>
              </a:rPr>
              <a:t>DOING</a:t>
            </a:r>
            <a:endParaRPr lang="en-US" sz="2400" b="1" dirty="0">
              <a:solidFill>
                <a:srgbClr val="7C34CD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20333" y="3616943"/>
            <a:ext cx="1439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C34CD"/>
                </a:solidFill>
              </a:rPr>
              <a:t>THINKING</a:t>
            </a:r>
            <a:endParaRPr lang="en-US" sz="2000" b="1" dirty="0">
              <a:solidFill>
                <a:srgbClr val="7C34CD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053674" y="2592444"/>
            <a:ext cx="2703658" cy="2515779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053674" y="2592444"/>
            <a:ext cx="2618991" cy="2515778"/>
          </a:xfrm>
          <a:prstGeom prst="line">
            <a:avLst/>
          </a:prstGeom>
          <a:ln w="53975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 rot="5400000">
            <a:off x="2997234" y="2550106"/>
            <a:ext cx="2675426" cy="2675436"/>
          </a:xfrm>
          <a:prstGeom prst="diamond">
            <a:avLst/>
          </a:prstGeom>
          <a:gradFill flip="none" rotWithShape="1">
            <a:gsLst>
              <a:gs pos="0">
                <a:srgbClr val="A168E9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  <a:tileRect/>
          </a:gradFill>
          <a:effectLst>
            <a:glow rad="101600">
              <a:srgbClr val="59D2FE">
                <a:alpha val="75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316115" y="3296278"/>
            <a:ext cx="20178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EIL</a:t>
            </a:r>
            <a:endParaRPr lang="en-US" sz="6000" b="1" dirty="0"/>
          </a:p>
        </p:txBody>
      </p:sp>
      <p:pic>
        <p:nvPicPr>
          <p:cNvPr id="14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Growth Generic Strategies:</a:t>
            </a:r>
          </a:p>
          <a:p>
            <a:pPr lvl="1" algn="just"/>
            <a:r>
              <a:rPr lang="en-US" dirty="0" smtClean="0"/>
              <a:t>Strategy 1: Integration of new value chain steps</a:t>
            </a:r>
          </a:p>
          <a:p>
            <a:pPr lvl="1" algn="just"/>
            <a:r>
              <a:rPr lang="en-US" dirty="0" smtClean="0"/>
              <a:t>Strategy 2: Value deployment through new channels</a:t>
            </a:r>
          </a:p>
          <a:p>
            <a:pPr lvl="1" algn="just"/>
            <a:r>
              <a:rPr lang="en-US" dirty="0" smtClean="0"/>
              <a:t>Strategy 3: Old Growth </a:t>
            </a:r>
          </a:p>
          <a:p>
            <a:pPr marL="457200" lvl="1" indent="0" algn="just">
              <a:buNone/>
            </a:pPr>
            <a:endParaRPr lang="en-US" dirty="0" smtClean="0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457200" y="239091"/>
            <a:ext cx="8229600" cy="1705217"/>
          </a:xfrm>
        </p:spPr>
        <p:txBody>
          <a:bodyPr>
            <a:normAutofit fontScale="90000"/>
          </a:bodyPr>
          <a:lstStyle/>
          <a:p>
            <a:r>
              <a:rPr lang="en-US" sz="3100" b="1" cap="small" dirty="0"/>
              <a:t>large regional firms in the Caribbean</a:t>
            </a:r>
            <a:r>
              <a:rPr lang="en-US" b="1" cap="small" dirty="0"/>
              <a:t>: </a:t>
            </a:r>
            <a:r>
              <a:rPr lang="en-US" b="1" cap="small" dirty="0" smtClean="0"/>
              <a:t/>
            </a:r>
            <a:br>
              <a:rPr lang="en-US" b="1" cap="small" dirty="0" smtClean="0"/>
            </a:br>
            <a:r>
              <a:rPr lang="en-US" sz="2200" dirty="0" smtClean="0"/>
              <a:t>Drivers </a:t>
            </a:r>
            <a:r>
              <a:rPr lang="en-US" sz="2200" dirty="0"/>
              <a:t>of Growth and Opportunities for Expansion into new markets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58980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Footer Placeholder 2"/>
          <p:cNvSpPr>
            <a:spLocks noGrp="1"/>
          </p:cNvSpPr>
          <p:nvPr>
            <p:ph type="ftr" sz="quarter" idx="10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eaLnBrk="0" hangingPunct="0">
              <a:defRPr sz="2600" b="1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 algn="ctr" eaLnBrk="0" hangingPunct="0">
              <a:defRPr sz="2600" b="1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 algn="ctr" eaLnBrk="0" hangingPunct="0">
              <a:defRPr sz="2600" b="1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 algn="ctr" eaLnBrk="0" hangingPunct="0">
              <a:defRPr sz="2600" b="1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 algn="ctr" eaLnBrk="0" hangingPunct="0">
              <a:defRPr sz="2600" b="1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 dirty="0" smtClean="0">
                <a:latin typeface="Helvetica" charset="0"/>
              </a:rPr>
              <a:t>  </a:t>
            </a:r>
          </a:p>
          <a:p>
            <a:endParaRPr lang="en-US" sz="1400" dirty="0">
              <a:latin typeface="Helvetica" charset="0"/>
            </a:endParaRPr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2413" y="4581128"/>
            <a:ext cx="77724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en-US" dirty="0">
                <a:latin typeface="Cambria" charset="0"/>
              </a:rPr>
              <a:t>Growth </a:t>
            </a:r>
            <a:r>
              <a:rPr lang="en-US" dirty="0" smtClean="0">
                <a:latin typeface="Cambria" charset="0"/>
              </a:rPr>
              <a:t>Playbook of LRF in the Caribbean</a:t>
            </a:r>
            <a:endParaRPr lang="en-US" dirty="0">
              <a:latin typeface="Cambria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41363" y="1866900"/>
            <a:ext cx="1866900" cy="2295525"/>
            <a:chOff x="467" y="1176"/>
            <a:chExt cx="1176" cy="1446"/>
          </a:xfrm>
        </p:grpSpPr>
        <p:sp>
          <p:nvSpPr>
            <p:cNvPr id="19466" name="Oval 4"/>
            <p:cNvSpPr>
              <a:spLocks noChangeArrowheads="1"/>
            </p:cNvSpPr>
            <p:nvPr/>
          </p:nvSpPr>
          <p:spPr bwMode="auto">
            <a:xfrm>
              <a:off x="467" y="1176"/>
              <a:ext cx="1176" cy="1024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sz="2000">
                  <a:solidFill>
                    <a:schemeClr val="bg1"/>
                  </a:solidFill>
                  <a:latin typeface="Cambria" charset="0"/>
                </a:rPr>
                <a:t>Core</a:t>
              </a:r>
            </a:p>
            <a:p>
              <a:pPr algn="ctr" eaLnBrk="0" hangingPunct="0"/>
              <a:r>
                <a:rPr lang="en-US" sz="2000">
                  <a:solidFill>
                    <a:schemeClr val="bg1"/>
                  </a:solidFill>
                  <a:latin typeface="Cambria" charset="0"/>
                </a:rPr>
                <a:t>Business</a:t>
              </a:r>
            </a:p>
          </p:txBody>
        </p:sp>
        <p:sp>
          <p:nvSpPr>
            <p:cNvPr id="19467" name="Text Box 5"/>
            <p:cNvSpPr txBox="1">
              <a:spLocks noChangeArrowheads="1"/>
            </p:cNvSpPr>
            <p:nvPr/>
          </p:nvSpPr>
          <p:spPr bwMode="auto">
            <a:xfrm>
              <a:off x="558" y="2314"/>
              <a:ext cx="1064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742950" indent="-285750"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1143000" indent="-228600"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600200" indent="-228600"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2057400" indent="-228600"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r>
                <a:rPr lang="en-US" dirty="0">
                  <a:solidFill>
                    <a:srgbClr val="008000"/>
                  </a:solidFill>
                  <a:latin typeface="Cambria" charset="0"/>
                </a:rPr>
                <a:t>Horizon 1</a:t>
              </a: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3449638" y="1866900"/>
            <a:ext cx="1866900" cy="2295525"/>
            <a:chOff x="2201" y="1176"/>
            <a:chExt cx="1176" cy="1446"/>
          </a:xfrm>
        </p:grpSpPr>
        <p:sp>
          <p:nvSpPr>
            <p:cNvPr id="19464" name="Oval 7"/>
            <p:cNvSpPr>
              <a:spLocks noChangeArrowheads="1"/>
            </p:cNvSpPr>
            <p:nvPr/>
          </p:nvSpPr>
          <p:spPr bwMode="auto">
            <a:xfrm>
              <a:off x="2201" y="1176"/>
              <a:ext cx="1176" cy="1024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sz="2000">
                  <a:solidFill>
                    <a:schemeClr val="bg1"/>
                  </a:solidFill>
                  <a:latin typeface="Cambria" charset="0"/>
                </a:rPr>
                <a:t>Adjacent</a:t>
              </a:r>
            </a:p>
            <a:p>
              <a:pPr algn="ctr" eaLnBrk="0" hangingPunct="0"/>
              <a:r>
                <a:rPr lang="en-US" sz="2000">
                  <a:solidFill>
                    <a:schemeClr val="bg1"/>
                  </a:solidFill>
                  <a:latin typeface="Cambria" charset="0"/>
                </a:rPr>
                <a:t>Space</a:t>
              </a:r>
            </a:p>
          </p:txBody>
        </p:sp>
        <p:sp>
          <p:nvSpPr>
            <p:cNvPr id="19465" name="Text Box 8"/>
            <p:cNvSpPr txBox="1">
              <a:spLocks noChangeArrowheads="1"/>
            </p:cNvSpPr>
            <p:nvPr/>
          </p:nvSpPr>
          <p:spPr bwMode="auto">
            <a:xfrm>
              <a:off x="2292" y="2314"/>
              <a:ext cx="1064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742950" indent="-285750"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1143000" indent="-228600"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600200" indent="-228600"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2057400" indent="-228600"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r>
                <a:rPr lang="en-US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Cambria" charset="0"/>
                </a:rPr>
                <a:t>Horizon 2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6157913" y="1866900"/>
            <a:ext cx="1866900" cy="2297113"/>
            <a:chOff x="3879" y="1176"/>
            <a:chExt cx="1176" cy="1447"/>
          </a:xfrm>
        </p:grpSpPr>
        <p:sp>
          <p:nvSpPr>
            <p:cNvPr id="19462" name="Oval 10"/>
            <p:cNvSpPr>
              <a:spLocks noChangeArrowheads="1"/>
            </p:cNvSpPr>
            <p:nvPr/>
          </p:nvSpPr>
          <p:spPr bwMode="auto">
            <a:xfrm>
              <a:off x="3879" y="1176"/>
              <a:ext cx="1176" cy="1024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sz="2000">
                  <a:solidFill>
                    <a:schemeClr val="bg1"/>
                  </a:solidFill>
                  <a:latin typeface="Cambria" charset="0"/>
                </a:rPr>
                <a:t>Entirely New</a:t>
              </a:r>
            </a:p>
            <a:p>
              <a:pPr algn="ctr" eaLnBrk="0" hangingPunct="0"/>
              <a:r>
                <a:rPr lang="en-US" sz="2000">
                  <a:solidFill>
                    <a:schemeClr val="bg1"/>
                  </a:solidFill>
                  <a:latin typeface="Cambria" charset="0"/>
                </a:rPr>
                <a:t>Space</a:t>
              </a:r>
            </a:p>
          </p:txBody>
        </p:sp>
        <p:sp>
          <p:nvSpPr>
            <p:cNvPr id="19463" name="Text Box 11"/>
            <p:cNvSpPr txBox="1">
              <a:spLocks noChangeArrowheads="1"/>
            </p:cNvSpPr>
            <p:nvPr/>
          </p:nvSpPr>
          <p:spPr bwMode="auto">
            <a:xfrm>
              <a:off x="3970" y="2315"/>
              <a:ext cx="1064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742950" indent="-285750"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1143000" indent="-228600"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600200" indent="-228600"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2057400" indent="-228600" algn="ctr" eaLnBrk="0" hangingPunct="0"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r>
                <a:rPr lang="en-US" dirty="0">
                  <a:solidFill>
                    <a:srgbClr val="FF0000"/>
                  </a:solidFill>
                  <a:latin typeface="Cambria" charset="0"/>
                </a:rPr>
                <a:t>Horizon 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43789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 diversification-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832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04428" y="990600"/>
            <a:ext cx="6115050" cy="50196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" name="Straight Connector 3"/>
          <p:cNvCxnSpPr>
            <a:stCxn id="2" idx="1"/>
            <a:endCxn id="2" idx="3"/>
          </p:cNvCxnSpPr>
          <p:nvPr/>
        </p:nvCxnSpPr>
        <p:spPr>
          <a:xfrm>
            <a:off x="1804428" y="3500438"/>
            <a:ext cx="611505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>
            <a:stCxn id="2" idx="0"/>
            <a:endCxn id="2" idx="2"/>
          </p:cNvCxnSpPr>
          <p:nvPr/>
        </p:nvCxnSpPr>
        <p:spPr>
          <a:xfrm>
            <a:off x="4861953" y="990600"/>
            <a:ext cx="0" cy="50196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 rot="16200000">
            <a:off x="939410" y="4572001"/>
            <a:ext cx="1302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Old Growth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 rot="16200000">
            <a:off x="904589" y="2162176"/>
            <a:ext cx="1406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New Growth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507457" y="6010275"/>
            <a:ext cx="1704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Organic Growth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407819" y="6010275"/>
            <a:ext cx="1858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Inorganic Growth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940152" y="172670"/>
            <a:ext cx="30315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Growth Matrix</a:t>
            </a:r>
            <a:endParaRPr lang="en-US" sz="3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965241" y="1313766"/>
            <a:ext cx="2849648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Operations in New Locations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Conquering new customer segments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New Products/Services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New business model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965241" y="4199840"/>
            <a:ext cx="28496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Market Penetration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Replication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Operational Effectiveness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29897" y="4218891"/>
            <a:ext cx="28496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M&amp;A in same sector/value chain step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M&amp;A in related Markets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JV with traditional players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29897" y="1370915"/>
            <a:ext cx="28496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M&amp;A/ JV’s in new value chain step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M&amp;A/ JV’s of unrelated new businesses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M&amp;A/JV’s within new channels</a:t>
            </a:r>
          </a:p>
        </p:txBody>
      </p:sp>
    </p:spTree>
    <p:extLst>
      <p:ext uri="{BB962C8B-B14F-4D97-AF65-F5344CB8AC3E}">
        <p14:creationId xmlns:p14="http://schemas.microsoft.com/office/powerpoint/2010/main" val="2159388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8472682"/>
              </p:ext>
            </p:extLst>
          </p:nvPr>
        </p:nvGraphicFramePr>
        <p:xfrm>
          <a:off x="1524000" y="1397000"/>
          <a:ext cx="6096000" cy="378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18923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8923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59355" y="6155882"/>
            <a:ext cx="6483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How </a:t>
            </a:r>
            <a:r>
              <a:rPr lang="en-US" sz="2400" b="1" dirty="0" smtClean="0"/>
              <a:t>will your company grow in the next 3 years?</a:t>
            </a:r>
            <a:endParaRPr 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4343400"/>
            <a:ext cx="716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OLD</a:t>
            </a:r>
            <a:endParaRPr 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33400" y="1981200"/>
            <a:ext cx="816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NEW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362200" y="5638800"/>
            <a:ext cx="1396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ORGANIC</a:t>
            </a:r>
            <a:endParaRPr lang="en-US" sz="2400" b="1" dirty="0"/>
          </a:p>
        </p:txBody>
      </p:sp>
      <p:sp>
        <p:nvSpPr>
          <p:cNvPr id="8" name="Rectangle 7"/>
          <p:cNvSpPr/>
          <p:nvPr/>
        </p:nvSpPr>
        <p:spPr>
          <a:xfrm>
            <a:off x="5257800" y="5638800"/>
            <a:ext cx="16811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INORGANIC</a:t>
            </a:r>
            <a:endParaRPr lang="en-US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590800" y="4343400"/>
            <a:ext cx="8104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65</a:t>
            </a:r>
            <a:r>
              <a:rPr lang="en-US" sz="2800" b="1" dirty="0" smtClean="0"/>
              <a:t>%</a:t>
            </a:r>
            <a:endParaRPr 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667000" y="2286000"/>
            <a:ext cx="805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15</a:t>
            </a:r>
            <a:r>
              <a:rPr lang="en-US" sz="2800" b="1" dirty="0" smtClean="0"/>
              <a:t>%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562600" y="4343400"/>
            <a:ext cx="805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15</a:t>
            </a:r>
            <a:r>
              <a:rPr lang="en-US" sz="2800" b="1" dirty="0" smtClean="0"/>
              <a:t>%</a:t>
            </a:r>
            <a:endParaRPr 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562600" y="2286000"/>
            <a:ext cx="628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5</a:t>
            </a:r>
            <a:r>
              <a:rPr lang="en-US" sz="2800" b="1" dirty="0" smtClean="0"/>
              <a:t>%</a:t>
            </a:r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239000" y="6228834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N=11 LDF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64197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9674853"/>
              </p:ext>
            </p:extLst>
          </p:nvPr>
        </p:nvGraphicFramePr>
        <p:xfrm>
          <a:off x="1524000" y="1397000"/>
          <a:ext cx="6096000" cy="378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18923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8923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1520" y="6143243"/>
            <a:ext cx="6483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How </a:t>
            </a:r>
            <a:r>
              <a:rPr lang="en-US" sz="2400" b="1" dirty="0" smtClean="0"/>
              <a:t>will your company grow in the next 5 years?</a:t>
            </a:r>
            <a:endParaRPr 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4343400"/>
            <a:ext cx="716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OLD</a:t>
            </a:r>
            <a:endParaRPr 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33400" y="1981200"/>
            <a:ext cx="816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NEW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362200" y="5638800"/>
            <a:ext cx="1396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ORGANIC</a:t>
            </a:r>
            <a:endParaRPr lang="en-US" sz="2400" b="1" dirty="0"/>
          </a:p>
        </p:txBody>
      </p:sp>
      <p:sp>
        <p:nvSpPr>
          <p:cNvPr id="8" name="Rectangle 7"/>
          <p:cNvSpPr/>
          <p:nvPr/>
        </p:nvSpPr>
        <p:spPr>
          <a:xfrm>
            <a:off x="5257800" y="5638800"/>
            <a:ext cx="16811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INORGANIC</a:t>
            </a:r>
            <a:endParaRPr lang="en-US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590800" y="4343400"/>
            <a:ext cx="8104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40%</a:t>
            </a:r>
            <a:endParaRPr 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667000" y="2286000"/>
            <a:ext cx="8104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30%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562600" y="4343400"/>
            <a:ext cx="8104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20%</a:t>
            </a:r>
            <a:endParaRPr 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562600" y="2286000"/>
            <a:ext cx="8104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10%</a:t>
            </a:r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239000" y="6228834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N=11 LDF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112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g 29 slide-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4313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g 29 slide-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662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68500" y="32385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57250" y="1131500"/>
            <a:ext cx="8441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</a:rPr>
              <a:t>Angostura</a:t>
            </a:r>
          </a:p>
          <a:p>
            <a:r>
              <a:rPr lang="en-US" sz="1200" b="1" dirty="0" smtClean="0">
                <a:solidFill>
                  <a:srgbClr val="FF0000"/>
                </a:solidFill>
              </a:rPr>
              <a:t>(Alliance)</a:t>
            </a:r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25875" y="875723"/>
            <a:ext cx="20637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solidFill>
                  <a:srgbClr val="FF0000"/>
                </a:solidFill>
              </a:rPr>
              <a:t>Kersten’s</a:t>
            </a:r>
            <a:r>
              <a:rPr lang="en-US" sz="1400" dirty="0">
                <a:solidFill>
                  <a:srgbClr val="FF0000"/>
                </a:solidFill>
              </a:rPr>
              <a:t> </a:t>
            </a:r>
            <a:r>
              <a:rPr lang="en-US" sz="1400" dirty="0" smtClean="0">
                <a:solidFill>
                  <a:srgbClr val="FF0000"/>
                </a:solidFill>
              </a:rPr>
              <a:t>Housing (IJV)</a:t>
            </a:r>
          </a:p>
          <a:p>
            <a:r>
              <a:rPr lang="en-US" sz="1400" dirty="0" err="1" smtClean="0">
                <a:solidFill>
                  <a:srgbClr val="FF0000"/>
                </a:solidFill>
              </a:rPr>
              <a:t>Ansa’s</a:t>
            </a:r>
            <a:r>
              <a:rPr lang="en-US" sz="1400" dirty="0" smtClean="0">
                <a:solidFill>
                  <a:srgbClr val="FF0000"/>
                </a:solidFill>
              </a:rPr>
              <a:t> Water Treatment Solutions (Alliance)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55875" y="6365875"/>
            <a:ext cx="17923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Massy Auto Insurance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3250" y="6365875"/>
            <a:ext cx="1713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Micro Insurance for BOP</a:t>
            </a:r>
          </a:p>
          <a:p>
            <a:r>
              <a:rPr lang="en-US" sz="1200" dirty="0" smtClean="0">
                <a:solidFill>
                  <a:srgbClr val="FF0000"/>
                </a:solidFill>
              </a:rPr>
              <a:t>(GF)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7542" y="2776835"/>
            <a:ext cx="2287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</a:rPr>
              <a:t>Beverage Company </a:t>
            </a:r>
          </a:p>
          <a:p>
            <a:r>
              <a:rPr lang="en-US" sz="1200" b="1" dirty="0" smtClean="0">
                <a:solidFill>
                  <a:srgbClr val="FF0000"/>
                </a:solidFill>
              </a:rPr>
              <a:t>Access </a:t>
            </a:r>
            <a:r>
              <a:rPr lang="en-US" sz="1200" b="1" dirty="0" err="1" smtClean="0">
                <a:solidFill>
                  <a:srgbClr val="FF0000"/>
                </a:solidFill>
              </a:rPr>
              <a:t>Colmados</a:t>
            </a:r>
            <a:r>
              <a:rPr lang="en-US" sz="1200" b="1" dirty="0" smtClean="0">
                <a:solidFill>
                  <a:srgbClr val="FF0000"/>
                </a:solidFill>
              </a:rPr>
              <a:t> in DR (Alliance)</a:t>
            </a:r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15250" y="6135042"/>
            <a:ext cx="13003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 smtClean="0">
                <a:solidFill>
                  <a:srgbClr val="FF0000"/>
                </a:solidFill>
              </a:rPr>
              <a:t>Almonde</a:t>
            </a:r>
            <a:r>
              <a:rPr lang="en-US" sz="1200" b="1" dirty="0" smtClean="0">
                <a:solidFill>
                  <a:srgbClr val="FF0000"/>
                </a:solidFill>
              </a:rPr>
              <a:t> Popular</a:t>
            </a:r>
          </a:p>
          <a:p>
            <a:r>
              <a:rPr lang="en-US" sz="1200" b="1" dirty="0" smtClean="0">
                <a:solidFill>
                  <a:srgbClr val="FF0000"/>
                </a:solidFill>
              </a:rPr>
              <a:t>Engineering (GF)</a:t>
            </a:r>
            <a:endParaRPr lang="en-US" sz="1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89625" y="6587956"/>
            <a:ext cx="18045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Massy Ecosystem (GF)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7542" y="90893"/>
            <a:ext cx="17235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Goddard Enterprises</a:t>
            </a:r>
          </a:p>
          <a:p>
            <a:r>
              <a:rPr lang="en-US" sz="1400" b="1" dirty="0" smtClean="0">
                <a:solidFill>
                  <a:srgbClr val="FF0000"/>
                </a:solidFill>
              </a:rPr>
              <a:t>(IJV)</a:t>
            </a:r>
            <a:endParaRPr 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2175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9075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What growth vehicles are preferred?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Acquisitions</a:t>
            </a:r>
          </a:p>
          <a:p>
            <a:endParaRPr lang="en-US" dirty="0"/>
          </a:p>
          <a:p>
            <a:r>
              <a:rPr lang="en-US" dirty="0" smtClean="0"/>
              <a:t>Distribution Alliances</a:t>
            </a:r>
          </a:p>
          <a:p>
            <a:endParaRPr lang="en-US" dirty="0"/>
          </a:p>
          <a:p>
            <a:r>
              <a:rPr lang="en-US" dirty="0" smtClean="0"/>
              <a:t>Greenfield</a:t>
            </a:r>
          </a:p>
          <a:p>
            <a:endParaRPr lang="en-US" dirty="0"/>
          </a:p>
          <a:p>
            <a:r>
              <a:rPr lang="en-US" dirty="0" smtClean="0"/>
              <a:t>Least Used: International JV</a:t>
            </a:r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44F80-333B-B045-985B-F3110533A2FE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06276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Findings of the Study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First Mover Advantage Vs. Unique Mover Advantage</a:t>
            </a:r>
          </a:p>
          <a:p>
            <a:r>
              <a:rPr lang="en-US" dirty="0" smtClean="0"/>
              <a:t>Lack of Volume/Critical Mass not enough to attract enough competition</a:t>
            </a:r>
          </a:p>
          <a:p>
            <a:r>
              <a:rPr lang="en-US" dirty="0" smtClean="0"/>
              <a:t>Most growth is based on the attaining operational excellent in already mature markets/businesses</a:t>
            </a:r>
          </a:p>
          <a:p>
            <a:r>
              <a:rPr lang="en-US" dirty="0" smtClean="0"/>
              <a:t>LRF are too regional centric. Global benchmarks are rarely used.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44F80-333B-B045-985B-F3110533A2FE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90727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Findings of the Study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Fear of Cannibalization (Innovations might not create new markets but cannibalize existing ones)</a:t>
            </a:r>
          </a:p>
          <a:p>
            <a:r>
              <a:rPr lang="en-US" dirty="0" smtClean="0"/>
              <a:t>Success breeds conservatism (fear of failure)</a:t>
            </a:r>
          </a:p>
          <a:p>
            <a:r>
              <a:rPr lang="en-US" dirty="0" smtClean="0"/>
              <a:t>Localization of assets, resources, and capabilities constrain expanding behavior</a:t>
            </a:r>
          </a:p>
          <a:p>
            <a:r>
              <a:rPr lang="en-US" dirty="0" smtClean="0"/>
              <a:t>Technology is not a mainstream ingredient in growth trajectories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44F80-333B-B045-985B-F3110533A2FE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1963862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1035</Words>
  <Application>Microsoft Macintosh PowerPoint</Application>
  <PresentationFormat>On-screen Show (4:3)</PresentationFormat>
  <Paragraphs>345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large regional firms in the Caribbean:  Drivers of Growth and Opportunities for Expansion into new markets </vt:lpstr>
      <vt:lpstr>large regional firms in the Caribbean:  Drivers of Growth and Opportunities for Expansion into new markets </vt:lpstr>
      <vt:lpstr>large regional firms in the Caribbean:  Drivers of Growth and Opportunities for Expansion into new markets </vt:lpstr>
      <vt:lpstr> Business Mapping of Large Regional Firms in the Caribbean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Basic Benchmarking some LRF</vt:lpstr>
      <vt:lpstr>large regional firms in the Caribbean:  Drivers of Growth and Opportunities for Expansion into new markets </vt:lpstr>
      <vt:lpstr>large regional firms in the Caribbean:  Drivers of Growth and Opportunities for Expansion into new markets</vt:lpstr>
      <vt:lpstr>large regional firms in the Caribbean:  Drivers of Growth and Opportunities for Expansion into new markets </vt:lpstr>
      <vt:lpstr>large regional firms in the Caribbean:  Drivers of Growth and Opportunities for Expansion into new markets </vt:lpstr>
      <vt:lpstr>Growth Playbook of LRF in the Caribbean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growth vehicles are preferred?</vt:lpstr>
      <vt:lpstr>Key Findings of the Study</vt:lpstr>
      <vt:lpstr>Key Findings of the Study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Shayna Serrette-Pilgrim</dc:creator>
  <cp:lastModifiedBy>Miguel  Carrillo</cp:lastModifiedBy>
  <cp:revision>20</cp:revision>
  <dcterms:created xsi:type="dcterms:W3CDTF">2010-05-10T19:05:41Z</dcterms:created>
  <dcterms:modified xsi:type="dcterms:W3CDTF">2014-10-08T18:17:25Z</dcterms:modified>
</cp:coreProperties>
</file>