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58" r:id="rId4"/>
    <p:sldId id="263" r:id="rId5"/>
    <p:sldId id="264" r:id="rId6"/>
    <p:sldId id="261" r:id="rId7"/>
    <p:sldId id="262" r:id="rId8"/>
    <p:sldId id="26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67"/>
    <p:restoredTop sz="79607"/>
  </p:normalViewPr>
  <p:slideViewPr>
    <p:cSldViewPr snapToGrid="0" snapToObjects="1">
      <p:cViewPr varScale="1">
        <p:scale>
          <a:sx n="101" d="100"/>
          <a:sy n="101" d="100"/>
        </p:scale>
        <p:origin x="140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handoutMaster" Target="handoutMasters/handoutMaster1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451570-F732-E846-91D4-194361AB26F3}" type="doc">
      <dgm:prSet loTypeId="urn:microsoft.com/office/officeart/2005/8/layout/vList6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A5E09DF-C7D8-D340-BB99-CD062A1598A1}">
      <dgm:prSet phldrT="[Text]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/>
            <a:t>Mixed Picture</a:t>
          </a:r>
          <a:endParaRPr lang="en-US" dirty="0"/>
        </a:p>
      </dgm:t>
    </dgm:pt>
    <dgm:pt modelId="{99EECEF6-66F2-1E48-9BA4-777139D830B9}" type="parTrans" cxnId="{1A1EC9EF-5324-944E-AB21-4880542F6A48}">
      <dgm:prSet/>
      <dgm:spPr/>
      <dgm:t>
        <a:bodyPr/>
        <a:lstStyle/>
        <a:p>
          <a:endParaRPr lang="en-US"/>
        </a:p>
      </dgm:t>
    </dgm:pt>
    <dgm:pt modelId="{66B36B8E-D480-BF4F-91A3-4BA7779079B4}" type="sibTrans" cxnId="{1A1EC9EF-5324-944E-AB21-4880542F6A48}">
      <dgm:prSet/>
      <dgm:spPr/>
      <dgm:t>
        <a:bodyPr/>
        <a:lstStyle/>
        <a:p>
          <a:endParaRPr lang="en-US"/>
        </a:p>
      </dgm:t>
    </dgm:pt>
    <dgm:pt modelId="{84042511-3BFA-3844-AFD1-312E400A7D17}">
      <dgm:prSet phldrT="[Text]"/>
      <dgm:spPr/>
      <dgm:t>
        <a:bodyPr/>
        <a:lstStyle/>
        <a:p>
          <a:r>
            <a:rPr lang="en-US" dirty="0" smtClean="0"/>
            <a:t>Educational outcomes</a:t>
          </a:r>
          <a:endParaRPr lang="en-US" dirty="0"/>
        </a:p>
      </dgm:t>
    </dgm:pt>
    <dgm:pt modelId="{8C076670-0905-5341-B7C7-5D8999D5D363}" type="parTrans" cxnId="{6B7271CB-F4DC-E341-AF71-78F2A4A0F8BE}">
      <dgm:prSet/>
      <dgm:spPr/>
      <dgm:t>
        <a:bodyPr/>
        <a:lstStyle/>
        <a:p>
          <a:endParaRPr lang="en-US"/>
        </a:p>
      </dgm:t>
    </dgm:pt>
    <dgm:pt modelId="{514DF5E0-2AAA-7F47-AB38-FE3988839E24}" type="sibTrans" cxnId="{6B7271CB-F4DC-E341-AF71-78F2A4A0F8BE}">
      <dgm:prSet/>
      <dgm:spPr/>
      <dgm:t>
        <a:bodyPr/>
        <a:lstStyle/>
        <a:p>
          <a:endParaRPr lang="en-US"/>
        </a:p>
      </dgm:t>
    </dgm:pt>
    <dgm:pt modelId="{43871375-0BB2-F448-892E-116B95B6E3E8}">
      <dgm:prSet phldrT="[Text]"/>
      <dgm:spPr/>
      <dgm:t>
        <a:bodyPr/>
        <a:lstStyle/>
        <a:p>
          <a:r>
            <a:rPr lang="en-US" dirty="0" smtClean="0"/>
            <a:t>Low ratio of female senior executives</a:t>
          </a:r>
          <a:endParaRPr lang="en-US" dirty="0"/>
        </a:p>
      </dgm:t>
    </dgm:pt>
    <dgm:pt modelId="{FEA01559-72ED-D547-9DD8-D59CCB6E5BD2}" type="parTrans" cxnId="{13764EC1-B4A3-EC43-8BD1-DDFA54181781}">
      <dgm:prSet/>
      <dgm:spPr/>
      <dgm:t>
        <a:bodyPr/>
        <a:lstStyle/>
        <a:p>
          <a:endParaRPr lang="en-US"/>
        </a:p>
      </dgm:t>
    </dgm:pt>
    <dgm:pt modelId="{AC702ED3-17FF-F243-87EB-E2AF19E16CE6}" type="sibTrans" cxnId="{13764EC1-B4A3-EC43-8BD1-DDFA54181781}">
      <dgm:prSet/>
      <dgm:spPr/>
      <dgm:t>
        <a:bodyPr/>
        <a:lstStyle/>
        <a:p>
          <a:endParaRPr lang="en-US"/>
        </a:p>
      </dgm:t>
    </dgm:pt>
    <dgm:pt modelId="{9FC73D9B-1949-4C49-83D0-56C85B8A2B1E}">
      <dgm:prSet phldrT="[Text]"/>
      <dgm:spPr/>
      <dgm:t>
        <a:bodyPr/>
        <a:lstStyle/>
        <a:p>
          <a:r>
            <a:rPr lang="en-US" dirty="0" smtClean="0"/>
            <a:t>Women concentrated in middle management positions</a:t>
          </a:r>
          <a:endParaRPr lang="en-US" dirty="0"/>
        </a:p>
      </dgm:t>
    </dgm:pt>
    <dgm:pt modelId="{A6E9CF23-8FB3-C349-9FEB-54E4648D587E}" type="parTrans" cxnId="{8B459905-44BF-AA47-A2B8-2FD3B00AE06F}">
      <dgm:prSet/>
      <dgm:spPr/>
      <dgm:t>
        <a:bodyPr/>
        <a:lstStyle/>
        <a:p>
          <a:endParaRPr lang="en-US"/>
        </a:p>
      </dgm:t>
    </dgm:pt>
    <dgm:pt modelId="{3F47873C-5CB8-0C46-B0EF-DF1EB018F8C3}" type="sibTrans" cxnId="{8B459905-44BF-AA47-A2B8-2FD3B00AE06F}">
      <dgm:prSet/>
      <dgm:spPr/>
      <dgm:t>
        <a:bodyPr/>
        <a:lstStyle/>
        <a:p>
          <a:endParaRPr lang="en-US"/>
        </a:p>
      </dgm:t>
    </dgm:pt>
    <dgm:pt modelId="{C1799664-11E0-4F4E-B91D-FE984A82BDBB}">
      <dgm:prSet phldrT="[Text]"/>
      <dgm:spPr/>
      <dgm:t>
        <a:bodyPr/>
        <a:lstStyle/>
        <a:p>
          <a:r>
            <a:rPr lang="en-US" dirty="0" smtClean="0"/>
            <a:t>Female Managers</a:t>
          </a:r>
          <a:endParaRPr lang="en-US" dirty="0"/>
        </a:p>
      </dgm:t>
    </dgm:pt>
    <dgm:pt modelId="{6E08C1B5-C1F1-DE40-A5D8-837D82A2DB52}" type="sibTrans" cxnId="{A8468222-1CBA-B341-8751-030AB787EDDB}">
      <dgm:prSet/>
      <dgm:spPr/>
      <dgm:t>
        <a:bodyPr/>
        <a:lstStyle/>
        <a:p>
          <a:endParaRPr lang="en-US"/>
        </a:p>
      </dgm:t>
    </dgm:pt>
    <dgm:pt modelId="{F20069B5-C7C1-A044-A9A4-CEB11966CA28}" type="parTrans" cxnId="{A8468222-1CBA-B341-8751-030AB787EDDB}">
      <dgm:prSet/>
      <dgm:spPr/>
      <dgm:t>
        <a:bodyPr/>
        <a:lstStyle/>
        <a:p>
          <a:endParaRPr lang="en-US"/>
        </a:p>
      </dgm:t>
    </dgm:pt>
    <dgm:pt modelId="{1B563C8B-4B5D-B649-AC87-9B2D81E46B0F}">
      <dgm:prSet phldrT="[Text]"/>
      <dgm:spPr/>
      <dgm:t>
        <a:bodyPr/>
        <a:lstStyle/>
        <a:p>
          <a:r>
            <a:rPr lang="en-US" dirty="0" smtClean="0"/>
            <a:t>Female business ownership</a:t>
          </a:r>
          <a:endParaRPr lang="en-US" dirty="0"/>
        </a:p>
      </dgm:t>
    </dgm:pt>
    <dgm:pt modelId="{E8A24978-001B-B540-A6EA-4AB6AF89438D}" type="parTrans" cxnId="{E1A4DDFA-1814-B947-8E7D-6595F3A6B8C1}">
      <dgm:prSet/>
      <dgm:spPr/>
      <dgm:t>
        <a:bodyPr/>
        <a:lstStyle/>
        <a:p>
          <a:endParaRPr lang="en-US"/>
        </a:p>
      </dgm:t>
    </dgm:pt>
    <dgm:pt modelId="{3B274242-A5E6-A04F-8766-C222AC82964E}" type="sibTrans" cxnId="{E1A4DDFA-1814-B947-8E7D-6595F3A6B8C1}">
      <dgm:prSet/>
      <dgm:spPr/>
      <dgm:t>
        <a:bodyPr/>
        <a:lstStyle/>
        <a:p>
          <a:endParaRPr lang="en-US"/>
        </a:p>
      </dgm:t>
    </dgm:pt>
    <dgm:pt modelId="{E5B988F0-72B5-5C49-8F9F-D05EC8B20A7E}">
      <dgm:prSet phldrT="[Text]"/>
      <dgm:spPr/>
      <dgm:t>
        <a:bodyPr/>
        <a:lstStyle/>
        <a:p>
          <a:r>
            <a:rPr lang="en-US" dirty="0" err="1" smtClean="0"/>
            <a:t>Labour</a:t>
          </a:r>
          <a:r>
            <a:rPr lang="en-US" dirty="0" smtClean="0"/>
            <a:t> force participation</a:t>
          </a:r>
          <a:endParaRPr lang="en-US" dirty="0"/>
        </a:p>
      </dgm:t>
    </dgm:pt>
    <dgm:pt modelId="{83860592-B443-004F-9C07-A65F99CD6563}" type="parTrans" cxnId="{3671C22B-79A3-4E42-BC2E-A2C8806DEF16}">
      <dgm:prSet/>
      <dgm:spPr/>
    </dgm:pt>
    <dgm:pt modelId="{10E17295-A7DB-B344-AC2A-C478D4F22ADB}" type="sibTrans" cxnId="{3671C22B-79A3-4E42-BC2E-A2C8806DEF16}">
      <dgm:prSet/>
      <dgm:spPr/>
    </dgm:pt>
    <dgm:pt modelId="{938D71B1-9335-1F45-8C55-0044B6289661}">
      <dgm:prSet phldrT="[Text]"/>
      <dgm:spPr/>
      <dgm:t>
        <a:bodyPr/>
        <a:lstStyle/>
        <a:p>
          <a:r>
            <a:rPr lang="en-US" dirty="0" smtClean="0"/>
            <a:t>Female unemployment</a:t>
          </a:r>
          <a:endParaRPr lang="en-US" dirty="0"/>
        </a:p>
      </dgm:t>
    </dgm:pt>
    <dgm:pt modelId="{BFB87D18-3321-C54B-9CC2-6C9FFF2F47C0}" type="parTrans" cxnId="{E561B900-A8DA-5942-B831-6E94B2F476C1}">
      <dgm:prSet/>
      <dgm:spPr/>
    </dgm:pt>
    <dgm:pt modelId="{FD4A7651-60A6-EE4A-8DC8-73343EF653AA}" type="sibTrans" cxnId="{E561B900-A8DA-5942-B831-6E94B2F476C1}">
      <dgm:prSet/>
      <dgm:spPr/>
    </dgm:pt>
    <dgm:pt modelId="{386089F5-A716-474B-80FF-6C1C75981CB9}" type="pres">
      <dgm:prSet presAssocID="{25451570-F732-E846-91D4-194361AB26F3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GB"/>
        </a:p>
      </dgm:t>
    </dgm:pt>
    <dgm:pt modelId="{EDA4DD02-2DB7-0248-8BA3-C45B0F5C7A21}" type="pres">
      <dgm:prSet presAssocID="{0A5E09DF-C7D8-D340-BB99-CD062A1598A1}" presName="linNode" presStyleCnt="0"/>
      <dgm:spPr/>
    </dgm:pt>
    <dgm:pt modelId="{9BD771BB-0A21-F14E-9F0C-4300E4E07E83}" type="pres">
      <dgm:prSet presAssocID="{0A5E09DF-C7D8-D340-BB99-CD062A1598A1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8B96A79-C400-0748-81DF-854F905FB319}" type="pres">
      <dgm:prSet presAssocID="{0A5E09DF-C7D8-D340-BB99-CD062A1598A1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142C4CF-474C-464F-B4BC-EF22BAA42253}" type="pres">
      <dgm:prSet presAssocID="{66B36B8E-D480-BF4F-91A3-4BA7779079B4}" presName="spacing" presStyleCnt="0"/>
      <dgm:spPr/>
    </dgm:pt>
    <dgm:pt modelId="{25263635-9646-A74E-B14B-1A28CD7DE605}" type="pres">
      <dgm:prSet presAssocID="{C1799664-11E0-4F4E-B91D-FE984A82BDBB}" presName="linNode" presStyleCnt="0"/>
      <dgm:spPr/>
    </dgm:pt>
    <dgm:pt modelId="{3B66EA52-13ED-C945-AA8D-6EAE2DF81BC6}" type="pres">
      <dgm:prSet presAssocID="{C1799664-11E0-4F4E-B91D-FE984A82BDBB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B62752E-A1BA-EA4C-BF12-70EC035010C1}" type="pres">
      <dgm:prSet presAssocID="{C1799664-11E0-4F4E-B91D-FE984A82BDBB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A8468222-1CBA-B341-8751-030AB787EDDB}" srcId="{25451570-F732-E846-91D4-194361AB26F3}" destId="{C1799664-11E0-4F4E-B91D-FE984A82BDBB}" srcOrd="1" destOrd="0" parTransId="{F20069B5-C7C1-A044-A9A4-CEB11966CA28}" sibTransId="{6E08C1B5-C1F1-DE40-A5D8-837D82A2DB52}"/>
    <dgm:cxn modelId="{F7223A70-531F-2740-AEEF-4326565ED149}" type="presOf" srcId="{C1799664-11E0-4F4E-B91D-FE984A82BDBB}" destId="{3B66EA52-13ED-C945-AA8D-6EAE2DF81BC6}" srcOrd="0" destOrd="0" presId="urn:microsoft.com/office/officeart/2005/8/layout/vList6"/>
    <dgm:cxn modelId="{1A1EC9EF-5324-944E-AB21-4880542F6A48}" srcId="{25451570-F732-E846-91D4-194361AB26F3}" destId="{0A5E09DF-C7D8-D340-BB99-CD062A1598A1}" srcOrd="0" destOrd="0" parTransId="{99EECEF6-66F2-1E48-9BA4-777139D830B9}" sibTransId="{66B36B8E-D480-BF4F-91A3-4BA7779079B4}"/>
    <dgm:cxn modelId="{6B7271CB-F4DC-E341-AF71-78F2A4A0F8BE}" srcId="{0A5E09DF-C7D8-D340-BB99-CD062A1598A1}" destId="{84042511-3BFA-3844-AFD1-312E400A7D17}" srcOrd="0" destOrd="0" parTransId="{8C076670-0905-5341-B7C7-5D8999D5D363}" sibTransId="{514DF5E0-2AAA-7F47-AB38-FE3988839E24}"/>
    <dgm:cxn modelId="{272FFD50-80E6-2843-9951-F39071C0EF85}" type="presOf" srcId="{9FC73D9B-1949-4C49-83D0-56C85B8A2B1E}" destId="{0B62752E-A1BA-EA4C-BF12-70EC035010C1}" srcOrd="0" destOrd="1" presId="urn:microsoft.com/office/officeart/2005/8/layout/vList6"/>
    <dgm:cxn modelId="{E775295F-5525-7945-A1EC-E3637C9EDD11}" type="presOf" srcId="{938D71B1-9335-1F45-8C55-0044B6289661}" destId="{28B96A79-C400-0748-81DF-854F905FB319}" srcOrd="0" destOrd="2" presId="urn:microsoft.com/office/officeart/2005/8/layout/vList6"/>
    <dgm:cxn modelId="{9DF29D0A-1526-4143-AF37-EEECAA1ACE9F}" type="presOf" srcId="{E5B988F0-72B5-5C49-8F9F-D05EC8B20A7E}" destId="{28B96A79-C400-0748-81DF-854F905FB319}" srcOrd="0" destOrd="1" presId="urn:microsoft.com/office/officeart/2005/8/layout/vList6"/>
    <dgm:cxn modelId="{1D00EEA1-626A-1C4D-BA00-9A01A603EFD5}" type="presOf" srcId="{25451570-F732-E846-91D4-194361AB26F3}" destId="{386089F5-A716-474B-80FF-6C1C75981CB9}" srcOrd="0" destOrd="0" presId="urn:microsoft.com/office/officeart/2005/8/layout/vList6"/>
    <dgm:cxn modelId="{13764EC1-B4A3-EC43-8BD1-DDFA54181781}" srcId="{C1799664-11E0-4F4E-B91D-FE984A82BDBB}" destId="{43871375-0BB2-F448-892E-116B95B6E3E8}" srcOrd="0" destOrd="0" parTransId="{FEA01559-72ED-D547-9DD8-D59CCB6E5BD2}" sibTransId="{AC702ED3-17FF-F243-87EB-E2AF19E16CE6}"/>
    <dgm:cxn modelId="{2CA002CE-2571-BE43-A5BE-F713E5821E57}" type="presOf" srcId="{1B563C8B-4B5D-B649-AC87-9B2D81E46B0F}" destId="{0B62752E-A1BA-EA4C-BF12-70EC035010C1}" srcOrd="0" destOrd="2" presId="urn:microsoft.com/office/officeart/2005/8/layout/vList6"/>
    <dgm:cxn modelId="{3671C22B-79A3-4E42-BC2E-A2C8806DEF16}" srcId="{0A5E09DF-C7D8-D340-BB99-CD062A1598A1}" destId="{E5B988F0-72B5-5C49-8F9F-D05EC8B20A7E}" srcOrd="1" destOrd="0" parTransId="{83860592-B443-004F-9C07-A65F99CD6563}" sibTransId="{10E17295-A7DB-B344-AC2A-C478D4F22ADB}"/>
    <dgm:cxn modelId="{AB2FFF4C-C26E-764B-945B-28990AC5B7C1}" type="presOf" srcId="{0A5E09DF-C7D8-D340-BB99-CD062A1598A1}" destId="{9BD771BB-0A21-F14E-9F0C-4300E4E07E83}" srcOrd="0" destOrd="0" presId="urn:microsoft.com/office/officeart/2005/8/layout/vList6"/>
    <dgm:cxn modelId="{8B459905-44BF-AA47-A2B8-2FD3B00AE06F}" srcId="{C1799664-11E0-4F4E-B91D-FE984A82BDBB}" destId="{9FC73D9B-1949-4C49-83D0-56C85B8A2B1E}" srcOrd="1" destOrd="0" parTransId="{A6E9CF23-8FB3-C349-9FEB-54E4648D587E}" sibTransId="{3F47873C-5CB8-0C46-B0EF-DF1EB018F8C3}"/>
    <dgm:cxn modelId="{E561B900-A8DA-5942-B831-6E94B2F476C1}" srcId="{0A5E09DF-C7D8-D340-BB99-CD062A1598A1}" destId="{938D71B1-9335-1F45-8C55-0044B6289661}" srcOrd="2" destOrd="0" parTransId="{BFB87D18-3321-C54B-9CC2-6C9FFF2F47C0}" sibTransId="{FD4A7651-60A6-EE4A-8DC8-73343EF653AA}"/>
    <dgm:cxn modelId="{1CFFC596-C897-5F48-8E46-631CF05A76F0}" type="presOf" srcId="{43871375-0BB2-F448-892E-116B95B6E3E8}" destId="{0B62752E-A1BA-EA4C-BF12-70EC035010C1}" srcOrd="0" destOrd="0" presId="urn:microsoft.com/office/officeart/2005/8/layout/vList6"/>
    <dgm:cxn modelId="{E1A4DDFA-1814-B947-8E7D-6595F3A6B8C1}" srcId="{C1799664-11E0-4F4E-B91D-FE984A82BDBB}" destId="{1B563C8B-4B5D-B649-AC87-9B2D81E46B0F}" srcOrd="2" destOrd="0" parTransId="{E8A24978-001B-B540-A6EA-4AB6AF89438D}" sibTransId="{3B274242-A5E6-A04F-8766-C222AC82964E}"/>
    <dgm:cxn modelId="{FEDD4424-09AF-1B44-8A72-14100234386C}" type="presOf" srcId="{84042511-3BFA-3844-AFD1-312E400A7D17}" destId="{28B96A79-C400-0748-81DF-854F905FB319}" srcOrd="0" destOrd="0" presId="urn:microsoft.com/office/officeart/2005/8/layout/vList6"/>
    <dgm:cxn modelId="{2759CB94-D30D-D744-81D7-31CA091F1145}" type="presParOf" srcId="{386089F5-A716-474B-80FF-6C1C75981CB9}" destId="{EDA4DD02-2DB7-0248-8BA3-C45B0F5C7A21}" srcOrd="0" destOrd="0" presId="urn:microsoft.com/office/officeart/2005/8/layout/vList6"/>
    <dgm:cxn modelId="{2D9540F8-524A-B94A-8BE0-3B48289982F3}" type="presParOf" srcId="{EDA4DD02-2DB7-0248-8BA3-C45B0F5C7A21}" destId="{9BD771BB-0A21-F14E-9F0C-4300E4E07E83}" srcOrd="0" destOrd="0" presId="urn:microsoft.com/office/officeart/2005/8/layout/vList6"/>
    <dgm:cxn modelId="{A5B9FA79-1C0A-974A-A54F-F286ACE36C1A}" type="presParOf" srcId="{EDA4DD02-2DB7-0248-8BA3-C45B0F5C7A21}" destId="{28B96A79-C400-0748-81DF-854F905FB319}" srcOrd="1" destOrd="0" presId="urn:microsoft.com/office/officeart/2005/8/layout/vList6"/>
    <dgm:cxn modelId="{5EF5B691-0028-144E-A833-1786D7CC180C}" type="presParOf" srcId="{386089F5-A716-474B-80FF-6C1C75981CB9}" destId="{A142C4CF-474C-464F-B4BC-EF22BAA42253}" srcOrd="1" destOrd="0" presId="urn:microsoft.com/office/officeart/2005/8/layout/vList6"/>
    <dgm:cxn modelId="{47A9CAA1-981C-2746-934F-C61F8DA77C3B}" type="presParOf" srcId="{386089F5-A716-474B-80FF-6C1C75981CB9}" destId="{25263635-9646-A74E-B14B-1A28CD7DE605}" srcOrd="2" destOrd="0" presId="urn:microsoft.com/office/officeart/2005/8/layout/vList6"/>
    <dgm:cxn modelId="{DA3C4D74-35C2-3745-9BD2-E83E250D340B}" type="presParOf" srcId="{25263635-9646-A74E-B14B-1A28CD7DE605}" destId="{3B66EA52-13ED-C945-AA8D-6EAE2DF81BC6}" srcOrd="0" destOrd="0" presId="urn:microsoft.com/office/officeart/2005/8/layout/vList6"/>
    <dgm:cxn modelId="{8DAD9BBA-C2BE-A840-856F-2358FE420A56}" type="presParOf" srcId="{25263635-9646-A74E-B14B-1A28CD7DE605}" destId="{0B62752E-A1BA-EA4C-BF12-70EC035010C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B96A79-C400-0748-81DF-854F905FB319}">
      <dsp:nvSpPr>
        <dsp:cNvPr id="0" name=""/>
        <dsp:cNvSpPr/>
      </dsp:nvSpPr>
      <dsp:spPr>
        <a:xfrm>
          <a:off x="3154679" y="491"/>
          <a:ext cx="4732020" cy="191730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Educational outcomes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err="1" smtClean="0"/>
            <a:t>Labour</a:t>
          </a:r>
          <a:r>
            <a:rPr lang="en-US" sz="1900" kern="1200" dirty="0" smtClean="0"/>
            <a:t> force participation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Female unemployment</a:t>
          </a:r>
          <a:endParaRPr lang="en-US" sz="1900" kern="1200" dirty="0"/>
        </a:p>
      </dsp:txBody>
      <dsp:txXfrm>
        <a:off x="3154679" y="240154"/>
        <a:ext cx="4013031" cy="1437977"/>
      </dsp:txXfrm>
    </dsp:sp>
    <dsp:sp modelId="{9BD771BB-0A21-F14E-9F0C-4300E4E07E83}">
      <dsp:nvSpPr>
        <dsp:cNvPr id="0" name=""/>
        <dsp:cNvSpPr/>
      </dsp:nvSpPr>
      <dsp:spPr>
        <a:xfrm>
          <a:off x="0" y="491"/>
          <a:ext cx="3154680" cy="1917303"/>
        </a:xfrm>
        <a:prstGeom prst="roundRect">
          <a:avLst/>
        </a:prstGeom>
        <a:gradFill rotWithShape="1">
          <a:gsLst>
            <a:gs pos="0">
              <a:schemeClr val="accent1">
                <a:satMod val="103000"/>
                <a:lumMod val="102000"/>
                <a:tint val="94000"/>
              </a:schemeClr>
            </a:gs>
            <a:gs pos="50000">
              <a:schemeClr val="accent1">
                <a:satMod val="110000"/>
                <a:lumMod val="100000"/>
                <a:shade val="100000"/>
              </a:schemeClr>
            </a:gs>
            <a:gs pos="100000">
              <a:schemeClr val="accent1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/>
            <a:t>Mixed Picture</a:t>
          </a:r>
          <a:endParaRPr lang="en-US" sz="4800" kern="1200" dirty="0"/>
        </a:p>
      </dsp:txBody>
      <dsp:txXfrm>
        <a:off x="93595" y="94086"/>
        <a:ext cx="2967490" cy="1730113"/>
      </dsp:txXfrm>
    </dsp:sp>
    <dsp:sp modelId="{0B62752E-A1BA-EA4C-BF12-70EC035010C1}">
      <dsp:nvSpPr>
        <dsp:cNvPr id="0" name=""/>
        <dsp:cNvSpPr/>
      </dsp:nvSpPr>
      <dsp:spPr>
        <a:xfrm>
          <a:off x="3154679" y="2109525"/>
          <a:ext cx="4732020" cy="191730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Low ratio of female senior executives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Women concentrated in middle management positions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Female business ownership</a:t>
          </a:r>
          <a:endParaRPr lang="en-US" sz="1900" kern="1200" dirty="0"/>
        </a:p>
      </dsp:txBody>
      <dsp:txXfrm>
        <a:off x="3154679" y="2349188"/>
        <a:ext cx="4013031" cy="1437977"/>
      </dsp:txXfrm>
    </dsp:sp>
    <dsp:sp modelId="{3B66EA52-13ED-C945-AA8D-6EAE2DF81BC6}">
      <dsp:nvSpPr>
        <dsp:cNvPr id="0" name=""/>
        <dsp:cNvSpPr/>
      </dsp:nvSpPr>
      <dsp:spPr>
        <a:xfrm>
          <a:off x="0" y="2109525"/>
          <a:ext cx="3154680" cy="19173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/>
            <a:t>Female Managers</a:t>
          </a:r>
          <a:endParaRPr lang="en-US" sz="4800" kern="1200" dirty="0"/>
        </a:p>
      </dsp:txBody>
      <dsp:txXfrm>
        <a:off x="93595" y="2203120"/>
        <a:ext cx="2967490" cy="17301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F86B03-9AAB-7647-8A8A-4C1AB897A509}" type="datetimeFigureOut">
              <a:rPr lang="en-US" smtClean="0"/>
              <a:t>11/17/16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0224D0-5761-2542-B69D-60D13D6EB3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5649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38930-DCB0-4241-927F-494212E81B2F}" type="datetimeFigureOut">
              <a:rPr lang="en-US" smtClean="0"/>
              <a:t>11/17/16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74C45E-E18B-554D-A962-C7689E368C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587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035B7E-B386-8542-A229-B2B31EC9FD0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286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AF68-3FF7-F241-ADCB-9DFAF4447C11}" type="datetimeFigureOut">
              <a:rPr lang="en-US" smtClean="0"/>
              <a:t>11/17/16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4B7B-28B6-664E-823A-A9A5C6484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8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AF68-3FF7-F241-ADCB-9DFAF4447C11}" type="datetimeFigureOut">
              <a:rPr lang="en-US" smtClean="0"/>
              <a:t>11/17/16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4B7B-28B6-664E-823A-A9A5C6484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620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AF68-3FF7-F241-ADCB-9DFAF4447C11}" type="datetimeFigureOut">
              <a:rPr lang="en-US" smtClean="0"/>
              <a:t>11/17/16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4B7B-28B6-664E-823A-A9A5C6484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831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AF68-3FF7-F241-ADCB-9DFAF4447C11}" type="datetimeFigureOut">
              <a:rPr lang="en-US" smtClean="0"/>
              <a:t>11/17/16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4B7B-28B6-664E-823A-A9A5C6484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026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AF68-3FF7-F241-ADCB-9DFAF4447C11}" type="datetimeFigureOut">
              <a:rPr lang="en-US" smtClean="0"/>
              <a:t>11/17/16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4B7B-28B6-664E-823A-A9A5C6484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154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AF68-3FF7-F241-ADCB-9DFAF4447C11}" type="datetimeFigureOut">
              <a:rPr lang="en-US" smtClean="0"/>
              <a:t>11/17/16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4B7B-28B6-664E-823A-A9A5C6484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337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AF68-3FF7-F241-ADCB-9DFAF4447C11}" type="datetimeFigureOut">
              <a:rPr lang="en-US" smtClean="0"/>
              <a:t>11/17/16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4B7B-28B6-664E-823A-A9A5C6484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270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AF68-3FF7-F241-ADCB-9DFAF4447C11}" type="datetimeFigureOut">
              <a:rPr lang="en-US" smtClean="0"/>
              <a:t>11/17/16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4B7B-28B6-664E-823A-A9A5C6484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1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AF68-3FF7-F241-ADCB-9DFAF4447C11}" type="datetimeFigureOut">
              <a:rPr lang="en-US" smtClean="0"/>
              <a:t>11/17/16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4B7B-28B6-664E-823A-A9A5C6484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090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AF68-3FF7-F241-ADCB-9DFAF4447C11}" type="datetimeFigureOut">
              <a:rPr lang="en-US" smtClean="0"/>
              <a:t>11/17/16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4B7B-28B6-664E-823A-A9A5C6484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460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AF68-3FF7-F241-ADCB-9DFAF4447C11}" type="datetimeFigureOut">
              <a:rPr lang="en-US" smtClean="0"/>
              <a:t>11/17/16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4B7B-28B6-664E-823A-A9A5C6484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366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F4AF68-3FF7-F241-ADCB-9DFAF4447C11}" type="datetimeFigureOut">
              <a:rPr lang="en-US" smtClean="0"/>
              <a:t>11/17/16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84B7B-28B6-664E-823A-A9A5C6484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43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emf"/><Relationship Id="rId3" Type="http://schemas.openxmlformats.org/officeDocument/2006/relationships/image" Target="../media/image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emf"/><Relationship Id="rId3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Gender Gap in the Caribbean: The Performance of Female-Led Firms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Winston Moore*, Andrea F. </a:t>
            </a:r>
            <a:r>
              <a:rPr lang="en-GB" dirty="0" err="1"/>
              <a:t>Presbitero</a:t>
            </a:r>
            <a:r>
              <a:rPr lang="en-GB" dirty="0"/>
              <a:t>** and Roberta </a:t>
            </a:r>
            <a:r>
              <a:rPr lang="en-GB" dirty="0" err="1"/>
              <a:t>Rabellotti</a:t>
            </a:r>
            <a:r>
              <a:rPr lang="en-GB" dirty="0"/>
              <a:t>***</a:t>
            </a:r>
            <a:endParaRPr lang="en-US" b="1" dirty="0"/>
          </a:p>
          <a:p>
            <a:r>
              <a:rPr lang="en-GB" i="1" dirty="0"/>
              <a:t>*Department of Economics, The University of the West Indies, Barbados</a:t>
            </a:r>
            <a:endParaRPr lang="en-US" i="1" dirty="0"/>
          </a:p>
          <a:p>
            <a:r>
              <a:rPr lang="en-GB" i="1" dirty="0"/>
              <a:t>** International Monetary Fund, Washington DC</a:t>
            </a:r>
            <a:endParaRPr lang="en-US" i="1" dirty="0"/>
          </a:p>
          <a:p>
            <a:r>
              <a:rPr lang="en-GB" i="1" dirty="0"/>
              <a:t>***Department of Political and Social Sciences, University of Pavia, Italy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4776203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Regional Context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3125211"/>
              </p:ext>
            </p:extLst>
          </p:nvPr>
        </p:nvGraphicFramePr>
        <p:xfrm>
          <a:off x="2152650" y="2149643"/>
          <a:ext cx="7886700" cy="4027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96460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Research Hypothesis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Is this </a:t>
            </a:r>
            <a:r>
              <a:rPr lang="en-US" dirty="0"/>
              <a:t>under-representation </a:t>
            </a:r>
            <a:r>
              <a:rPr lang="en-US" dirty="0" smtClean="0"/>
              <a:t>justified </a:t>
            </a:r>
            <a:r>
              <a:rPr lang="en-US" dirty="0"/>
              <a:t>on the </a:t>
            </a:r>
            <a:r>
              <a:rPr lang="en-US" dirty="0" smtClean="0"/>
              <a:t>grounds </a:t>
            </a:r>
            <a:r>
              <a:rPr lang="en-US" dirty="0"/>
              <a:t>of a productivity gap between firms that are managed or owned by women and those that are managed or owned by men.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4217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Gender Gap in the Region: Firm Ownership</a:t>
            </a:r>
            <a:endParaRPr lang="en-US" dirty="0"/>
          </a:p>
        </p:txBody>
      </p:sp>
      <p:pic>
        <p:nvPicPr>
          <p:cNvPr id="6" name="Immagine 1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0" y="2159000"/>
            <a:ext cx="4324350" cy="4178300"/>
          </a:xfrm>
          <a:prstGeom prst="rect">
            <a:avLst/>
          </a:prstGeom>
        </p:spPr>
      </p:pic>
      <p:pic>
        <p:nvPicPr>
          <p:cNvPr id="7" name="Immagine 2"/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050" y="2159000"/>
            <a:ext cx="4337050" cy="417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64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Gender Gap in the Region: Firm Management</a:t>
            </a:r>
            <a:endParaRPr lang="en-US" dirty="0"/>
          </a:p>
        </p:txBody>
      </p:sp>
      <p:pic>
        <p:nvPicPr>
          <p:cNvPr id="8" name="Immagine 3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4222750" cy="4557712"/>
          </a:xfrm>
          <a:prstGeom prst="rect">
            <a:avLst/>
          </a:prstGeom>
        </p:spPr>
      </p:pic>
      <p:pic>
        <p:nvPicPr>
          <p:cNvPr id="9" name="Immagine 8"/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4900" y="1690688"/>
            <a:ext cx="5168900" cy="4557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2099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Gender Gap in the Region: </a:t>
            </a:r>
            <a:r>
              <a:rPr lang="en-US" dirty="0" smtClean="0"/>
              <a:t>Major Obstacles to Female-Led Businesses</a:t>
            </a:r>
            <a:endParaRPr lang="en-US" dirty="0"/>
          </a:p>
        </p:txBody>
      </p:sp>
      <p:pic>
        <p:nvPicPr>
          <p:cNvPr id="5" name="Immagine 4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700" y="1816894"/>
            <a:ext cx="6159500" cy="4685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711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Impact of Gender on Firm Productivity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Different measures of firm productivity:</a:t>
            </a:r>
          </a:p>
          <a:p>
            <a:pPr lvl="1"/>
            <a:r>
              <a:rPr lang="en-GB" dirty="0" smtClean="0"/>
              <a:t>Value-added per worker</a:t>
            </a:r>
          </a:p>
          <a:p>
            <a:pPr lvl="1"/>
            <a:r>
              <a:rPr lang="en-GB" dirty="0" smtClean="0"/>
              <a:t>Sales per worker</a:t>
            </a:r>
          </a:p>
          <a:p>
            <a:pPr lvl="1"/>
            <a:r>
              <a:rPr lang="en-GB" dirty="0" smtClean="0"/>
              <a:t>Total factor productivity</a:t>
            </a:r>
          </a:p>
          <a:p>
            <a:pPr lvl="1"/>
            <a:endParaRPr lang="en-GB" dirty="0"/>
          </a:p>
          <a:p>
            <a:r>
              <a:rPr lang="en-GB" dirty="0" smtClean="0"/>
              <a:t>Controls for other influences on productivity:</a:t>
            </a:r>
          </a:p>
          <a:p>
            <a:pPr lvl="1"/>
            <a:r>
              <a:rPr lang="en-GB" dirty="0" smtClean="0"/>
              <a:t>Size</a:t>
            </a:r>
          </a:p>
          <a:p>
            <a:pPr lvl="1"/>
            <a:r>
              <a:rPr lang="en-GB" dirty="0" smtClean="0"/>
              <a:t>Age</a:t>
            </a:r>
          </a:p>
          <a:p>
            <a:pPr lvl="1"/>
            <a:r>
              <a:rPr lang="en-GB" dirty="0" smtClean="0"/>
              <a:t>Export</a:t>
            </a:r>
          </a:p>
          <a:p>
            <a:pPr lvl="1"/>
            <a:r>
              <a:rPr lang="en-GB" dirty="0" smtClean="0"/>
              <a:t>Innovation</a:t>
            </a:r>
          </a:p>
          <a:p>
            <a:pPr lvl="1"/>
            <a:r>
              <a:rPr lang="en-GB" dirty="0" smtClean="0"/>
              <a:t>Ownership</a:t>
            </a:r>
          </a:p>
          <a:p>
            <a:pPr lvl="1"/>
            <a:r>
              <a:rPr lang="en-GB" dirty="0" smtClean="0"/>
              <a:t>Access to finance</a:t>
            </a:r>
          </a:p>
          <a:p>
            <a:pPr lvl="1"/>
            <a:r>
              <a:rPr lang="en-GB" dirty="0" smtClean="0"/>
              <a:t>Technical assistance</a:t>
            </a:r>
          </a:p>
          <a:p>
            <a:pPr lvl="1"/>
            <a:endParaRPr lang="en-029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Firms with a dominant presence of women in management/ownership have lower levels of productivity</a:t>
            </a:r>
          </a:p>
          <a:p>
            <a:pPr lvl="1"/>
            <a:r>
              <a:rPr lang="en-US" dirty="0" smtClean="0"/>
              <a:t>-0.123 (Dominant Owner)</a:t>
            </a:r>
          </a:p>
          <a:p>
            <a:pPr lvl="1"/>
            <a:r>
              <a:rPr lang="en-US" dirty="0" smtClean="0"/>
              <a:t>-0.163 (Dominant Manager)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r>
              <a:rPr lang="en-US" dirty="0" smtClean="0"/>
              <a:t>These effects disappear once one accounts for firm characteristics</a:t>
            </a:r>
          </a:p>
          <a:p>
            <a:pPr lvl="1"/>
            <a:r>
              <a:rPr lang="en-US" dirty="0" smtClean="0"/>
              <a:t>Size</a:t>
            </a:r>
          </a:p>
          <a:p>
            <a:pPr lvl="1"/>
            <a:r>
              <a:rPr lang="en-US" dirty="0" smtClean="0"/>
              <a:t>Financing constraints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566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Female-owned/female managed businesses tend to be:</a:t>
            </a:r>
          </a:p>
          <a:p>
            <a:pPr lvl="1"/>
            <a:r>
              <a:rPr lang="en-US" dirty="0" smtClean="0"/>
              <a:t>Smaller</a:t>
            </a:r>
          </a:p>
          <a:p>
            <a:pPr lvl="1"/>
            <a:r>
              <a:rPr lang="en-US" dirty="0" smtClean="0"/>
              <a:t>Younger</a:t>
            </a:r>
          </a:p>
          <a:p>
            <a:pPr lvl="1"/>
            <a:r>
              <a:rPr lang="en-US" dirty="0" smtClean="0"/>
              <a:t>Domestically owned</a:t>
            </a:r>
          </a:p>
          <a:p>
            <a:pPr lvl="1"/>
            <a:r>
              <a:rPr lang="en-US" dirty="0" smtClean="0"/>
              <a:t>Limited access to finance</a:t>
            </a:r>
          </a:p>
          <a:p>
            <a:pPr lvl="1"/>
            <a:endParaRPr lang="en-US" dirty="0"/>
          </a:p>
          <a:p>
            <a:r>
              <a:rPr lang="en-US" dirty="0" smtClean="0"/>
              <a:t>Explains much of the difference in firm productivity</a:t>
            </a:r>
          </a:p>
          <a:p>
            <a:r>
              <a:rPr lang="en-US" dirty="0" smtClean="0"/>
              <a:t>Provides a basis for policy intervention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0563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251</Words>
  <Application>Microsoft Macintosh PowerPoint</Application>
  <PresentationFormat>Widescreen</PresentationFormat>
  <Paragraphs>51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Calibri</vt:lpstr>
      <vt:lpstr>Calibri Light</vt:lpstr>
      <vt:lpstr>Arial</vt:lpstr>
      <vt:lpstr>Office Theme</vt:lpstr>
      <vt:lpstr>The Gender Gap in the Caribbean: The Performance of Female-Led Firms</vt:lpstr>
      <vt:lpstr>Regional Context</vt:lpstr>
      <vt:lpstr>Research Hypothesis</vt:lpstr>
      <vt:lpstr>Gender Gap in the Region: Firm Ownership</vt:lpstr>
      <vt:lpstr>Gender Gap in the Region: Firm Management</vt:lpstr>
      <vt:lpstr>Gender Gap in the Region: Major Obstacles to Female-Led Businesses</vt:lpstr>
      <vt:lpstr>Impact of Gender on Firm Productivity</vt:lpstr>
      <vt:lpstr>Conclusions</vt:lpstr>
    </vt:vector>
  </TitlesOfParts>
  <Company/>
  <LinksUpToDate>false</LinksUpToDate>
  <SharedDoc>false</SharedDoc>
  <HyperlinksChanged>false</HyperlinksChanged>
  <AppVersion>15.0027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Firm Performance in the Caribbean: Gender and Innovation</dc:title>
  <dc:creator>Winston Moore</dc:creator>
  <cp:lastModifiedBy>Winston Moore</cp:lastModifiedBy>
  <cp:revision>32</cp:revision>
  <dcterms:created xsi:type="dcterms:W3CDTF">2016-11-17T14:28:55Z</dcterms:created>
  <dcterms:modified xsi:type="dcterms:W3CDTF">2016-11-17T19:59:31Z</dcterms:modified>
</cp:coreProperties>
</file>