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6" r:id="rId2"/>
    <p:sldMasterId id="2147483698" r:id="rId3"/>
    <p:sldMasterId id="2147483710" r:id="rId4"/>
    <p:sldMasterId id="2147483722" r:id="rId5"/>
  </p:sldMasterIdLst>
  <p:notesMasterIdLst>
    <p:notesMasterId r:id="rId36"/>
  </p:notesMasterIdLst>
  <p:handoutMasterIdLst>
    <p:handoutMasterId r:id="rId37"/>
  </p:handoutMasterIdLst>
  <p:sldIdLst>
    <p:sldId id="423" r:id="rId6"/>
    <p:sldId id="424" r:id="rId7"/>
    <p:sldId id="425" r:id="rId8"/>
    <p:sldId id="2145704531" r:id="rId9"/>
    <p:sldId id="453" r:id="rId10"/>
    <p:sldId id="467" r:id="rId11"/>
    <p:sldId id="450" r:id="rId12"/>
    <p:sldId id="451" r:id="rId13"/>
    <p:sldId id="455" r:id="rId14"/>
    <p:sldId id="429" r:id="rId15"/>
    <p:sldId id="437" r:id="rId16"/>
    <p:sldId id="405" r:id="rId17"/>
    <p:sldId id="468" r:id="rId18"/>
    <p:sldId id="2145704548" r:id="rId19"/>
    <p:sldId id="8038" r:id="rId20"/>
    <p:sldId id="2145704533" r:id="rId21"/>
    <p:sldId id="8041" r:id="rId22"/>
    <p:sldId id="2145704532" r:id="rId23"/>
    <p:sldId id="2145704534" r:id="rId24"/>
    <p:sldId id="2145704537" r:id="rId25"/>
    <p:sldId id="2145704538" r:id="rId26"/>
    <p:sldId id="2145704539" r:id="rId27"/>
    <p:sldId id="2145704540" r:id="rId28"/>
    <p:sldId id="2145704541" r:id="rId29"/>
    <p:sldId id="2145704542" r:id="rId30"/>
    <p:sldId id="2145704543" r:id="rId31"/>
    <p:sldId id="444" r:id="rId32"/>
    <p:sldId id="2145704551" r:id="rId33"/>
    <p:sldId id="8044" r:id="rId34"/>
    <p:sldId id="2145704549" r:id="rId35"/>
  </p:sldIdLst>
  <p:sldSz cx="9144000" cy="6858000" type="screen4x3"/>
  <p:notesSz cx="7010400" cy="92964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5148" userDrawn="1">
          <p15:clr>
            <a:srgbClr val="A4A3A4"/>
          </p15:clr>
        </p15:guide>
        <p15:guide id="3" orient="horz" pos="935" userDrawn="1">
          <p15:clr>
            <a:srgbClr val="A4A3A4"/>
          </p15:clr>
        </p15:guide>
        <p15:guide id="4" pos="567" userDrawn="1">
          <p15:clr>
            <a:srgbClr val="A4A3A4"/>
          </p15:clr>
        </p15:guide>
        <p15:guide id="5" orient="horz" pos="164" userDrawn="1">
          <p15:clr>
            <a:srgbClr val="A4A3A4"/>
          </p15:clr>
        </p15:guide>
        <p15:guide id="6" pos="5647" userDrawn="1">
          <p15:clr>
            <a:srgbClr val="A4A3A4"/>
          </p15:clr>
        </p15:guide>
        <p15:guide id="7" pos="22"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ero Ghezzi" initials="" lastIdx="5" clrIdx="0"/>
  <p:cmAuthor id="1" name="Paulo Matos" initials="PM" lastIdx="1" clrIdx="1"/>
  <p:cmAuthor id="2" name="Paulo Matos" initials="PM [2]"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0000"/>
    <a:srgbClr val="F8962D"/>
    <a:srgbClr val="FEFEFE"/>
    <a:srgbClr val="4F81BD"/>
    <a:srgbClr val="DC1251"/>
    <a:srgbClr val="3EB095"/>
    <a:srgbClr val="2F3DBF"/>
    <a:srgbClr val="00FFFF"/>
    <a:srgbClr val="CC9900"/>
    <a:srgbClr val="E303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7FB4E1-5881-4F24-AD0E-896B6B0863C7}" v="273" dt="2025-10-08T15:13:17.52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81" autoAdjust="0"/>
    <p:restoredTop sz="94552" autoAdjust="0"/>
  </p:normalViewPr>
  <p:slideViewPr>
    <p:cSldViewPr>
      <p:cViewPr varScale="1">
        <p:scale>
          <a:sx n="72" d="100"/>
          <a:sy n="72" d="100"/>
        </p:scale>
        <p:origin x="1934" y="53"/>
      </p:cViewPr>
      <p:guideLst>
        <p:guide orient="horz" pos="3702"/>
        <p:guide pos="5148"/>
        <p:guide orient="horz" pos="935"/>
        <p:guide pos="567"/>
        <p:guide orient="horz" pos="164"/>
        <p:guide pos="5647"/>
        <p:guide pos="22"/>
      </p:guideLst>
    </p:cSldViewPr>
  </p:slideViewPr>
  <p:outlineViewPr>
    <p:cViewPr>
      <p:scale>
        <a:sx n="33" d="100"/>
        <a:sy n="33" d="100"/>
      </p:scale>
      <p:origin x="0" y="34920"/>
    </p:cViewPr>
  </p:outlineViewPr>
  <p:notesTextViewPr>
    <p:cViewPr>
      <p:scale>
        <a:sx n="3" d="2"/>
        <a:sy n="3" d="2"/>
      </p:scale>
      <p:origin x="0" y="0"/>
    </p:cViewPr>
  </p:notesTextViewPr>
  <p:sorterViewPr>
    <p:cViewPr>
      <p:scale>
        <a:sx n="150" d="100"/>
        <a:sy n="150" d="100"/>
      </p:scale>
      <p:origin x="0" y="6552"/>
    </p:cViewPr>
  </p:sorterViewPr>
  <p:notesViewPr>
    <p:cSldViewPr>
      <p:cViewPr>
        <p:scale>
          <a:sx n="150" d="100"/>
          <a:sy n="150" d="100"/>
        </p:scale>
        <p:origin x="-6200" y="432"/>
      </p:cViewPr>
      <p:guideLst>
        <p:guide orient="horz" pos="2929"/>
        <p:guide pos="220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4"/>
            <a:ext cx="3038604" cy="465342"/>
          </a:xfrm>
          <a:prstGeom prst="rect">
            <a:avLst/>
          </a:prstGeom>
        </p:spPr>
        <p:txBody>
          <a:bodyPr vert="horz" lIns="91577" tIns="45789" rIns="91577" bIns="45789" rtlCol="0"/>
          <a:lstStyle>
            <a:lvl1pPr algn="l">
              <a:defRPr sz="1200"/>
            </a:lvl1pPr>
          </a:lstStyle>
          <a:p>
            <a:endParaRPr lang="es-PE"/>
          </a:p>
        </p:txBody>
      </p:sp>
      <p:sp>
        <p:nvSpPr>
          <p:cNvPr id="3" name="Marcador de fecha 2"/>
          <p:cNvSpPr>
            <a:spLocks noGrp="1"/>
          </p:cNvSpPr>
          <p:nvPr>
            <p:ph type="dt" sz="quarter" idx="1"/>
          </p:nvPr>
        </p:nvSpPr>
        <p:spPr>
          <a:xfrm>
            <a:off x="3970161" y="4"/>
            <a:ext cx="3038604" cy="465342"/>
          </a:xfrm>
          <a:prstGeom prst="rect">
            <a:avLst/>
          </a:prstGeom>
        </p:spPr>
        <p:txBody>
          <a:bodyPr vert="horz" lIns="91577" tIns="45789" rIns="91577" bIns="45789" rtlCol="0"/>
          <a:lstStyle>
            <a:lvl1pPr algn="r">
              <a:defRPr sz="1200"/>
            </a:lvl1pPr>
          </a:lstStyle>
          <a:p>
            <a:fld id="{971C6233-A63C-4039-AACB-E09FDDFAB5E9}" type="datetimeFigureOut">
              <a:rPr lang="es-PE" smtClean="0"/>
              <a:pPr/>
              <a:t>15/10/2025</a:t>
            </a:fld>
            <a:endParaRPr lang="es-PE"/>
          </a:p>
        </p:txBody>
      </p:sp>
      <p:sp>
        <p:nvSpPr>
          <p:cNvPr id="4" name="Marcador de pie de página 3"/>
          <p:cNvSpPr>
            <a:spLocks noGrp="1"/>
          </p:cNvSpPr>
          <p:nvPr>
            <p:ph type="ftr" sz="quarter" idx="2"/>
          </p:nvPr>
        </p:nvSpPr>
        <p:spPr>
          <a:xfrm>
            <a:off x="1" y="8831062"/>
            <a:ext cx="3038604" cy="465342"/>
          </a:xfrm>
          <a:prstGeom prst="rect">
            <a:avLst/>
          </a:prstGeom>
        </p:spPr>
        <p:txBody>
          <a:bodyPr vert="horz" lIns="91577" tIns="45789" rIns="91577" bIns="45789" rtlCol="0" anchor="b"/>
          <a:lstStyle>
            <a:lvl1pPr algn="l">
              <a:defRPr sz="1200"/>
            </a:lvl1pPr>
          </a:lstStyle>
          <a:p>
            <a:endParaRPr lang="es-PE"/>
          </a:p>
        </p:txBody>
      </p:sp>
      <p:sp>
        <p:nvSpPr>
          <p:cNvPr id="5" name="Marcador de número de diapositiva 4"/>
          <p:cNvSpPr>
            <a:spLocks noGrp="1"/>
          </p:cNvSpPr>
          <p:nvPr>
            <p:ph type="sldNum" sz="quarter" idx="3"/>
          </p:nvPr>
        </p:nvSpPr>
        <p:spPr>
          <a:xfrm>
            <a:off x="3970161" y="8831062"/>
            <a:ext cx="3038604" cy="465342"/>
          </a:xfrm>
          <a:prstGeom prst="rect">
            <a:avLst/>
          </a:prstGeom>
        </p:spPr>
        <p:txBody>
          <a:bodyPr vert="horz" lIns="91577" tIns="45789" rIns="91577" bIns="45789" rtlCol="0" anchor="b"/>
          <a:lstStyle>
            <a:lvl1pPr algn="r">
              <a:defRPr sz="1200"/>
            </a:lvl1pPr>
          </a:lstStyle>
          <a:p>
            <a:fld id="{F223723D-19EF-4DD3-936E-7EBA6D202712}" type="slidenum">
              <a:rPr lang="es-PE" smtClean="0"/>
              <a:pPr/>
              <a:t>‹#›</a:t>
            </a:fld>
            <a:endParaRPr lang="es-PE"/>
          </a:p>
        </p:txBody>
      </p:sp>
    </p:spTree>
    <p:extLst>
      <p:ext uri="{BB962C8B-B14F-4D97-AF65-F5344CB8AC3E}">
        <p14:creationId xmlns:p14="http://schemas.microsoft.com/office/powerpoint/2010/main" val="1337606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4"/>
            <a:ext cx="3038604" cy="465342"/>
          </a:xfrm>
          <a:prstGeom prst="rect">
            <a:avLst/>
          </a:prstGeom>
        </p:spPr>
        <p:txBody>
          <a:bodyPr vert="horz" lIns="91577" tIns="45789" rIns="91577" bIns="45789" rtlCol="0"/>
          <a:lstStyle>
            <a:lvl1pPr algn="l">
              <a:defRPr sz="1200"/>
            </a:lvl1pPr>
          </a:lstStyle>
          <a:p>
            <a:endParaRPr lang="es-PE"/>
          </a:p>
        </p:txBody>
      </p:sp>
      <p:sp>
        <p:nvSpPr>
          <p:cNvPr id="3" name="Marcador de fecha 2"/>
          <p:cNvSpPr>
            <a:spLocks noGrp="1"/>
          </p:cNvSpPr>
          <p:nvPr>
            <p:ph type="dt" idx="1"/>
          </p:nvPr>
        </p:nvSpPr>
        <p:spPr>
          <a:xfrm>
            <a:off x="3970161" y="4"/>
            <a:ext cx="3038604" cy="465342"/>
          </a:xfrm>
          <a:prstGeom prst="rect">
            <a:avLst/>
          </a:prstGeom>
        </p:spPr>
        <p:txBody>
          <a:bodyPr vert="horz" lIns="91577" tIns="45789" rIns="91577" bIns="45789" rtlCol="0"/>
          <a:lstStyle>
            <a:lvl1pPr algn="r">
              <a:defRPr sz="1200"/>
            </a:lvl1pPr>
          </a:lstStyle>
          <a:p>
            <a:fld id="{0235DCD4-0BB0-46F9-98D9-D0B77161B27C}" type="datetimeFigureOut">
              <a:rPr lang="es-PE" smtClean="0"/>
              <a:pPr/>
              <a:t>15/10/2025</a:t>
            </a:fld>
            <a:endParaRPr lang="es-PE"/>
          </a:p>
        </p:txBody>
      </p:sp>
      <p:sp>
        <p:nvSpPr>
          <p:cNvPr id="4" name="Marcador de imagen de diapositiva 3"/>
          <p:cNvSpPr>
            <a:spLocks noGrp="1" noRot="1" noChangeAspect="1"/>
          </p:cNvSpPr>
          <p:nvPr>
            <p:ph type="sldImg" idx="2"/>
          </p:nvPr>
        </p:nvSpPr>
        <p:spPr>
          <a:xfrm>
            <a:off x="1416050" y="1163638"/>
            <a:ext cx="4178300" cy="3133725"/>
          </a:xfrm>
          <a:prstGeom prst="rect">
            <a:avLst/>
          </a:prstGeom>
          <a:noFill/>
          <a:ln w="12700">
            <a:solidFill>
              <a:prstClr val="black"/>
            </a:solidFill>
          </a:ln>
        </p:spPr>
        <p:txBody>
          <a:bodyPr vert="horz" lIns="91577" tIns="45789" rIns="91577" bIns="45789" rtlCol="0" anchor="ctr"/>
          <a:lstStyle/>
          <a:p>
            <a:endParaRPr lang="es-PE"/>
          </a:p>
        </p:txBody>
      </p:sp>
      <p:sp>
        <p:nvSpPr>
          <p:cNvPr id="5" name="Marcador de notas 4"/>
          <p:cNvSpPr>
            <a:spLocks noGrp="1"/>
          </p:cNvSpPr>
          <p:nvPr>
            <p:ph type="body" sz="quarter" idx="3"/>
          </p:nvPr>
        </p:nvSpPr>
        <p:spPr>
          <a:xfrm>
            <a:off x="700715" y="4473518"/>
            <a:ext cx="5608975" cy="3660280"/>
          </a:xfrm>
          <a:prstGeom prst="rect">
            <a:avLst/>
          </a:prstGeom>
        </p:spPr>
        <p:txBody>
          <a:bodyPr vert="horz" lIns="91577" tIns="45789" rIns="91577" bIns="457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1" y="8831062"/>
            <a:ext cx="3038604" cy="465342"/>
          </a:xfrm>
          <a:prstGeom prst="rect">
            <a:avLst/>
          </a:prstGeom>
        </p:spPr>
        <p:txBody>
          <a:bodyPr vert="horz" lIns="91577" tIns="45789" rIns="91577" bIns="45789"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970161" y="8831062"/>
            <a:ext cx="3038604" cy="465342"/>
          </a:xfrm>
          <a:prstGeom prst="rect">
            <a:avLst/>
          </a:prstGeom>
        </p:spPr>
        <p:txBody>
          <a:bodyPr vert="horz" lIns="91577" tIns="45789" rIns="91577" bIns="45789" rtlCol="0" anchor="b"/>
          <a:lstStyle>
            <a:lvl1pPr algn="r">
              <a:defRPr sz="1200"/>
            </a:lvl1pPr>
          </a:lstStyle>
          <a:p>
            <a:fld id="{B66A2AEB-A5AB-4966-A9D1-0D8695B7D80D}" type="slidenum">
              <a:rPr lang="es-PE" smtClean="0"/>
              <a:pPr/>
              <a:t>‹#›</a:t>
            </a:fld>
            <a:endParaRPr lang="es-PE"/>
          </a:p>
        </p:txBody>
      </p:sp>
    </p:spTree>
    <p:extLst>
      <p:ext uri="{BB962C8B-B14F-4D97-AF65-F5344CB8AC3E}">
        <p14:creationId xmlns:p14="http://schemas.microsoft.com/office/powerpoint/2010/main" val="335162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D6381886-57BB-BD00-A7EC-93C5B3AA22ED}"/>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9798E805-9B07-805C-0BFC-6FF8458074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latin typeface="Arial" panose="020B0604020202020204" pitchFamily="34" charset="0"/>
            </a:endParaRPr>
          </a:p>
        </p:txBody>
      </p:sp>
      <p:sp>
        <p:nvSpPr>
          <p:cNvPr id="8196" name="Slide Number Placeholder 3">
            <a:extLst>
              <a:ext uri="{FF2B5EF4-FFF2-40B4-BE49-F238E27FC236}">
                <a16:creationId xmlns:a16="http://schemas.microsoft.com/office/drawing/2014/main" id="{A2F48EC4-2413-D33A-F5C4-18BECA420C0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9643" indent="-291063">
              <a:spcBef>
                <a:spcPct val="30000"/>
              </a:spcBef>
              <a:defRPr sz="1200">
                <a:solidFill>
                  <a:schemeClr val="tx1"/>
                </a:solidFill>
                <a:latin typeface="Arial" panose="020B0604020202020204" pitchFamily="34" charset="0"/>
              </a:defRPr>
            </a:lvl2pPr>
            <a:lvl3pPr marL="1167451" indent="-233490">
              <a:spcBef>
                <a:spcPct val="30000"/>
              </a:spcBef>
              <a:defRPr sz="1200">
                <a:solidFill>
                  <a:schemeClr val="tx1"/>
                </a:solidFill>
                <a:latin typeface="Arial" panose="020B0604020202020204" pitchFamily="34" charset="0"/>
              </a:defRPr>
            </a:lvl3pPr>
            <a:lvl4pPr marL="1636031" indent="-233490">
              <a:spcBef>
                <a:spcPct val="30000"/>
              </a:spcBef>
              <a:defRPr sz="1200">
                <a:solidFill>
                  <a:schemeClr val="tx1"/>
                </a:solidFill>
                <a:latin typeface="Arial" panose="020B0604020202020204" pitchFamily="34" charset="0"/>
              </a:defRPr>
            </a:lvl4pPr>
            <a:lvl5pPr marL="2103011" indent="-233490">
              <a:spcBef>
                <a:spcPct val="30000"/>
              </a:spcBef>
              <a:defRPr sz="1200">
                <a:solidFill>
                  <a:schemeClr val="tx1"/>
                </a:solidFill>
                <a:latin typeface="Arial" panose="020B0604020202020204" pitchFamily="34" charset="0"/>
              </a:defRPr>
            </a:lvl5pPr>
            <a:lvl6pPr marL="2563594" indent="-233490" eaLnBrk="0" fontAlgn="base" hangingPunct="0">
              <a:spcBef>
                <a:spcPct val="30000"/>
              </a:spcBef>
              <a:spcAft>
                <a:spcPct val="0"/>
              </a:spcAft>
              <a:defRPr sz="1200">
                <a:solidFill>
                  <a:schemeClr val="tx1"/>
                </a:solidFill>
                <a:latin typeface="Arial" panose="020B0604020202020204" pitchFamily="34" charset="0"/>
              </a:defRPr>
            </a:lvl6pPr>
            <a:lvl7pPr marL="3024178" indent="-233490" eaLnBrk="0" fontAlgn="base" hangingPunct="0">
              <a:spcBef>
                <a:spcPct val="30000"/>
              </a:spcBef>
              <a:spcAft>
                <a:spcPct val="0"/>
              </a:spcAft>
              <a:defRPr sz="1200">
                <a:solidFill>
                  <a:schemeClr val="tx1"/>
                </a:solidFill>
                <a:latin typeface="Arial" panose="020B0604020202020204" pitchFamily="34" charset="0"/>
              </a:defRPr>
            </a:lvl7pPr>
            <a:lvl8pPr marL="3484761" indent="-233490" eaLnBrk="0" fontAlgn="base" hangingPunct="0">
              <a:spcBef>
                <a:spcPct val="30000"/>
              </a:spcBef>
              <a:spcAft>
                <a:spcPct val="0"/>
              </a:spcAft>
              <a:defRPr sz="1200">
                <a:solidFill>
                  <a:schemeClr val="tx1"/>
                </a:solidFill>
                <a:latin typeface="Arial" panose="020B0604020202020204" pitchFamily="34" charset="0"/>
              </a:defRPr>
            </a:lvl8pPr>
            <a:lvl9pPr marL="3945344" indent="-23349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D35474-DF56-4B6C-8C55-A45CD77A32F8}" type="slidenum">
              <a:rPr lang="en-US" altLang="en-US" smtClean="0">
                <a:latin typeface="Calibri" panose="020F0502020204030204" pitchFamily="34" charset="0"/>
              </a:rPr>
              <a:pPr>
                <a:spcBef>
                  <a:spcPct val="0"/>
                </a:spcBef>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C1AA5DFF-B37A-8FCC-3B32-0F730C1D3D2C}"/>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38750264-B6D5-A5D0-43DF-95D5FFCCD1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5FA8D2AA-0781-C5B3-2840-81525D29710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9643" indent="-291063">
              <a:spcBef>
                <a:spcPct val="30000"/>
              </a:spcBef>
              <a:defRPr sz="1200">
                <a:solidFill>
                  <a:schemeClr val="tx1"/>
                </a:solidFill>
                <a:latin typeface="Arial" panose="020B0604020202020204" pitchFamily="34" charset="0"/>
              </a:defRPr>
            </a:lvl2pPr>
            <a:lvl3pPr marL="1167451" indent="-233490">
              <a:spcBef>
                <a:spcPct val="30000"/>
              </a:spcBef>
              <a:defRPr sz="1200">
                <a:solidFill>
                  <a:schemeClr val="tx1"/>
                </a:solidFill>
                <a:latin typeface="Arial" panose="020B0604020202020204" pitchFamily="34" charset="0"/>
              </a:defRPr>
            </a:lvl3pPr>
            <a:lvl4pPr marL="1636031" indent="-233490">
              <a:spcBef>
                <a:spcPct val="30000"/>
              </a:spcBef>
              <a:defRPr sz="1200">
                <a:solidFill>
                  <a:schemeClr val="tx1"/>
                </a:solidFill>
                <a:latin typeface="Arial" panose="020B0604020202020204" pitchFamily="34" charset="0"/>
              </a:defRPr>
            </a:lvl4pPr>
            <a:lvl5pPr marL="2103011" indent="-233490">
              <a:spcBef>
                <a:spcPct val="30000"/>
              </a:spcBef>
              <a:defRPr sz="1200">
                <a:solidFill>
                  <a:schemeClr val="tx1"/>
                </a:solidFill>
                <a:latin typeface="Arial" panose="020B0604020202020204" pitchFamily="34" charset="0"/>
              </a:defRPr>
            </a:lvl5pPr>
            <a:lvl6pPr marL="2563594" indent="-233490" eaLnBrk="0" fontAlgn="base" hangingPunct="0">
              <a:spcBef>
                <a:spcPct val="30000"/>
              </a:spcBef>
              <a:spcAft>
                <a:spcPct val="0"/>
              </a:spcAft>
              <a:defRPr sz="1200">
                <a:solidFill>
                  <a:schemeClr val="tx1"/>
                </a:solidFill>
                <a:latin typeface="Arial" panose="020B0604020202020204" pitchFamily="34" charset="0"/>
              </a:defRPr>
            </a:lvl6pPr>
            <a:lvl7pPr marL="3024178" indent="-233490" eaLnBrk="0" fontAlgn="base" hangingPunct="0">
              <a:spcBef>
                <a:spcPct val="30000"/>
              </a:spcBef>
              <a:spcAft>
                <a:spcPct val="0"/>
              </a:spcAft>
              <a:defRPr sz="1200">
                <a:solidFill>
                  <a:schemeClr val="tx1"/>
                </a:solidFill>
                <a:latin typeface="Arial" panose="020B0604020202020204" pitchFamily="34" charset="0"/>
              </a:defRPr>
            </a:lvl7pPr>
            <a:lvl8pPr marL="3484761" indent="-233490" eaLnBrk="0" fontAlgn="base" hangingPunct="0">
              <a:spcBef>
                <a:spcPct val="30000"/>
              </a:spcBef>
              <a:spcAft>
                <a:spcPct val="0"/>
              </a:spcAft>
              <a:defRPr sz="1200">
                <a:solidFill>
                  <a:schemeClr val="tx1"/>
                </a:solidFill>
                <a:latin typeface="Arial" panose="020B0604020202020204" pitchFamily="34" charset="0"/>
              </a:defRPr>
            </a:lvl8pPr>
            <a:lvl9pPr marL="3945344" indent="-23349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3AD715-A5D0-42CE-84D4-9A5625BB2589}" type="slidenum">
              <a:rPr lang="en-US" altLang="en-US" smtClean="0">
                <a:latin typeface="Calibri" panose="020F0502020204030204" pitchFamily="34" charset="0"/>
              </a:rPr>
              <a:pPr>
                <a:spcBef>
                  <a:spcPct val="0"/>
                </a:spcBef>
              </a:pPr>
              <a:t>3</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Font typeface="+mj-lt"/>
              <a:buNone/>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D180938-4A56-0645-A5D9-3D931E85EC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439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5"/>
          </p:nvPr>
        </p:nvSpPr>
        <p:spPr/>
        <p:txBody>
          <a:bodyPr/>
          <a:lstStyle/>
          <a:p>
            <a:fld id="{B66A2AEB-A5AB-4966-A9D1-0D8695B7D80D}" type="slidenum">
              <a:rPr lang="es-PE" smtClean="0"/>
              <a:pPr/>
              <a:t>5</a:t>
            </a:fld>
            <a:endParaRPr lang="es-PE"/>
          </a:p>
        </p:txBody>
      </p:sp>
    </p:spTree>
    <p:extLst>
      <p:ext uri="{BB962C8B-B14F-4D97-AF65-F5344CB8AC3E}">
        <p14:creationId xmlns:p14="http://schemas.microsoft.com/office/powerpoint/2010/main" val="3440935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5"/>
          </p:nvPr>
        </p:nvSpPr>
        <p:spPr/>
        <p:txBody>
          <a:bodyPr/>
          <a:lstStyle/>
          <a:p>
            <a:fld id="{B66A2AEB-A5AB-4966-A9D1-0D8695B7D80D}" type="slidenum">
              <a:rPr lang="es-PE" smtClean="0"/>
              <a:pPr/>
              <a:t>8</a:t>
            </a:fld>
            <a:endParaRPr lang="es-PE"/>
          </a:p>
        </p:txBody>
      </p:sp>
    </p:spTree>
    <p:extLst>
      <p:ext uri="{BB962C8B-B14F-4D97-AF65-F5344CB8AC3E}">
        <p14:creationId xmlns:p14="http://schemas.microsoft.com/office/powerpoint/2010/main" val="2607227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8E7F73E8-C413-896C-F65A-632FF3EE85AD}"/>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56BCAB8B-1C79-34C1-F5E3-54C01110E7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latin typeface="Arial" panose="020B0604020202020204" pitchFamily="34" charset="0"/>
            </a:endParaRPr>
          </a:p>
        </p:txBody>
      </p:sp>
      <p:sp>
        <p:nvSpPr>
          <p:cNvPr id="29700" name="Slide Number Placeholder 3">
            <a:extLst>
              <a:ext uri="{FF2B5EF4-FFF2-40B4-BE49-F238E27FC236}">
                <a16:creationId xmlns:a16="http://schemas.microsoft.com/office/drawing/2014/main" id="{79EA493F-D2CD-9A29-2543-278BBFBF734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9643" indent="-291063">
              <a:spcBef>
                <a:spcPct val="30000"/>
              </a:spcBef>
              <a:defRPr sz="1200">
                <a:solidFill>
                  <a:schemeClr val="tx1"/>
                </a:solidFill>
                <a:latin typeface="Arial" panose="020B0604020202020204" pitchFamily="34" charset="0"/>
              </a:defRPr>
            </a:lvl2pPr>
            <a:lvl3pPr marL="1167451" indent="-233490">
              <a:spcBef>
                <a:spcPct val="30000"/>
              </a:spcBef>
              <a:defRPr sz="1200">
                <a:solidFill>
                  <a:schemeClr val="tx1"/>
                </a:solidFill>
                <a:latin typeface="Arial" panose="020B0604020202020204" pitchFamily="34" charset="0"/>
              </a:defRPr>
            </a:lvl3pPr>
            <a:lvl4pPr marL="1636031" indent="-233490">
              <a:spcBef>
                <a:spcPct val="30000"/>
              </a:spcBef>
              <a:defRPr sz="1200">
                <a:solidFill>
                  <a:schemeClr val="tx1"/>
                </a:solidFill>
                <a:latin typeface="Arial" panose="020B0604020202020204" pitchFamily="34" charset="0"/>
              </a:defRPr>
            </a:lvl4pPr>
            <a:lvl5pPr marL="2103011" indent="-233490">
              <a:spcBef>
                <a:spcPct val="30000"/>
              </a:spcBef>
              <a:defRPr sz="1200">
                <a:solidFill>
                  <a:schemeClr val="tx1"/>
                </a:solidFill>
                <a:latin typeface="Arial" panose="020B0604020202020204" pitchFamily="34" charset="0"/>
              </a:defRPr>
            </a:lvl5pPr>
            <a:lvl6pPr marL="2563594" indent="-233490" eaLnBrk="0" fontAlgn="base" hangingPunct="0">
              <a:spcBef>
                <a:spcPct val="30000"/>
              </a:spcBef>
              <a:spcAft>
                <a:spcPct val="0"/>
              </a:spcAft>
              <a:defRPr sz="1200">
                <a:solidFill>
                  <a:schemeClr val="tx1"/>
                </a:solidFill>
                <a:latin typeface="Arial" panose="020B0604020202020204" pitchFamily="34" charset="0"/>
              </a:defRPr>
            </a:lvl6pPr>
            <a:lvl7pPr marL="3024178" indent="-233490" eaLnBrk="0" fontAlgn="base" hangingPunct="0">
              <a:spcBef>
                <a:spcPct val="30000"/>
              </a:spcBef>
              <a:spcAft>
                <a:spcPct val="0"/>
              </a:spcAft>
              <a:defRPr sz="1200">
                <a:solidFill>
                  <a:schemeClr val="tx1"/>
                </a:solidFill>
                <a:latin typeface="Arial" panose="020B0604020202020204" pitchFamily="34" charset="0"/>
              </a:defRPr>
            </a:lvl7pPr>
            <a:lvl8pPr marL="3484761" indent="-233490" eaLnBrk="0" fontAlgn="base" hangingPunct="0">
              <a:spcBef>
                <a:spcPct val="30000"/>
              </a:spcBef>
              <a:spcAft>
                <a:spcPct val="0"/>
              </a:spcAft>
              <a:defRPr sz="1200">
                <a:solidFill>
                  <a:schemeClr val="tx1"/>
                </a:solidFill>
                <a:latin typeface="Arial" panose="020B0604020202020204" pitchFamily="34" charset="0"/>
              </a:defRPr>
            </a:lvl8pPr>
            <a:lvl9pPr marL="3945344" indent="-23349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CFA3C0-BB30-4CCC-B051-4D6AE0AB1C72}" type="slidenum">
              <a:rPr lang="en-US" altLang="en-US" smtClean="0">
                <a:latin typeface="Calibri" panose="020F0502020204030204" pitchFamily="34" charset="0"/>
              </a:rPr>
              <a:pPr>
                <a:spcBef>
                  <a:spcPct val="0"/>
                </a:spcBef>
              </a:pPr>
              <a:t>11</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dirty="0"/>
          </a:p>
        </p:txBody>
      </p:sp>
      <p:sp>
        <p:nvSpPr>
          <p:cNvPr id="4" name="Slide Number Placeholder 3"/>
          <p:cNvSpPr>
            <a:spLocks noGrp="1"/>
          </p:cNvSpPr>
          <p:nvPr>
            <p:ph type="sldNum" sz="quarter" idx="10"/>
          </p:nvPr>
        </p:nvSpPr>
        <p:spPr/>
        <p:txBody>
          <a:bodyPr/>
          <a:lstStyle/>
          <a:p>
            <a:fld id="{B66A2AEB-A5AB-4966-A9D1-0D8695B7D80D}" type="slidenum">
              <a:rPr lang="es-PE" smtClean="0"/>
              <a:pPr/>
              <a:t>15</a:t>
            </a:fld>
            <a:endParaRPr lang="es-PE"/>
          </a:p>
        </p:txBody>
      </p:sp>
    </p:spTree>
    <p:extLst>
      <p:ext uri="{BB962C8B-B14F-4D97-AF65-F5344CB8AC3E}">
        <p14:creationId xmlns:p14="http://schemas.microsoft.com/office/powerpoint/2010/main" val="118460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s-PE" altLang="es-PE" dirty="0"/>
          </a:p>
        </p:txBody>
      </p:sp>
      <p:sp>
        <p:nvSpPr>
          <p:cNvPr id="45060"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725" indent="-285664">
              <a:defRPr>
                <a:solidFill>
                  <a:schemeClr val="tx1"/>
                </a:solidFill>
                <a:latin typeface="Calibri" pitchFamily="34" charset="0"/>
                <a:ea typeface="MS PGothic" pitchFamily="34" charset="-128"/>
              </a:defRPr>
            </a:lvl2pPr>
            <a:lvl3pPr marL="1142654" indent="-228531">
              <a:defRPr>
                <a:solidFill>
                  <a:schemeClr val="tx1"/>
                </a:solidFill>
                <a:latin typeface="Calibri" pitchFamily="34" charset="0"/>
                <a:ea typeface="MS PGothic" pitchFamily="34" charset="-128"/>
              </a:defRPr>
            </a:lvl3pPr>
            <a:lvl4pPr marL="1599716" indent="-228531">
              <a:defRPr>
                <a:solidFill>
                  <a:schemeClr val="tx1"/>
                </a:solidFill>
                <a:latin typeface="Calibri" pitchFamily="34" charset="0"/>
                <a:ea typeface="MS PGothic" pitchFamily="34" charset="-128"/>
              </a:defRPr>
            </a:lvl4pPr>
            <a:lvl5pPr marL="2056778" indent="-228531">
              <a:defRPr>
                <a:solidFill>
                  <a:schemeClr val="tx1"/>
                </a:solidFill>
                <a:latin typeface="Calibri" pitchFamily="34" charset="0"/>
                <a:ea typeface="MS PGothic" pitchFamily="34" charset="-128"/>
              </a:defRPr>
            </a:lvl5pPr>
            <a:lvl6pPr marL="2513839" indent="-228531" eaLnBrk="0" fontAlgn="base" hangingPunct="0">
              <a:spcBef>
                <a:spcPct val="0"/>
              </a:spcBef>
              <a:spcAft>
                <a:spcPct val="0"/>
              </a:spcAft>
              <a:defRPr>
                <a:solidFill>
                  <a:schemeClr val="tx1"/>
                </a:solidFill>
                <a:latin typeface="Calibri" pitchFamily="34" charset="0"/>
                <a:ea typeface="MS PGothic" pitchFamily="34" charset="-128"/>
              </a:defRPr>
            </a:lvl6pPr>
            <a:lvl7pPr marL="2970901" indent="-228531" eaLnBrk="0" fontAlgn="base" hangingPunct="0">
              <a:spcBef>
                <a:spcPct val="0"/>
              </a:spcBef>
              <a:spcAft>
                <a:spcPct val="0"/>
              </a:spcAft>
              <a:defRPr>
                <a:solidFill>
                  <a:schemeClr val="tx1"/>
                </a:solidFill>
                <a:latin typeface="Calibri" pitchFamily="34" charset="0"/>
                <a:ea typeface="MS PGothic" pitchFamily="34" charset="-128"/>
              </a:defRPr>
            </a:lvl7pPr>
            <a:lvl8pPr marL="3427962" indent="-228531" eaLnBrk="0" fontAlgn="base" hangingPunct="0">
              <a:spcBef>
                <a:spcPct val="0"/>
              </a:spcBef>
              <a:spcAft>
                <a:spcPct val="0"/>
              </a:spcAft>
              <a:defRPr>
                <a:solidFill>
                  <a:schemeClr val="tx1"/>
                </a:solidFill>
                <a:latin typeface="Calibri" pitchFamily="34" charset="0"/>
                <a:ea typeface="MS PGothic" pitchFamily="34" charset="-128"/>
              </a:defRPr>
            </a:lvl8pPr>
            <a:lvl9pPr marL="3885024" indent="-228531" eaLnBrk="0" fontAlgn="base" hangingPunct="0">
              <a:spcBef>
                <a:spcPct val="0"/>
              </a:spcBef>
              <a:spcAft>
                <a:spcPct val="0"/>
              </a:spcAft>
              <a:defRPr>
                <a:solidFill>
                  <a:schemeClr val="tx1"/>
                </a:solidFill>
                <a:latin typeface="Calibri" pitchFamily="34" charset="0"/>
                <a:ea typeface="MS PGothic" pitchFamily="34" charset="-128"/>
              </a:defRPr>
            </a:lvl9pPr>
          </a:lstStyle>
          <a:p>
            <a:fld id="{4B09D349-8773-4090-95E4-EEE6186257BE}" type="slidenum">
              <a:rPr lang="en-US" altLang="es-PE">
                <a:solidFill>
                  <a:prstClr val="black"/>
                </a:solidFill>
              </a:rPr>
              <a:pPr/>
              <a:t>16</a:t>
            </a:fld>
            <a:endParaRPr lang="en-US" altLang="es-PE" dirty="0">
              <a:solidFill>
                <a:prstClr val="black"/>
              </a:solidFill>
            </a:endParaRPr>
          </a:p>
        </p:txBody>
      </p:sp>
    </p:spTree>
    <p:extLst>
      <p:ext uri="{BB962C8B-B14F-4D97-AF65-F5344CB8AC3E}">
        <p14:creationId xmlns:p14="http://schemas.microsoft.com/office/powerpoint/2010/main" val="3823547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gn="just">
              <a:buFont typeface="+mj-lt"/>
              <a:buNone/>
            </a:pPr>
            <a:r>
              <a:rPr lang="en-US" sz="2600" b="0" dirty="0">
                <a:solidFill>
                  <a:srgbClr val="000000"/>
                </a:solidFill>
              </a:rPr>
              <a:t>Here we want</a:t>
            </a:r>
            <a:r>
              <a:rPr lang="en-US" sz="2600" b="0" baseline="0" dirty="0">
                <a:solidFill>
                  <a:srgbClr val="000000"/>
                </a:solidFill>
              </a:rPr>
              <a:t> to emphasize the issue of non-linearity. </a:t>
            </a:r>
          </a:p>
          <a:p>
            <a:pPr marL="457200" lvl="1" indent="0" algn="just">
              <a:buFont typeface="+mj-lt"/>
              <a:buNone/>
            </a:pPr>
            <a:r>
              <a:rPr lang="en-US" sz="2600" b="0" baseline="0" dirty="0">
                <a:solidFill>
                  <a:srgbClr val="000000"/>
                </a:solidFill>
              </a:rPr>
              <a:t>We tend to think linearly and logically : we think we need to have a full diagnostic of the </a:t>
            </a:r>
            <a:r>
              <a:rPr lang="en-US" sz="2600" b="0" baseline="0" dirty="0" err="1">
                <a:solidFill>
                  <a:srgbClr val="000000"/>
                </a:solidFill>
              </a:rPr>
              <a:t>secto</a:t>
            </a:r>
            <a:r>
              <a:rPr lang="en-US" sz="2600" b="0" baseline="0" dirty="0">
                <a:solidFill>
                  <a:srgbClr val="000000"/>
                </a:solidFill>
              </a:rPr>
              <a:t>/factor to generate a plan/list of public policies that then basically need to be implemented.</a:t>
            </a:r>
          </a:p>
          <a:p>
            <a:pPr marL="457200" lvl="1" indent="0" algn="just">
              <a:buFont typeface="+mj-lt"/>
              <a:buNone/>
            </a:pPr>
            <a:endParaRPr lang="en-US" sz="2600" b="0" baseline="0" dirty="0">
              <a:solidFill>
                <a:srgbClr val="000000"/>
              </a:solidFill>
            </a:endParaRPr>
          </a:p>
          <a:p>
            <a:pPr marL="457200" lvl="1" indent="0" algn="just">
              <a:buFont typeface="+mj-lt"/>
              <a:buNone/>
            </a:pPr>
            <a:r>
              <a:rPr lang="en-US" sz="2600" b="0" baseline="0" dirty="0">
                <a:solidFill>
                  <a:srgbClr val="000000"/>
                </a:solidFill>
              </a:rPr>
              <a:t>Public policy needs to be much more recursive, a lot is learned during implementation. It makes much more sense to start implementing from the outset. This helps fine tuning/polishing the initial list.  There are relatively quick mini feedback loops..</a:t>
            </a:r>
            <a:endParaRPr lang="en-US" sz="2600" b="0" dirty="0">
              <a:solidFill>
                <a:srgbClr val="000000"/>
              </a:solidFill>
            </a:endParaRPr>
          </a:p>
          <a:p>
            <a:pPr marL="914400" lvl="1" indent="-457200" algn="just">
              <a:buFont typeface="+mj-lt"/>
              <a:buAutoNum type="arabicPeriod" startAt="4"/>
            </a:pPr>
            <a:endParaRPr lang="en-US" sz="2600" b="1" dirty="0">
              <a:solidFill>
                <a:srgbClr val="000000"/>
              </a:solidFill>
            </a:endParaRPr>
          </a:p>
          <a:p>
            <a:pPr marL="457200" lvl="1" indent="0" algn="just">
              <a:buFont typeface="+mj-lt"/>
              <a:buNone/>
            </a:pPr>
            <a:r>
              <a:rPr lang="en-US" sz="2600" b="0" dirty="0">
                <a:solidFill>
                  <a:srgbClr val="000000"/>
                </a:solidFill>
              </a:rPr>
              <a:t>MEs</a:t>
            </a:r>
            <a:r>
              <a:rPr lang="en-US" sz="2600" b="0" baseline="0" dirty="0">
                <a:solidFill>
                  <a:srgbClr val="000000"/>
                </a:solidFill>
              </a:rPr>
              <a:t> go again the linear logic. They take an unexpected turn. If you wish they are a bit counter intuitive some times.</a:t>
            </a:r>
          </a:p>
          <a:p>
            <a:pPr marL="457200" lvl="1" indent="0" algn="just">
              <a:buFont typeface="+mj-lt"/>
              <a:buNone/>
            </a:pPr>
            <a:endParaRPr lang="en-US" sz="2600" b="1" dirty="0">
              <a:solidFill>
                <a:srgbClr val="000000"/>
              </a:solidFill>
            </a:endParaRPr>
          </a:p>
          <a:p>
            <a:pPr marL="914400" lvl="1" indent="-457200" algn="just">
              <a:buFont typeface="+mj-lt"/>
              <a:buAutoNum type="arabicPeriod" startAt="4"/>
            </a:pPr>
            <a:r>
              <a:rPr lang="en-US" sz="2600" b="1" dirty="0">
                <a:solidFill>
                  <a:srgbClr val="000000"/>
                </a:solidFill>
              </a:rPr>
              <a:t>Generate the initial list of the main problems/bottlenecks and their potential solutions (the “Matrix”)</a:t>
            </a:r>
          </a:p>
          <a:p>
            <a:pPr marL="1314450" lvl="2" indent="-457200" algn="just"/>
            <a:r>
              <a:rPr lang="en-US" sz="2000" dirty="0">
                <a:solidFill>
                  <a:srgbClr val="000000"/>
                </a:solidFill>
              </a:rPr>
              <a:t>Not too much time spent in designing a perfectly conceived plan</a:t>
            </a:r>
          </a:p>
          <a:p>
            <a:pPr marL="1314450" lvl="2" indent="-457200" algn="just"/>
            <a:r>
              <a:rPr lang="en-US" sz="2000" dirty="0">
                <a:solidFill>
                  <a:srgbClr val="000000"/>
                </a:solidFill>
              </a:rPr>
              <a:t>Make use of public-private information complementarity </a:t>
            </a:r>
          </a:p>
          <a:p>
            <a:pPr marL="1314450" lvl="2" indent="-457200" algn="just"/>
            <a:r>
              <a:rPr lang="en-US" sz="2000" dirty="0">
                <a:solidFill>
                  <a:srgbClr val="000000"/>
                </a:solidFill>
              </a:rPr>
              <a:t>Filter problems (MPs and YPs)</a:t>
            </a:r>
          </a:p>
          <a:p>
            <a:pPr marL="857250" lvl="2" indent="0" algn="just">
              <a:buNone/>
            </a:pPr>
            <a:endParaRPr lang="en-US" sz="2000" dirty="0">
              <a:solidFill>
                <a:srgbClr val="000000"/>
              </a:solidFill>
            </a:endParaRPr>
          </a:p>
          <a:p>
            <a:pPr marL="914400" lvl="1" indent="-457200" algn="just">
              <a:buFont typeface="+mj-lt"/>
              <a:buAutoNum type="arabicPeriod" startAt="4"/>
            </a:pPr>
            <a:r>
              <a:rPr lang="en-US" sz="2600" b="1" dirty="0">
                <a:solidFill>
                  <a:srgbClr val="000000"/>
                </a:solidFill>
              </a:rPr>
              <a:t>Chose 3 or 4 problems from the list and start to solve them </a:t>
            </a:r>
          </a:p>
          <a:p>
            <a:pPr marL="1314450" lvl="2" indent="-457200" algn="just"/>
            <a:r>
              <a:rPr lang="en-US" sz="2100" dirty="0">
                <a:solidFill>
                  <a:srgbClr val="000000"/>
                </a:solidFill>
              </a:rPr>
              <a:t>More important than to continue enhancing list is to start solving problems</a:t>
            </a:r>
          </a:p>
          <a:p>
            <a:pPr marL="1314450" lvl="2" indent="-457200" algn="just"/>
            <a:r>
              <a:rPr lang="en-US" sz="2100" dirty="0">
                <a:solidFill>
                  <a:srgbClr val="000000"/>
                </a:solidFill>
              </a:rPr>
              <a:t>Those  “moving the needle”, combination of important and easier-to-fix</a:t>
            </a:r>
          </a:p>
          <a:p>
            <a:pPr marL="1314450" lvl="2" indent="-457200" algn="just"/>
            <a:r>
              <a:rPr lang="en-US" sz="2100" dirty="0">
                <a:solidFill>
                  <a:srgbClr val="000000"/>
                </a:solidFill>
              </a:rPr>
              <a:t>Important to generate positive momentum</a:t>
            </a:r>
          </a:p>
          <a:p>
            <a:pPr marL="1314450" lvl="2" indent="-457200" algn="just"/>
            <a:endParaRPr lang="en-US" sz="2100" dirty="0">
              <a:solidFill>
                <a:srgbClr val="000000"/>
              </a:solidFill>
            </a:endParaRPr>
          </a:p>
          <a:p>
            <a:pPr marL="457200" lvl="1" indent="0" algn="just">
              <a:buNone/>
            </a:pPr>
            <a:endParaRPr lang="en-US" sz="1900" b="1" dirty="0"/>
          </a:p>
          <a:p>
            <a:pPr marL="971550" lvl="1" indent="-514350" algn="just">
              <a:buSzPct val="100000"/>
              <a:buFont typeface="+mj-lt"/>
              <a:buAutoNum type="arabicPeriod" startAt="6"/>
            </a:pPr>
            <a:r>
              <a:rPr lang="en-US" sz="2600" b="1" dirty="0">
                <a:solidFill>
                  <a:srgbClr val="000000"/>
                </a:solidFill>
              </a:rPr>
              <a:t>Based on execution, polish the initial list </a:t>
            </a:r>
          </a:p>
          <a:p>
            <a:pPr marL="457200" lvl="1" indent="0" algn="just">
              <a:buSzPct val="100000"/>
              <a:buNone/>
            </a:pPr>
            <a:endParaRPr lang="en-US" sz="2600" b="1" dirty="0">
              <a:solidFill>
                <a:srgbClr val="000000"/>
              </a:solidFill>
            </a:endParaRPr>
          </a:p>
          <a:p>
            <a:pPr marL="1314450" lvl="2" indent="-457200" algn="just"/>
            <a:r>
              <a:rPr lang="en-US" sz="2100" dirty="0">
                <a:solidFill>
                  <a:srgbClr val="000000"/>
                </a:solidFill>
              </a:rPr>
              <a:t>During implementation problems and their solutions are better understood</a:t>
            </a:r>
          </a:p>
          <a:p>
            <a:pPr marL="1314450" lvl="2" indent="-457200" algn="just"/>
            <a:r>
              <a:rPr lang="en-US" sz="2100" dirty="0">
                <a:solidFill>
                  <a:srgbClr val="000000"/>
                </a:solidFill>
              </a:rPr>
              <a:t>The “Matrix” (the list of problems and potential solutions) is live. It is continuously polished as new information arrives.  </a:t>
            </a:r>
          </a:p>
          <a:p>
            <a:pPr marL="1314450" lvl="2" indent="-457200" algn="just"/>
            <a:r>
              <a:rPr lang="en-US" sz="2100" dirty="0">
                <a:solidFill>
                  <a:srgbClr val="000000"/>
                </a:solidFill>
              </a:rPr>
              <a:t>Definitive solutions could be identified during </a:t>
            </a:r>
            <a:r>
              <a:rPr lang="en-US" sz="2100" i="1" dirty="0">
                <a:solidFill>
                  <a:srgbClr val="000000"/>
                </a:solidFill>
              </a:rPr>
              <a:t>ME</a:t>
            </a:r>
            <a:r>
              <a:rPr lang="en-US" sz="2100" dirty="0">
                <a:solidFill>
                  <a:srgbClr val="000000"/>
                </a:solidFill>
              </a:rPr>
              <a:t> sessions or during inter-sessional meetings</a:t>
            </a:r>
          </a:p>
          <a:p>
            <a:pPr marL="1314450" lvl="2" indent="-457200" algn="just"/>
            <a:r>
              <a:rPr lang="en-US" sz="2100" dirty="0">
                <a:solidFill>
                  <a:srgbClr val="000000"/>
                </a:solidFill>
              </a:rPr>
              <a:t>Continuous “information sharing” as well as “learning sharing” between public and private participants.</a:t>
            </a:r>
          </a:p>
          <a:p>
            <a:pPr marL="1314450" lvl="2" indent="-457200" algn="just"/>
            <a:r>
              <a:rPr lang="en-US" sz="2100" i="1" dirty="0">
                <a:solidFill>
                  <a:srgbClr val="000000"/>
                </a:solidFill>
              </a:rPr>
              <a:t>MEs</a:t>
            </a:r>
            <a:r>
              <a:rPr lang="en-US" sz="2100" dirty="0">
                <a:solidFill>
                  <a:srgbClr val="000000"/>
                </a:solidFill>
              </a:rPr>
              <a:t> encourage “short learning cycles” to make corrections when  needed</a:t>
            </a:r>
          </a:p>
          <a:p>
            <a:pPr marL="1314450" lvl="2" indent="-457200" algn="just"/>
            <a:endParaRPr lang="en-US" sz="2400" dirty="0">
              <a:solidFill>
                <a:srgbClr val="000000"/>
              </a:solidFill>
            </a:endParaRPr>
          </a:p>
          <a:p>
            <a:pPr marL="914400" lvl="1" indent="-457200" algn="just">
              <a:lnSpc>
                <a:spcPct val="80000"/>
              </a:lnSpc>
              <a:buFont typeface="+mj-lt"/>
              <a:buAutoNum type="arabicPeriod" startAt="7"/>
            </a:pPr>
            <a:r>
              <a:rPr lang="en-US" sz="2400" b="1" dirty="0"/>
              <a:t>Start solving other problems and incorporate new ones</a:t>
            </a:r>
          </a:p>
          <a:p>
            <a:pPr marL="1314450" lvl="2" indent="-457200" algn="just">
              <a:lnSpc>
                <a:spcPct val="80000"/>
              </a:lnSpc>
            </a:pPr>
            <a:r>
              <a:rPr lang="en-US" sz="2000" dirty="0"/>
              <a:t>As bandwidth increases start solving other problems</a:t>
            </a:r>
          </a:p>
          <a:p>
            <a:pPr marL="1314450" lvl="2" indent="-457200" algn="just">
              <a:lnSpc>
                <a:spcPct val="80000"/>
              </a:lnSpc>
            </a:pPr>
            <a:r>
              <a:rPr lang="en-US" sz="2000" dirty="0"/>
              <a:t>New problems could also be incorporated</a:t>
            </a:r>
          </a:p>
          <a:p>
            <a:pPr marL="1314450" lvl="2" indent="-457200" algn="just">
              <a:lnSpc>
                <a:spcPct val="80000"/>
              </a:lnSpc>
            </a:pPr>
            <a:r>
              <a:rPr lang="en-US" sz="2000" dirty="0"/>
              <a:t>Over time, increasing need to include participants from </a:t>
            </a:r>
            <a:r>
              <a:rPr lang="en-US" sz="2000" dirty="0">
                <a:solidFill>
                  <a:srgbClr val="008000"/>
                </a:solidFill>
              </a:rPr>
              <a:t>high-level </a:t>
            </a:r>
            <a:r>
              <a:rPr lang="en-US" sz="2000" dirty="0"/>
              <a:t>body </a:t>
            </a:r>
          </a:p>
          <a:p>
            <a:pPr marL="857250" lvl="2" indent="0" algn="just">
              <a:lnSpc>
                <a:spcPct val="80000"/>
              </a:lnSpc>
              <a:buNone/>
            </a:pPr>
            <a:endParaRPr lang="en-US" sz="2000" b="1" dirty="0"/>
          </a:p>
          <a:p>
            <a:pPr marL="857250" lvl="2" indent="0" algn="just">
              <a:lnSpc>
                <a:spcPct val="80000"/>
              </a:lnSpc>
              <a:buNone/>
            </a:pPr>
            <a:endParaRPr lang="en-US" sz="2000" b="1" dirty="0"/>
          </a:p>
          <a:p>
            <a:pPr marL="457200" lvl="1" indent="0" algn="just">
              <a:lnSpc>
                <a:spcPct val="80000"/>
              </a:lnSpc>
              <a:buNone/>
            </a:pPr>
            <a:r>
              <a:rPr lang="en-US" sz="2400" b="1" dirty="0"/>
              <a:t>Steps (4)-(7) are recursive. Process is not linear where, in an initial phase, all problems and solutions are perfectly identified and, in a second one, agreed solutions implemented. </a:t>
            </a:r>
          </a:p>
          <a:p>
            <a:pPr marL="457200" lvl="1" indent="0" algn="just">
              <a:lnSpc>
                <a:spcPct val="80000"/>
              </a:lnSpc>
              <a:buNone/>
            </a:pPr>
            <a:endParaRPr lang="en-US" sz="2400" b="1" dirty="0"/>
          </a:p>
          <a:p>
            <a:pPr marL="457200" lvl="1" indent="0" algn="just">
              <a:lnSpc>
                <a:spcPct val="80000"/>
              </a:lnSpc>
              <a:buNone/>
            </a:pPr>
            <a:r>
              <a:rPr lang="en-US" sz="2400" b="1" dirty="0"/>
              <a:t>Instead, there is continuous iteration with many loops and mini loops</a:t>
            </a:r>
            <a:r>
              <a:rPr lang="en-US" sz="2300" b="1" dirty="0"/>
              <a:t>. </a:t>
            </a:r>
          </a:p>
          <a:p>
            <a:pPr marL="457200" lvl="1" indent="0" algn="just">
              <a:lnSpc>
                <a:spcPct val="80000"/>
              </a:lnSpc>
              <a:buNone/>
            </a:pPr>
            <a:endParaRPr lang="en-US" sz="2300" b="1" dirty="0"/>
          </a:p>
        </p:txBody>
      </p:sp>
      <p:sp>
        <p:nvSpPr>
          <p:cNvPr id="4" name="Slide Number Placeholder 3"/>
          <p:cNvSpPr>
            <a:spLocks noGrp="1"/>
          </p:cNvSpPr>
          <p:nvPr>
            <p:ph type="sldNum" sz="quarter" idx="10"/>
          </p:nvPr>
        </p:nvSpPr>
        <p:spPr/>
        <p:txBody>
          <a:bodyPr/>
          <a:lstStyle/>
          <a:p>
            <a:fld id="{B66A2AEB-A5AB-4966-A9D1-0D8695B7D80D}" type="slidenum">
              <a:rPr lang="es-PE" smtClean="0"/>
              <a:pPr/>
              <a:t>17</a:t>
            </a:fld>
            <a:endParaRPr lang="es-PE"/>
          </a:p>
        </p:txBody>
      </p:sp>
    </p:spTree>
    <p:extLst>
      <p:ext uri="{BB962C8B-B14F-4D97-AF65-F5344CB8AC3E}">
        <p14:creationId xmlns:p14="http://schemas.microsoft.com/office/powerpoint/2010/main" val="38002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16050" y="1163638"/>
            <a:ext cx="4178300" cy="3133725"/>
          </a:xfrm>
        </p:spPr>
      </p:sp>
      <p:sp>
        <p:nvSpPr>
          <p:cNvPr id="3" name="Marcador de notas 2"/>
          <p:cNvSpPr>
            <a:spLocks noGrp="1"/>
          </p:cNvSpPr>
          <p:nvPr>
            <p:ph type="body" idx="1"/>
          </p:nvPr>
        </p:nvSpPr>
        <p:spPr>
          <a:xfrm>
            <a:off x="237701" y="4473518"/>
            <a:ext cx="6460741" cy="3660280"/>
          </a:xfrm>
        </p:spPr>
        <p:txBody>
          <a:bodyPr/>
          <a:lstStyle/>
          <a:p>
            <a:pPr algn="just"/>
            <a:endParaRPr lang="es-PE" dirty="0"/>
          </a:p>
        </p:txBody>
      </p:sp>
      <p:sp>
        <p:nvSpPr>
          <p:cNvPr id="4" name="Marcador de número de diapositiva 3"/>
          <p:cNvSpPr>
            <a:spLocks noGrp="1"/>
          </p:cNvSpPr>
          <p:nvPr>
            <p:ph type="sldNum" sz="quarter" idx="10"/>
          </p:nvPr>
        </p:nvSpPr>
        <p:spPr/>
        <p:txBody>
          <a:bodyPr/>
          <a:lstStyle/>
          <a:p>
            <a:fld id="{B66A2AEB-A5AB-4966-A9D1-0D8695B7D80D}" type="slidenum">
              <a:rPr lang="es-PE" smtClean="0"/>
              <a:pPr/>
              <a:t>18</a:t>
            </a:fld>
            <a:endParaRPr lang="es-PE"/>
          </a:p>
        </p:txBody>
      </p:sp>
    </p:spTree>
    <p:extLst>
      <p:ext uri="{BB962C8B-B14F-4D97-AF65-F5344CB8AC3E}">
        <p14:creationId xmlns:p14="http://schemas.microsoft.com/office/powerpoint/2010/main" val="2300786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E6279E83-6600-C14C-89B7-A25851850B80}" type="slidenum">
              <a:rPr lang="es-ES_tradnl" smtClean="0"/>
              <a:t>19</a:t>
            </a:fld>
            <a:endParaRPr lang="es-ES_tradnl"/>
          </a:p>
        </p:txBody>
      </p:sp>
    </p:spTree>
    <p:extLst>
      <p:ext uri="{BB962C8B-B14F-4D97-AF65-F5344CB8AC3E}">
        <p14:creationId xmlns:p14="http://schemas.microsoft.com/office/powerpoint/2010/main" val="388530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20</a:t>
            </a:fld>
            <a:endParaRPr lang="es-PE"/>
          </a:p>
        </p:txBody>
      </p:sp>
    </p:spTree>
    <p:extLst>
      <p:ext uri="{BB962C8B-B14F-4D97-AF65-F5344CB8AC3E}">
        <p14:creationId xmlns:p14="http://schemas.microsoft.com/office/powerpoint/2010/main" val="3862092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21</a:t>
            </a:fld>
            <a:endParaRPr lang="es-PE"/>
          </a:p>
        </p:txBody>
      </p:sp>
    </p:spTree>
    <p:extLst>
      <p:ext uri="{BB962C8B-B14F-4D97-AF65-F5344CB8AC3E}">
        <p14:creationId xmlns:p14="http://schemas.microsoft.com/office/powerpoint/2010/main" val="408114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22</a:t>
            </a:fld>
            <a:endParaRPr lang="es-PE"/>
          </a:p>
        </p:txBody>
      </p:sp>
    </p:spTree>
    <p:extLst>
      <p:ext uri="{BB962C8B-B14F-4D97-AF65-F5344CB8AC3E}">
        <p14:creationId xmlns:p14="http://schemas.microsoft.com/office/powerpoint/2010/main" val="1832066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23</a:t>
            </a:fld>
            <a:endParaRPr lang="es-PE"/>
          </a:p>
        </p:txBody>
      </p:sp>
    </p:spTree>
    <p:extLst>
      <p:ext uri="{BB962C8B-B14F-4D97-AF65-F5344CB8AC3E}">
        <p14:creationId xmlns:p14="http://schemas.microsoft.com/office/powerpoint/2010/main" val="1359690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24</a:t>
            </a:fld>
            <a:endParaRPr lang="es-PE"/>
          </a:p>
        </p:txBody>
      </p:sp>
    </p:spTree>
    <p:extLst>
      <p:ext uri="{BB962C8B-B14F-4D97-AF65-F5344CB8AC3E}">
        <p14:creationId xmlns:p14="http://schemas.microsoft.com/office/powerpoint/2010/main" val="2929994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E" baseline="0" dirty="0"/>
          </a:p>
        </p:txBody>
      </p:sp>
      <p:sp>
        <p:nvSpPr>
          <p:cNvPr id="4" name="Slide Number Placeholder 3"/>
          <p:cNvSpPr>
            <a:spLocks noGrp="1"/>
          </p:cNvSpPr>
          <p:nvPr>
            <p:ph type="sldNum" sz="quarter" idx="10"/>
          </p:nvPr>
        </p:nvSpPr>
        <p:spPr/>
        <p:txBody>
          <a:bodyPr/>
          <a:lstStyle/>
          <a:p>
            <a:fld id="{2E5F5B3C-14D6-8648-AD05-D39DCE1938D5}" type="slidenum">
              <a:rPr lang="es-PE" smtClean="0"/>
              <a:t>25</a:t>
            </a:fld>
            <a:endParaRPr lang="es-PE"/>
          </a:p>
        </p:txBody>
      </p:sp>
    </p:spTree>
    <p:extLst>
      <p:ext uri="{BB962C8B-B14F-4D97-AF65-F5344CB8AC3E}">
        <p14:creationId xmlns:p14="http://schemas.microsoft.com/office/powerpoint/2010/main" val="4059845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10"/>
          </p:nvPr>
        </p:nvSpPr>
        <p:spPr/>
        <p:txBody>
          <a:bodyPr/>
          <a:lstStyle/>
          <a:p>
            <a:fld id="{0310F49A-6BFC-4CFB-82A3-2518869B13A1}" type="slidenum">
              <a:rPr lang="es-PE" smtClean="0"/>
              <a:t>26</a:t>
            </a:fld>
            <a:endParaRPr lang="es-PE"/>
          </a:p>
        </p:txBody>
      </p:sp>
    </p:spTree>
    <p:extLst>
      <p:ext uri="{BB962C8B-B14F-4D97-AF65-F5344CB8AC3E}">
        <p14:creationId xmlns:p14="http://schemas.microsoft.com/office/powerpoint/2010/main" val="404462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0B94E1BE-6605-A29C-B4A6-D8D1788AB15D}"/>
              </a:ext>
            </a:extLst>
          </p:cNvPr>
          <p:cNvSpPr>
            <a:spLocks noGrp="1" noRot="1" noChangeAspect="1" noChangeArrowheads="1" noTextEdit="1"/>
          </p:cNvSpPr>
          <p:nvPr>
            <p:ph type="sldImg"/>
          </p:nvPr>
        </p:nvSpPr>
        <p:spPr>
          <a:ln/>
        </p:spPr>
      </p:sp>
      <p:sp>
        <p:nvSpPr>
          <p:cNvPr id="56323" name="Notes Placeholder 2">
            <a:extLst>
              <a:ext uri="{FF2B5EF4-FFF2-40B4-BE49-F238E27FC236}">
                <a16:creationId xmlns:a16="http://schemas.microsoft.com/office/drawing/2014/main" id="{7BCCDEEC-E68A-6BD9-6DED-821D434CB2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latin typeface="Arial" panose="020B0604020202020204" pitchFamily="34" charset="0"/>
            </a:endParaRPr>
          </a:p>
        </p:txBody>
      </p:sp>
      <p:sp>
        <p:nvSpPr>
          <p:cNvPr id="56324" name="Slide Number Placeholder 3">
            <a:extLst>
              <a:ext uri="{FF2B5EF4-FFF2-40B4-BE49-F238E27FC236}">
                <a16:creationId xmlns:a16="http://schemas.microsoft.com/office/drawing/2014/main" id="{CE11A8B1-4E64-561C-50EF-6BED32B9E7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9643" indent="-291063">
              <a:spcBef>
                <a:spcPct val="30000"/>
              </a:spcBef>
              <a:defRPr sz="1200">
                <a:solidFill>
                  <a:schemeClr val="tx1"/>
                </a:solidFill>
                <a:latin typeface="Arial" panose="020B0604020202020204" pitchFamily="34" charset="0"/>
              </a:defRPr>
            </a:lvl2pPr>
            <a:lvl3pPr marL="1167451" indent="-233490">
              <a:spcBef>
                <a:spcPct val="30000"/>
              </a:spcBef>
              <a:defRPr sz="1200">
                <a:solidFill>
                  <a:schemeClr val="tx1"/>
                </a:solidFill>
                <a:latin typeface="Arial" panose="020B0604020202020204" pitchFamily="34" charset="0"/>
              </a:defRPr>
            </a:lvl3pPr>
            <a:lvl4pPr marL="1636031" indent="-233490">
              <a:spcBef>
                <a:spcPct val="30000"/>
              </a:spcBef>
              <a:defRPr sz="1200">
                <a:solidFill>
                  <a:schemeClr val="tx1"/>
                </a:solidFill>
                <a:latin typeface="Arial" panose="020B0604020202020204" pitchFamily="34" charset="0"/>
              </a:defRPr>
            </a:lvl4pPr>
            <a:lvl5pPr marL="2103011" indent="-233490">
              <a:spcBef>
                <a:spcPct val="30000"/>
              </a:spcBef>
              <a:defRPr sz="1200">
                <a:solidFill>
                  <a:schemeClr val="tx1"/>
                </a:solidFill>
                <a:latin typeface="Arial" panose="020B0604020202020204" pitchFamily="34" charset="0"/>
              </a:defRPr>
            </a:lvl5pPr>
            <a:lvl6pPr marL="2563594" indent="-233490" eaLnBrk="0" fontAlgn="base" hangingPunct="0">
              <a:spcBef>
                <a:spcPct val="30000"/>
              </a:spcBef>
              <a:spcAft>
                <a:spcPct val="0"/>
              </a:spcAft>
              <a:defRPr sz="1200">
                <a:solidFill>
                  <a:schemeClr val="tx1"/>
                </a:solidFill>
                <a:latin typeface="Arial" panose="020B0604020202020204" pitchFamily="34" charset="0"/>
              </a:defRPr>
            </a:lvl6pPr>
            <a:lvl7pPr marL="3024178" indent="-233490" eaLnBrk="0" fontAlgn="base" hangingPunct="0">
              <a:spcBef>
                <a:spcPct val="30000"/>
              </a:spcBef>
              <a:spcAft>
                <a:spcPct val="0"/>
              </a:spcAft>
              <a:defRPr sz="1200">
                <a:solidFill>
                  <a:schemeClr val="tx1"/>
                </a:solidFill>
                <a:latin typeface="Arial" panose="020B0604020202020204" pitchFamily="34" charset="0"/>
              </a:defRPr>
            </a:lvl7pPr>
            <a:lvl8pPr marL="3484761" indent="-233490" eaLnBrk="0" fontAlgn="base" hangingPunct="0">
              <a:spcBef>
                <a:spcPct val="30000"/>
              </a:spcBef>
              <a:spcAft>
                <a:spcPct val="0"/>
              </a:spcAft>
              <a:defRPr sz="1200">
                <a:solidFill>
                  <a:schemeClr val="tx1"/>
                </a:solidFill>
                <a:latin typeface="Arial" panose="020B0604020202020204" pitchFamily="34" charset="0"/>
              </a:defRPr>
            </a:lvl8pPr>
            <a:lvl9pPr marL="3945344" indent="-23349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DDC3E1-961B-4AE6-8086-CC50D402118D}" type="slidenum">
              <a:rPr lang="en-US" altLang="en-US" smtClean="0">
                <a:latin typeface="Calibri" panose="020F0502020204030204" pitchFamily="34" charset="0"/>
              </a:rPr>
              <a:pPr>
                <a:spcBef>
                  <a:spcPct val="0"/>
                </a:spcBef>
              </a:pPr>
              <a:t>27</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E9627-7994-1CAE-7BBF-BAF5BCF61B73}"/>
            </a:ext>
          </a:extLst>
        </p:cNvPr>
        <p:cNvGrpSpPr/>
        <p:nvPr/>
      </p:nvGrpSpPr>
      <p:grpSpPr>
        <a:xfrm>
          <a:off x="0" y="0"/>
          <a:ext cx="0" cy="0"/>
          <a:chOff x="0" y="0"/>
          <a:chExt cx="0" cy="0"/>
        </a:xfrm>
      </p:grpSpPr>
      <p:sp>
        <p:nvSpPr>
          <p:cNvPr id="45058" name="1 Marcador de imagen de diapositiva">
            <a:extLst>
              <a:ext uri="{FF2B5EF4-FFF2-40B4-BE49-F238E27FC236}">
                <a16:creationId xmlns:a16="http://schemas.microsoft.com/office/drawing/2014/main" id="{E4738F89-8E44-97E6-6E76-F33B904BFEEE}"/>
              </a:ext>
            </a:extLst>
          </p:cNvPr>
          <p:cNvSpPr>
            <a:spLocks noGrp="1" noRot="1" noChangeAspect="1" noTextEdit="1"/>
          </p:cNvSpPr>
          <p:nvPr>
            <p:ph type="sldImg"/>
          </p:nvPr>
        </p:nvSpPr>
        <p:spPr bwMode="auto">
          <a:xfrm>
            <a:off x="1196975" y="701675"/>
            <a:ext cx="4676775" cy="3508375"/>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59" name="2 Marcador de notas">
            <a:extLst>
              <a:ext uri="{FF2B5EF4-FFF2-40B4-BE49-F238E27FC236}">
                <a16:creationId xmlns:a16="http://schemas.microsoft.com/office/drawing/2014/main" id="{073E1F30-4BE2-DE3C-A5C5-188CE8BF9159}"/>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s-PE" altLang="es-PE" dirty="0"/>
          </a:p>
        </p:txBody>
      </p:sp>
      <p:sp>
        <p:nvSpPr>
          <p:cNvPr id="45060" name="3 Marcador de número de diapositiva">
            <a:extLst>
              <a:ext uri="{FF2B5EF4-FFF2-40B4-BE49-F238E27FC236}">
                <a16:creationId xmlns:a16="http://schemas.microsoft.com/office/drawing/2014/main" id="{F746BF00-8AB9-B955-8698-277932562B9D}"/>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8221" indent="-287778">
              <a:defRPr>
                <a:solidFill>
                  <a:schemeClr val="tx1"/>
                </a:solidFill>
                <a:latin typeface="Calibri" pitchFamily="34" charset="0"/>
                <a:ea typeface="MS PGothic" pitchFamily="34" charset="-128"/>
              </a:defRPr>
            </a:lvl2pPr>
            <a:lvl3pPr marL="1151110" indent="-230222">
              <a:defRPr>
                <a:solidFill>
                  <a:schemeClr val="tx1"/>
                </a:solidFill>
                <a:latin typeface="Calibri" pitchFamily="34" charset="0"/>
                <a:ea typeface="MS PGothic" pitchFamily="34" charset="-128"/>
              </a:defRPr>
            </a:lvl3pPr>
            <a:lvl4pPr marL="1611554" indent="-230222">
              <a:defRPr>
                <a:solidFill>
                  <a:schemeClr val="tx1"/>
                </a:solidFill>
                <a:latin typeface="Calibri" pitchFamily="34" charset="0"/>
                <a:ea typeface="MS PGothic" pitchFamily="34" charset="-128"/>
              </a:defRPr>
            </a:lvl4pPr>
            <a:lvl5pPr marL="2071998" indent="-230222">
              <a:defRPr>
                <a:solidFill>
                  <a:schemeClr val="tx1"/>
                </a:solidFill>
                <a:latin typeface="Calibri" pitchFamily="34" charset="0"/>
                <a:ea typeface="MS PGothic" pitchFamily="34" charset="-128"/>
              </a:defRPr>
            </a:lvl5pPr>
            <a:lvl6pPr marL="2532441" indent="-230222" eaLnBrk="0" fontAlgn="base" hangingPunct="0">
              <a:spcBef>
                <a:spcPct val="0"/>
              </a:spcBef>
              <a:spcAft>
                <a:spcPct val="0"/>
              </a:spcAft>
              <a:defRPr>
                <a:solidFill>
                  <a:schemeClr val="tx1"/>
                </a:solidFill>
                <a:latin typeface="Calibri" pitchFamily="34" charset="0"/>
                <a:ea typeface="MS PGothic" pitchFamily="34" charset="-128"/>
              </a:defRPr>
            </a:lvl6pPr>
            <a:lvl7pPr marL="2992886" indent="-230222" eaLnBrk="0" fontAlgn="base" hangingPunct="0">
              <a:spcBef>
                <a:spcPct val="0"/>
              </a:spcBef>
              <a:spcAft>
                <a:spcPct val="0"/>
              </a:spcAft>
              <a:defRPr>
                <a:solidFill>
                  <a:schemeClr val="tx1"/>
                </a:solidFill>
                <a:latin typeface="Calibri" pitchFamily="34" charset="0"/>
                <a:ea typeface="MS PGothic" pitchFamily="34" charset="-128"/>
              </a:defRPr>
            </a:lvl7pPr>
            <a:lvl8pPr marL="3453329" indent="-230222" eaLnBrk="0" fontAlgn="base" hangingPunct="0">
              <a:spcBef>
                <a:spcPct val="0"/>
              </a:spcBef>
              <a:spcAft>
                <a:spcPct val="0"/>
              </a:spcAft>
              <a:defRPr>
                <a:solidFill>
                  <a:schemeClr val="tx1"/>
                </a:solidFill>
                <a:latin typeface="Calibri" pitchFamily="34" charset="0"/>
                <a:ea typeface="MS PGothic" pitchFamily="34" charset="-128"/>
              </a:defRPr>
            </a:lvl8pPr>
            <a:lvl9pPr marL="3913773" indent="-230222" eaLnBrk="0" fontAlgn="base" hangingPunct="0">
              <a:spcBef>
                <a:spcPct val="0"/>
              </a:spcBef>
              <a:spcAft>
                <a:spcPct val="0"/>
              </a:spcAft>
              <a:defRPr>
                <a:solidFill>
                  <a:schemeClr val="tx1"/>
                </a:solidFill>
                <a:latin typeface="Calibri" pitchFamily="34" charset="0"/>
                <a:ea typeface="MS PGothic" pitchFamily="34" charset="-128"/>
              </a:defRPr>
            </a:lvl9pPr>
          </a:lstStyle>
          <a:p>
            <a:fld id="{4B09D349-8773-4090-95E4-EEE6186257BE}" type="slidenum">
              <a:rPr lang="en-US" altLang="es-PE">
                <a:solidFill>
                  <a:prstClr val="black"/>
                </a:solidFill>
              </a:rPr>
              <a:pPr/>
              <a:t>28</a:t>
            </a:fld>
            <a:endParaRPr lang="en-US" altLang="es-PE" dirty="0">
              <a:solidFill>
                <a:prstClr val="black"/>
              </a:solidFill>
            </a:endParaRPr>
          </a:p>
        </p:txBody>
      </p:sp>
    </p:spTree>
    <p:extLst>
      <p:ext uri="{BB962C8B-B14F-4D97-AF65-F5344CB8AC3E}">
        <p14:creationId xmlns:p14="http://schemas.microsoft.com/office/powerpoint/2010/main" val="26914854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xfrm>
            <a:off x="1196975" y="701675"/>
            <a:ext cx="4676775" cy="3508375"/>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s-PE" altLang="es-PE" dirty="0"/>
          </a:p>
        </p:txBody>
      </p:sp>
      <p:sp>
        <p:nvSpPr>
          <p:cNvPr id="45060" name="3 Marcador de número de diapositiva"/>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8221" indent="-287778">
              <a:defRPr>
                <a:solidFill>
                  <a:schemeClr val="tx1"/>
                </a:solidFill>
                <a:latin typeface="Calibri" pitchFamily="34" charset="0"/>
                <a:ea typeface="MS PGothic" pitchFamily="34" charset="-128"/>
              </a:defRPr>
            </a:lvl2pPr>
            <a:lvl3pPr marL="1151110" indent="-230222">
              <a:defRPr>
                <a:solidFill>
                  <a:schemeClr val="tx1"/>
                </a:solidFill>
                <a:latin typeface="Calibri" pitchFamily="34" charset="0"/>
                <a:ea typeface="MS PGothic" pitchFamily="34" charset="-128"/>
              </a:defRPr>
            </a:lvl3pPr>
            <a:lvl4pPr marL="1611554" indent="-230222">
              <a:defRPr>
                <a:solidFill>
                  <a:schemeClr val="tx1"/>
                </a:solidFill>
                <a:latin typeface="Calibri" pitchFamily="34" charset="0"/>
                <a:ea typeface="MS PGothic" pitchFamily="34" charset="-128"/>
              </a:defRPr>
            </a:lvl4pPr>
            <a:lvl5pPr marL="2071998" indent="-230222">
              <a:defRPr>
                <a:solidFill>
                  <a:schemeClr val="tx1"/>
                </a:solidFill>
                <a:latin typeface="Calibri" pitchFamily="34" charset="0"/>
                <a:ea typeface="MS PGothic" pitchFamily="34" charset="-128"/>
              </a:defRPr>
            </a:lvl5pPr>
            <a:lvl6pPr marL="2532441" indent="-230222" eaLnBrk="0" fontAlgn="base" hangingPunct="0">
              <a:spcBef>
                <a:spcPct val="0"/>
              </a:spcBef>
              <a:spcAft>
                <a:spcPct val="0"/>
              </a:spcAft>
              <a:defRPr>
                <a:solidFill>
                  <a:schemeClr val="tx1"/>
                </a:solidFill>
                <a:latin typeface="Calibri" pitchFamily="34" charset="0"/>
                <a:ea typeface="MS PGothic" pitchFamily="34" charset="-128"/>
              </a:defRPr>
            </a:lvl6pPr>
            <a:lvl7pPr marL="2992886" indent="-230222" eaLnBrk="0" fontAlgn="base" hangingPunct="0">
              <a:spcBef>
                <a:spcPct val="0"/>
              </a:spcBef>
              <a:spcAft>
                <a:spcPct val="0"/>
              </a:spcAft>
              <a:defRPr>
                <a:solidFill>
                  <a:schemeClr val="tx1"/>
                </a:solidFill>
                <a:latin typeface="Calibri" pitchFamily="34" charset="0"/>
                <a:ea typeface="MS PGothic" pitchFamily="34" charset="-128"/>
              </a:defRPr>
            </a:lvl7pPr>
            <a:lvl8pPr marL="3453329" indent="-230222" eaLnBrk="0" fontAlgn="base" hangingPunct="0">
              <a:spcBef>
                <a:spcPct val="0"/>
              </a:spcBef>
              <a:spcAft>
                <a:spcPct val="0"/>
              </a:spcAft>
              <a:defRPr>
                <a:solidFill>
                  <a:schemeClr val="tx1"/>
                </a:solidFill>
                <a:latin typeface="Calibri" pitchFamily="34" charset="0"/>
                <a:ea typeface="MS PGothic" pitchFamily="34" charset="-128"/>
              </a:defRPr>
            </a:lvl8pPr>
            <a:lvl9pPr marL="3913773" indent="-230222" eaLnBrk="0" fontAlgn="base" hangingPunct="0">
              <a:spcBef>
                <a:spcPct val="0"/>
              </a:spcBef>
              <a:spcAft>
                <a:spcPct val="0"/>
              </a:spcAft>
              <a:defRPr>
                <a:solidFill>
                  <a:schemeClr val="tx1"/>
                </a:solidFill>
                <a:latin typeface="Calibri" pitchFamily="34" charset="0"/>
                <a:ea typeface="MS PGothic" pitchFamily="34" charset="-128"/>
              </a:defRPr>
            </a:lvl9pPr>
          </a:lstStyle>
          <a:p>
            <a:fld id="{4B09D349-8773-4090-95E4-EEE6186257BE}" type="slidenum">
              <a:rPr lang="en-US" altLang="es-PE">
                <a:solidFill>
                  <a:prstClr val="black"/>
                </a:solidFill>
              </a:rPr>
              <a:pPr/>
              <a:t>29</a:t>
            </a:fld>
            <a:endParaRPr lang="en-US" altLang="es-PE" dirty="0">
              <a:solidFill>
                <a:prstClr val="black"/>
              </a:solidFill>
            </a:endParaRPr>
          </a:p>
        </p:txBody>
      </p:sp>
    </p:spTree>
    <p:extLst>
      <p:ext uri="{BB962C8B-B14F-4D97-AF65-F5344CB8AC3E}">
        <p14:creationId xmlns:p14="http://schemas.microsoft.com/office/powerpoint/2010/main" val="6301409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EDB53-8F1A-B349-AF07-5B5074717E88}" type="slidenum">
              <a:rPr lang="en-US" smtClean="0"/>
              <a:t>‹#›</a:t>
            </a:fld>
            <a:endParaRPr lang="en-US" dirty="0"/>
          </a:p>
        </p:txBody>
      </p:sp>
      <p:cxnSp>
        <p:nvCxnSpPr>
          <p:cNvPr id="13" name="Straight Connector 12">
            <a:extLst>
              <a:ext uri="{FF2B5EF4-FFF2-40B4-BE49-F238E27FC236}">
                <a16:creationId xmlns:a16="http://schemas.microsoft.com/office/drawing/2014/main" id="{5FD01755-6720-1F42-976B-D87BDD230F8E}"/>
              </a:ext>
            </a:extLst>
          </p:cNvPr>
          <p:cNvCxnSpPr/>
          <p:nvPr userDrawn="1"/>
        </p:nvCxnSpPr>
        <p:spPr>
          <a:xfrm flipH="1">
            <a:off x="4683582" y="6720263"/>
            <a:ext cx="3992874" cy="21105"/>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3DAA93-5FC4-564A-90B9-9C1D4DEA6594}"/>
              </a:ext>
            </a:extLst>
          </p:cNvPr>
          <p:cNvCxnSpPr>
            <a:cxnSpLocks/>
          </p:cNvCxnSpPr>
          <p:nvPr userDrawn="1"/>
        </p:nvCxnSpPr>
        <p:spPr>
          <a:xfrm flipV="1">
            <a:off x="8964487" y="4054445"/>
            <a:ext cx="1" cy="2466526"/>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941E36F-8CDB-0044-B6B8-83BE255B1E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46186" y="601221"/>
            <a:ext cx="3451627" cy="1347248"/>
          </a:xfrm>
          <a:prstGeom prst="rect">
            <a:avLst/>
          </a:prstGeom>
        </p:spPr>
      </p:pic>
    </p:spTree>
    <p:extLst>
      <p:ext uri="{BB962C8B-B14F-4D97-AF65-F5344CB8AC3E}">
        <p14:creationId xmlns:p14="http://schemas.microsoft.com/office/powerpoint/2010/main" val="2550252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a:xfrm>
            <a:off x="457200" y="1600200"/>
            <a:ext cx="8229600" cy="4525963"/>
          </a:xfrm>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EDB53-8F1A-B349-AF07-5B5074717E88}" type="slidenum">
              <a:rPr lang="en-US" smtClean="0"/>
              <a:t>‹#›</a:t>
            </a:fld>
            <a:endParaRPr lang="en-US" dirty="0"/>
          </a:p>
        </p:txBody>
      </p:sp>
      <p:cxnSp>
        <p:nvCxnSpPr>
          <p:cNvPr id="11" name="Straight Connector 10">
            <a:extLst>
              <a:ext uri="{FF2B5EF4-FFF2-40B4-BE49-F238E27FC236}">
                <a16:creationId xmlns:a16="http://schemas.microsoft.com/office/drawing/2014/main" id="{5D2DF7D4-10C6-5340-A5AB-5BD217F4309B}"/>
              </a:ext>
            </a:extLst>
          </p:cNvPr>
          <p:cNvCxnSpPr>
            <a:cxnSpLocks/>
          </p:cNvCxnSpPr>
          <p:nvPr userDrawn="1"/>
        </p:nvCxnSpPr>
        <p:spPr>
          <a:xfrm flipH="1">
            <a:off x="4357576" y="6730181"/>
            <a:ext cx="2374664"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44B9E38-20FE-CD4F-909B-BE989003C279}"/>
              </a:ext>
            </a:extLst>
          </p:cNvPr>
          <p:cNvCxnSpPr>
            <a:cxnSpLocks/>
          </p:cNvCxnSpPr>
          <p:nvPr userDrawn="1"/>
        </p:nvCxnSpPr>
        <p:spPr>
          <a:xfrm flipV="1">
            <a:off x="8959263" y="4491328"/>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881812D-36C8-6543-B583-56A6FF2A2C57}"/>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D15A86-5C7B-E148-B531-42A4663970F9}"/>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Imagen 4">
            <a:extLst>
              <a:ext uri="{FF2B5EF4-FFF2-40B4-BE49-F238E27FC236}">
                <a16:creationId xmlns:a16="http://schemas.microsoft.com/office/drawing/2014/main" id="{5FDA861E-1E25-C440-9ED0-159D9FC00F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72200" y="5589240"/>
            <a:ext cx="2834172" cy="1872208"/>
          </a:xfrm>
          <a:prstGeom prst="rect">
            <a:avLst/>
          </a:prstGeom>
        </p:spPr>
      </p:pic>
    </p:spTree>
    <p:extLst>
      <p:ext uri="{BB962C8B-B14F-4D97-AF65-F5344CB8AC3E}">
        <p14:creationId xmlns:p14="http://schemas.microsoft.com/office/powerpoint/2010/main" val="3483283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EDB53-8F1A-B349-AF07-5B5074717E88}" type="slidenum">
              <a:rPr lang="en-US" smtClean="0"/>
              <a:t>‹#›</a:t>
            </a:fld>
            <a:endParaRPr lang="en-US" dirty="0"/>
          </a:p>
        </p:txBody>
      </p:sp>
    </p:spTree>
    <p:extLst>
      <p:ext uri="{BB962C8B-B14F-4D97-AF65-F5344CB8AC3E}">
        <p14:creationId xmlns:p14="http://schemas.microsoft.com/office/powerpoint/2010/main" val="1698124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EDB53-8F1A-B349-AF07-5B5074717E88}" type="slidenum">
              <a:rPr lang="en-US" smtClean="0"/>
              <a:t>‹#›</a:t>
            </a:fld>
            <a:endParaRPr lang="en-US" dirty="0"/>
          </a:p>
        </p:txBody>
      </p:sp>
      <p:cxnSp>
        <p:nvCxnSpPr>
          <p:cNvPr id="10" name="Straight Connector 9">
            <a:extLst>
              <a:ext uri="{FF2B5EF4-FFF2-40B4-BE49-F238E27FC236}">
                <a16:creationId xmlns:a16="http://schemas.microsoft.com/office/drawing/2014/main" id="{BCF1993B-C983-A74E-B3EB-3CBB1F2408A9}"/>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3E931AF-CD6C-7049-802A-3681D640F61F}"/>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831212E-C46F-9F4E-814D-FF4DDF802FF3}"/>
              </a:ext>
            </a:extLst>
          </p:cNvPr>
          <p:cNvCxnSpPr>
            <a:cxnSpLocks/>
          </p:cNvCxnSpPr>
          <p:nvPr userDrawn="1"/>
        </p:nvCxnSpPr>
        <p:spPr>
          <a:xfrm flipH="1">
            <a:off x="4357576" y="6730181"/>
            <a:ext cx="2374664"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B7E921-E5E5-C947-A7B9-98754CDC6DBC}"/>
              </a:ext>
            </a:extLst>
          </p:cNvPr>
          <p:cNvCxnSpPr>
            <a:cxnSpLocks/>
          </p:cNvCxnSpPr>
          <p:nvPr userDrawn="1"/>
        </p:nvCxnSpPr>
        <p:spPr>
          <a:xfrm flipV="1">
            <a:off x="8959263" y="4491328"/>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Imagen 4">
            <a:extLst>
              <a:ext uri="{FF2B5EF4-FFF2-40B4-BE49-F238E27FC236}">
                <a16:creationId xmlns:a16="http://schemas.microsoft.com/office/drawing/2014/main" id="{EB86DE41-39C4-3340-8E10-11C01A54D1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72200" y="5589240"/>
            <a:ext cx="2834172" cy="1872208"/>
          </a:xfrm>
          <a:prstGeom prst="rect">
            <a:avLst/>
          </a:prstGeom>
        </p:spPr>
      </p:pic>
    </p:spTree>
    <p:extLst>
      <p:ext uri="{BB962C8B-B14F-4D97-AF65-F5344CB8AC3E}">
        <p14:creationId xmlns:p14="http://schemas.microsoft.com/office/powerpoint/2010/main" val="1682571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8EDB53-8F1A-B349-AF07-5B5074717E88}" type="slidenum">
              <a:rPr lang="en-US" smtClean="0"/>
              <a:t>‹#›</a:t>
            </a:fld>
            <a:endParaRPr lang="en-US" dirty="0"/>
          </a:p>
        </p:txBody>
      </p:sp>
      <p:cxnSp>
        <p:nvCxnSpPr>
          <p:cNvPr id="13" name="Straight Connector 12">
            <a:extLst>
              <a:ext uri="{FF2B5EF4-FFF2-40B4-BE49-F238E27FC236}">
                <a16:creationId xmlns:a16="http://schemas.microsoft.com/office/drawing/2014/main" id="{895C1671-F4DB-E04C-B368-7D5684948A12}"/>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EFB62A9-E098-934A-89E3-C3ADF81711CC}"/>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2090D6-17EC-1142-BAF8-69D64B6839FC}"/>
              </a:ext>
            </a:extLst>
          </p:cNvPr>
          <p:cNvCxnSpPr>
            <a:cxnSpLocks/>
          </p:cNvCxnSpPr>
          <p:nvPr userDrawn="1"/>
        </p:nvCxnSpPr>
        <p:spPr>
          <a:xfrm flipH="1">
            <a:off x="4357576" y="6730181"/>
            <a:ext cx="2374664"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AAA7A1-01C0-7041-8CE7-C37DF1B2FE35}"/>
              </a:ext>
            </a:extLst>
          </p:cNvPr>
          <p:cNvCxnSpPr>
            <a:cxnSpLocks/>
          </p:cNvCxnSpPr>
          <p:nvPr userDrawn="1"/>
        </p:nvCxnSpPr>
        <p:spPr>
          <a:xfrm flipV="1">
            <a:off x="8959263" y="4491328"/>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8" name="Imagen 4">
            <a:extLst>
              <a:ext uri="{FF2B5EF4-FFF2-40B4-BE49-F238E27FC236}">
                <a16:creationId xmlns:a16="http://schemas.microsoft.com/office/drawing/2014/main" id="{46166C60-4BF2-8C47-A994-FC9033274A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72200" y="5589240"/>
            <a:ext cx="2834172" cy="1872208"/>
          </a:xfrm>
          <a:prstGeom prst="rect">
            <a:avLst/>
          </a:prstGeom>
        </p:spPr>
      </p:pic>
    </p:spTree>
    <p:extLst>
      <p:ext uri="{BB962C8B-B14F-4D97-AF65-F5344CB8AC3E}">
        <p14:creationId xmlns:p14="http://schemas.microsoft.com/office/powerpoint/2010/main" val="4110886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8EDB53-8F1A-B349-AF07-5B5074717E88}" type="slidenum">
              <a:rPr lang="en-US" smtClean="0"/>
              <a:t>‹#›</a:t>
            </a:fld>
            <a:endParaRPr lang="en-US" dirty="0"/>
          </a:p>
        </p:txBody>
      </p:sp>
      <p:cxnSp>
        <p:nvCxnSpPr>
          <p:cNvPr id="13" name="Straight Connector 12">
            <a:extLst>
              <a:ext uri="{FF2B5EF4-FFF2-40B4-BE49-F238E27FC236}">
                <a16:creationId xmlns:a16="http://schemas.microsoft.com/office/drawing/2014/main" id="{64B7D102-7E85-6244-A9A5-38E90650280C}"/>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0C791C-C317-9349-8F9A-AC2A46C127F5}"/>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20149C2-BEA2-D342-AD69-7FE0AE42288C}"/>
              </a:ext>
            </a:extLst>
          </p:cNvPr>
          <p:cNvCxnSpPr>
            <a:cxnSpLocks/>
          </p:cNvCxnSpPr>
          <p:nvPr userDrawn="1"/>
        </p:nvCxnSpPr>
        <p:spPr>
          <a:xfrm flipH="1">
            <a:off x="4357576" y="6730181"/>
            <a:ext cx="2374664"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5CAB2BA-9CD9-A149-9882-A770C7ECC4B1}"/>
              </a:ext>
            </a:extLst>
          </p:cNvPr>
          <p:cNvCxnSpPr>
            <a:cxnSpLocks/>
          </p:cNvCxnSpPr>
          <p:nvPr userDrawn="1"/>
        </p:nvCxnSpPr>
        <p:spPr>
          <a:xfrm flipV="1">
            <a:off x="8959263" y="4491328"/>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8" name="Imagen 4">
            <a:extLst>
              <a:ext uri="{FF2B5EF4-FFF2-40B4-BE49-F238E27FC236}">
                <a16:creationId xmlns:a16="http://schemas.microsoft.com/office/drawing/2014/main" id="{9C55E54B-5B9A-2F48-A1D3-D9D58B0BC3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72200" y="5589240"/>
            <a:ext cx="2834172" cy="1872208"/>
          </a:xfrm>
          <a:prstGeom prst="rect">
            <a:avLst/>
          </a:prstGeom>
        </p:spPr>
      </p:pic>
    </p:spTree>
    <p:extLst>
      <p:ext uri="{BB962C8B-B14F-4D97-AF65-F5344CB8AC3E}">
        <p14:creationId xmlns:p14="http://schemas.microsoft.com/office/powerpoint/2010/main" val="2801848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18EDB53-8F1A-B349-AF07-5B5074717E88}" type="slidenum">
              <a:rPr lang="en-US" smtClean="0"/>
              <a:t>‹#›</a:t>
            </a:fld>
            <a:endParaRPr lang="en-US" dirty="0"/>
          </a:p>
        </p:txBody>
      </p:sp>
      <p:cxnSp>
        <p:nvCxnSpPr>
          <p:cNvPr id="12" name="Straight Connector 11">
            <a:extLst>
              <a:ext uri="{FF2B5EF4-FFF2-40B4-BE49-F238E27FC236}">
                <a16:creationId xmlns:a16="http://schemas.microsoft.com/office/drawing/2014/main" id="{B31FB2E8-DA47-F749-AD1A-B973E06025A0}"/>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4C0777A-C6DA-3842-984C-7F27866514FD}"/>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DEED05-0CCD-9946-BA88-902CB38A83D9}"/>
              </a:ext>
            </a:extLst>
          </p:cNvPr>
          <p:cNvCxnSpPr>
            <a:cxnSpLocks/>
          </p:cNvCxnSpPr>
          <p:nvPr userDrawn="1"/>
        </p:nvCxnSpPr>
        <p:spPr>
          <a:xfrm flipH="1">
            <a:off x="4357576" y="6730181"/>
            <a:ext cx="2374664"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EF4EE66-9F98-B04B-BE9D-F006BC387CFE}"/>
              </a:ext>
            </a:extLst>
          </p:cNvPr>
          <p:cNvCxnSpPr>
            <a:cxnSpLocks/>
          </p:cNvCxnSpPr>
          <p:nvPr userDrawn="1"/>
        </p:nvCxnSpPr>
        <p:spPr>
          <a:xfrm flipV="1">
            <a:off x="8959263" y="4491328"/>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0" name="Imagen 4">
            <a:extLst>
              <a:ext uri="{FF2B5EF4-FFF2-40B4-BE49-F238E27FC236}">
                <a16:creationId xmlns:a16="http://schemas.microsoft.com/office/drawing/2014/main" id="{35C5D864-EA56-BC4E-8A20-A59BB17A5F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72200" y="5589240"/>
            <a:ext cx="2834172" cy="1872208"/>
          </a:xfrm>
          <a:prstGeom prst="rect">
            <a:avLst/>
          </a:prstGeom>
        </p:spPr>
      </p:pic>
    </p:spTree>
    <p:extLst>
      <p:ext uri="{BB962C8B-B14F-4D97-AF65-F5344CB8AC3E}">
        <p14:creationId xmlns:p14="http://schemas.microsoft.com/office/powerpoint/2010/main" val="239704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EDB53-8F1A-B349-AF07-5B5074717E88}" type="slidenum">
              <a:rPr lang="en-US" smtClean="0"/>
              <a:t>‹#›</a:t>
            </a:fld>
            <a:endParaRPr lang="en-US" dirty="0"/>
          </a:p>
        </p:txBody>
      </p:sp>
    </p:spTree>
    <p:extLst>
      <p:ext uri="{BB962C8B-B14F-4D97-AF65-F5344CB8AC3E}">
        <p14:creationId xmlns:p14="http://schemas.microsoft.com/office/powerpoint/2010/main" val="331267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8EDB53-8F1A-B349-AF07-5B5074717E88}" type="slidenum">
              <a:rPr lang="en-US" smtClean="0"/>
              <a:t>‹#›</a:t>
            </a:fld>
            <a:endParaRPr lang="en-US" dirty="0"/>
          </a:p>
        </p:txBody>
      </p:sp>
    </p:spTree>
    <p:extLst>
      <p:ext uri="{BB962C8B-B14F-4D97-AF65-F5344CB8AC3E}">
        <p14:creationId xmlns:p14="http://schemas.microsoft.com/office/powerpoint/2010/main" val="422014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EDB53-8F1A-B349-AF07-5B5074717E88}" type="slidenum">
              <a:rPr lang="en-US" smtClean="0"/>
              <a:t>‹#›</a:t>
            </a:fld>
            <a:endParaRPr lang="en-US" dirty="0"/>
          </a:p>
        </p:txBody>
      </p:sp>
    </p:spTree>
    <p:extLst>
      <p:ext uri="{BB962C8B-B14F-4D97-AF65-F5344CB8AC3E}">
        <p14:creationId xmlns:p14="http://schemas.microsoft.com/office/powerpoint/2010/main" val="244804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8EDB53-8F1A-B349-AF07-5B5074717E88}" type="slidenum">
              <a:rPr lang="en-US" smtClean="0"/>
              <a:t>‹#›</a:t>
            </a:fld>
            <a:endParaRPr lang="en-US" dirty="0"/>
          </a:p>
        </p:txBody>
      </p:sp>
    </p:spTree>
    <p:extLst>
      <p:ext uri="{BB962C8B-B14F-4D97-AF65-F5344CB8AC3E}">
        <p14:creationId xmlns:p14="http://schemas.microsoft.com/office/powerpoint/2010/main" val="1549865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F4E1CB45-98B1-724F-9136-7113FB276AD0}"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8EDB53-8F1A-B349-AF07-5B5074717E88}" type="slidenum">
              <a:rPr lang="en-US" smtClean="0"/>
              <a:t>‹#›</a:t>
            </a:fld>
            <a:endParaRPr lang="en-US" dirty="0"/>
          </a:p>
        </p:txBody>
      </p:sp>
      <p:cxnSp>
        <p:nvCxnSpPr>
          <p:cNvPr id="6" name="Straight Connector 5">
            <a:extLst>
              <a:ext uri="{FF2B5EF4-FFF2-40B4-BE49-F238E27FC236}">
                <a16:creationId xmlns:a16="http://schemas.microsoft.com/office/drawing/2014/main" id="{C62FA515-CF25-9946-888F-D1CBF75B443D}"/>
              </a:ext>
            </a:extLst>
          </p:cNvPr>
          <p:cNvCxnSpPr>
            <a:cxnSpLocks/>
          </p:cNvCxnSpPr>
          <p:nvPr userDrawn="1"/>
        </p:nvCxnSpPr>
        <p:spPr>
          <a:xfrm flipH="1">
            <a:off x="4357576" y="6730181"/>
            <a:ext cx="3022736"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AA8230B-27E1-2F4C-B61B-7FA9199696AE}"/>
              </a:ext>
            </a:extLst>
          </p:cNvPr>
          <p:cNvCxnSpPr>
            <a:cxnSpLocks/>
          </p:cNvCxnSpPr>
          <p:nvPr userDrawn="1"/>
        </p:nvCxnSpPr>
        <p:spPr>
          <a:xfrm flipV="1">
            <a:off x="8894078" y="3993877"/>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397A7EE-BD70-B94E-A9FB-AE7383672DDA}"/>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583197C-FDAB-EB40-A4AA-0E11A4A37037}"/>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Imagen 4">
            <a:extLst>
              <a:ext uri="{FF2B5EF4-FFF2-40B4-BE49-F238E27FC236}">
                <a16:creationId xmlns:a16="http://schemas.microsoft.com/office/drawing/2014/main" id="{3DA7B174-F8C6-A743-AC09-AC344F1A76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03313" y="5877272"/>
            <a:ext cx="2507152" cy="1656184"/>
          </a:xfrm>
          <a:prstGeom prst="rect">
            <a:avLst/>
          </a:prstGeom>
        </p:spPr>
      </p:pic>
    </p:spTree>
    <p:extLst>
      <p:ext uri="{BB962C8B-B14F-4D97-AF65-F5344CB8AC3E}">
        <p14:creationId xmlns:p14="http://schemas.microsoft.com/office/powerpoint/2010/main" val="2789257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423665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501327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154825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214657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4103575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1295183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89036AE-8F9F-1445-8E25-A8609CD7707D}" type="slidenum">
              <a:rPr lang="en-US" smtClean="0"/>
              <a:t>‹#›</a:t>
            </a:fld>
            <a:endParaRPr lang="en-US" dirty="0"/>
          </a:p>
        </p:txBody>
      </p:sp>
      <p:cxnSp>
        <p:nvCxnSpPr>
          <p:cNvPr id="10" name="Straight Connector 9">
            <a:extLst>
              <a:ext uri="{FF2B5EF4-FFF2-40B4-BE49-F238E27FC236}">
                <a16:creationId xmlns:a16="http://schemas.microsoft.com/office/drawing/2014/main" id="{83E23DCA-652E-F141-ABED-D528AB9E5A45}"/>
              </a:ext>
            </a:extLst>
          </p:cNvPr>
          <p:cNvCxnSpPr>
            <a:cxnSpLocks/>
          </p:cNvCxnSpPr>
          <p:nvPr userDrawn="1"/>
        </p:nvCxnSpPr>
        <p:spPr>
          <a:xfrm flipH="1">
            <a:off x="4357576" y="6730181"/>
            <a:ext cx="3022736"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0289B67-3733-274C-A5EA-06D3E37E5503}"/>
              </a:ext>
            </a:extLst>
          </p:cNvPr>
          <p:cNvCxnSpPr>
            <a:cxnSpLocks/>
          </p:cNvCxnSpPr>
          <p:nvPr userDrawn="1"/>
        </p:nvCxnSpPr>
        <p:spPr>
          <a:xfrm flipV="1">
            <a:off x="8894078" y="3993877"/>
            <a:ext cx="1" cy="1163252"/>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6CB0CB7-3C88-D041-9B99-06333ACE4C31}"/>
              </a:ext>
            </a:extLst>
          </p:cNvPr>
          <p:cNvCxnSpPr/>
          <p:nvPr userDrawn="1"/>
        </p:nvCxnSpPr>
        <p:spPr>
          <a:xfrm flipH="1">
            <a:off x="192651" y="116632"/>
            <a:ext cx="3587261" cy="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85AFAE-1F0F-CD4F-8DF8-4A0393A628C7}"/>
              </a:ext>
            </a:extLst>
          </p:cNvPr>
          <p:cNvCxnSpPr>
            <a:cxnSpLocks/>
          </p:cNvCxnSpPr>
          <p:nvPr userDrawn="1"/>
        </p:nvCxnSpPr>
        <p:spPr>
          <a:xfrm flipH="1" flipV="1">
            <a:off x="179512" y="260648"/>
            <a:ext cx="1" cy="229069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4" name="Imagen 4">
            <a:extLst>
              <a:ext uri="{FF2B5EF4-FFF2-40B4-BE49-F238E27FC236}">
                <a16:creationId xmlns:a16="http://schemas.microsoft.com/office/drawing/2014/main" id="{1A522ACB-DAEF-0A4E-8B16-CE390EEFE7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39948" y="5306947"/>
            <a:ext cx="3370517" cy="2226509"/>
          </a:xfrm>
          <a:prstGeom prst="rect">
            <a:avLst/>
          </a:prstGeom>
        </p:spPr>
      </p:pic>
    </p:spTree>
    <p:extLst>
      <p:ext uri="{BB962C8B-B14F-4D97-AF65-F5344CB8AC3E}">
        <p14:creationId xmlns:p14="http://schemas.microsoft.com/office/powerpoint/2010/main" val="3577339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153938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3613989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561120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F4E104-5632-9B47-846E-C015A4E989F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9036AE-8F9F-1445-8E25-A8609CD7707D}" type="slidenum">
              <a:rPr lang="en-US" smtClean="0"/>
              <a:t>‹#›</a:t>
            </a:fld>
            <a:endParaRPr lang="en-US" dirty="0"/>
          </a:p>
        </p:txBody>
      </p:sp>
    </p:spTree>
    <p:extLst>
      <p:ext uri="{BB962C8B-B14F-4D97-AF65-F5344CB8AC3E}">
        <p14:creationId xmlns:p14="http://schemas.microsoft.com/office/powerpoint/2010/main" val="1588419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s-CR"/>
          </a:p>
        </p:txBody>
      </p:sp>
      <p:sp>
        <p:nvSpPr>
          <p:cNvPr id="3" name="Table Placeholder 2"/>
          <p:cNvSpPr>
            <a:spLocks noGrp="1"/>
          </p:cNvSpPr>
          <p:nvPr>
            <p:ph type="tbl" idx="1"/>
          </p:nvPr>
        </p:nvSpPr>
        <p:spPr>
          <a:xfrm>
            <a:off x="457200" y="1600200"/>
            <a:ext cx="8229600" cy="4191000"/>
          </a:xfrm>
        </p:spPr>
        <p:txBody>
          <a:bodyPr/>
          <a:lstStyle/>
          <a:p>
            <a:pPr lvl="0"/>
            <a:endParaRPr lang="es-CR" noProof="0"/>
          </a:p>
        </p:txBody>
      </p:sp>
      <p:sp>
        <p:nvSpPr>
          <p:cNvPr id="4" name="Rectangle 4">
            <a:extLst>
              <a:ext uri="{FF2B5EF4-FFF2-40B4-BE49-F238E27FC236}">
                <a16:creationId xmlns:a16="http://schemas.microsoft.com/office/drawing/2014/main" id="{13028D06-78A9-CE74-ABB0-FB0EEF4FD18E}"/>
              </a:ext>
            </a:extLst>
          </p:cNvPr>
          <p:cNvSpPr>
            <a:spLocks noGrp="1" noChangeArrowheads="1"/>
          </p:cNvSpPr>
          <p:nvPr>
            <p:ph type="dt" sz="half" idx="10"/>
          </p:nvPr>
        </p:nvSpPr>
        <p:spPr/>
        <p:txBody>
          <a:bodyPr/>
          <a:lstStyle>
            <a:lvl1pPr>
              <a:defRPr/>
            </a:lvl1pPr>
          </a:lstStyle>
          <a:p>
            <a:pPr>
              <a:defRPr/>
            </a:pPr>
            <a:fld id="{2DE77C5D-D50C-4304-884A-867B3316C581}" type="datetime1">
              <a:rPr lang="en-US" altLang="en-US"/>
              <a:pPr>
                <a:defRPr/>
              </a:pPr>
              <a:t>10/15/2025</a:t>
            </a:fld>
            <a:endParaRPr lang="en-US" altLang="en-US"/>
          </a:p>
        </p:txBody>
      </p:sp>
      <p:sp>
        <p:nvSpPr>
          <p:cNvPr id="5" name="Rectangle 5">
            <a:extLst>
              <a:ext uri="{FF2B5EF4-FFF2-40B4-BE49-F238E27FC236}">
                <a16:creationId xmlns:a16="http://schemas.microsoft.com/office/drawing/2014/main" id="{616A02E7-D70E-DD7B-893F-FF1AB540AD15}"/>
              </a:ext>
            </a:extLst>
          </p:cNvPr>
          <p:cNvSpPr>
            <a:spLocks noGrp="1" noChangeArrowheads="1"/>
          </p:cNvSpPr>
          <p:nvPr>
            <p:ph type="ftr" sz="quarter" idx="11"/>
          </p:nvPr>
        </p:nvSpPr>
        <p:spPr/>
        <p:txBody>
          <a:bodyPr/>
          <a:lstStyle>
            <a:lvl1pPr>
              <a:defRPr/>
            </a:lvl1pPr>
          </a:lstStyle>
          <a:p>
            <a:pPr>
              <a:defRPr/>
            </a:pPr>
            <a:r>
              <a:rPr lang="en-US"/>
              <a:t>This is a test</a:t>
            </a:r>
          </a:p>
        </p:txBody>
      </p:sp>
      <p:sp>
        <p:nvSpPr>
          <p:cNvPr id="6" name="Rectangle 6">
            <a:extLst>
              <a:ext uri="{FF2B5EF4-FFF2-40B4-BE49-F238E27FC236}">
                <a16:creationId xmlns:a16="http://schemas.microsoft.com/office/drawing/2014/main" id="{ABD370BC-09AD-FA6F-970E-E83AF6A50A57}"/>
              </a:ext>
            </a:extLst>
          </p:cNvPr>
          <p:cNvSpPr>
            <a:spLocks noGrp="1" noChangeArrowheads="1"/>
          </p:cNvSpPr>
          <p:nvPr>
            <p:ph type="sldNum" sz="quarter" idx="12"/>
          </p:nvPr>
        </p:nvSpPr>
        <p:spPr/>
        <p:txBody>
          <a:bodyPr/>
          <a:lstStyle>
            <a:lvl1pPr>
              <a:defRPr/>
            </a:lvl1pPr>
          </a:lstStyle>
          <a:p>
            <a:pPr>
              <a:defRPr/>
            </a:pPr>
            <a:fld id="{6C896713-514A-4DE2-80D7-330C520FE702}" type="slidenum">
              <a:rPr lang="en-US" altLang="en-US"/>
              <a:pPr>
                <a:defRPr/>
              </a:pPr>
              <a:t>‹#›</a:t>
            </a:fld>
            <a:endParaRPr lang="en-US" altLang="en-US"/>
          </a:p>
          <a:p>
            <a:pPr>
              <a:defRPr/>
            </a:pPr>
            <a:endParaRPr lang="en-US" altLang="en-US"/>
          </a:p>
        </p:txBody>
      </p:sp>
    </p:spTree>
    <p:extLst>
      <p:ext uri="{BB962C8B-B14F-4D97-AF65-F5344CB8AC3E}">
        <p14:creationId xmlns:p14="http://schemas.microsoft.com/office/powerpoint/2010/main" val="3233972083"/>
      </p:ext>
    </p:extLst>
  </p:cSld>
  <p:clrMapOvr>
    <a:masterClrMapping/>
  </p:clrMapOvr>
  <p:transitio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FAFAFA"/>
        </a:solidFill>
        <a:effectLst/>
      </p:bgPr>
    </p:bg>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0CAB9125-D880-5570-0BC0-1B1DE54303E4}"/>
              </a:ext>
            </a:extLst>
          </p:cNvPr>
          <p:cNvSpPr/>
          <p:nvPr userDrawn="1"/>
        </p:nvSpPr>
        <p:spPr>
          <a:xfrm>
            <a:off x="3399243" y="6444153"/>
            <a:ext cx="5399615" cy="200055"/>
          </a:xfrm>
          <a:prstGeom prst="rect">
            <a:avLst/>
          </a:prstGeom>
        </p:spPr>
        <p:txBody>
          <a:bodyPr wrap="square">
            <a:spAutoFit/>
          </a:bodyPr>
          <a:lstStyle/>
          <a:p>
            <a:pPr algn="r"/>
            <a:r>
              <a:rPr lang="es-ES_tradnl" sz="700" b="1" i="0">
                <a:solidFill>
                  <a:schemeClr val="tx2"/>
                </a:solidFill>
                <a:latin typeface="Gotham Bold" panose="02000604030000020004" pitchFamily="2" charset="0"/>
                <a:cs typeface="Arial" panose="020B0604020202020204" pitchFamily="34" charset="0"/>
              </a:rPr>
              <a:t>IDB GROUP</a:t>
            </a:r>
          </a:p>
        </p:txBody>
      </p:sp>
    </p:spTree>
    <p:extLst>
      <p:ext uri="{BB962C8B-B14F-4D97-AF65-F5344CB8AC3E}">
        <p14:creationId xmlns:p14="http://schemas.microsoft.com/office/powerpoint/2010/main" val="5290487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2122504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2122916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3057334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22944875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4140645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41660021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40830396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3278849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520228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2218141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98BBE573-8B3C-5F4B-9FFF-FDD32FECAE45}"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B75CF82-26D8-1F45-87E5-94CC8FA5C248}" type="slidenum">
              <a:rPr lang="en-US" smtClean="0"/>
              <a:t>‹#›</a:t>
            </a:fld>
            <a:endParaRPr lang="en-US" dirty="0"/>
          </a:p>
        </p:txBody>
      </p:sp>
    </p:spTree>
    <p:extLst>
      <p:ext uri="{BB962C8B-B14F-4D97-AF65-F5344CB8AC3E}">
        <p14:creationId xmlns:p14="http://schemas.microsoft.com/office/powerpoint/2010/main" val="41912672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14699107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1115154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38808105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18735414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42155357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22298433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24701206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41573990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15894374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14687207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25EDE3B3-7495-3C46-9CFC-453CACCFC13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508C5-59B2-5A44-A289-EA4B83D7F4D4}" type="slidenum">
              <a:rPr lang="en-US" smtClean="0"/>
              <a:t>‹#›</a:t>
            </a:fld>
            <a:endParaRPr lang="en-US" dirty="0"/>
          </a:p>
        </p:txBody>
      </p:sp>
    </p:spTree>
    <p:extLst>
      <p:ext uri="{BB962C8B-B14F-4D97-AF65-F5344CB8AC3E}">
        <p14:creationId xmlns:p14="http://schemas.microsoft.com/office/powerpoint/2010/main" val="32925793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endParaRPr lang="en-US"/>
          </a:p>
        </p:txBody>
      </p:sp>
      <p:sp>
        <p:nvSpPr>
          <p:cNvPr id="4" name="Date Placeholder 3"/>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42252652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idx="1"/>
          </p:nvPr>
        </p:nvSpPr>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36746766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7517680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Date Placeholder 4"/>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11762897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7" name="Date Placeholder 6"/>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35668418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Date Placeholder 2"/>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2320755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41851745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28856105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36022447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32215078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10"/>
          </p:nvPr>
        </p:nvSpPr>
        <p:spPr/>
        <p:txBody>
          <a:bodyPr/>
          <a:lstStyle/>
          <a:p>
            <a:fld id="{D0D3B585-30AC-3941-82E5-C0FD0E523491}"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1D70AA-C00A-BF45-ADC0-24AB76C70D14}" type="slidenum">
              <a:rPr lang="en-US" smtClean="0"/>
              <a:t>‹#›</a:t>
            </a:fld>
            <a:endParaRPr lang="en-US" dirty="0"/>
          </a:p>
        </p:txBody>
      </p:sp>
    </p:spTree>
    <p:extLst>
      <p:ext uri="{BB962C8B-B14F-4D97-AF65-F5344CB8AC3E}">
        <p14:creationId xmlns:p14="http://schemas.microsoft.com/office/powerpoint/2010/main" val="342417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E1CB45-98B1-724F-9136-7113FB276AD0}" type="datetimeFigureOut">
              <a:rPr lang="en-US" smtClean="0"/>
              <a:t>10/15/2025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8EDB53-8F1A-B349-AF07-5B5074717E88}" type="slidenum">
              <a:rPr lang="en-US" smtClean="0"/>
              <a:t>‹#›</a:t>
            </a:fld>
            <a:endParaRPr lang="en-US" dirty="0"/>
          </a:p>
        </p:txBody>
      </p:sp>
    </p:spTree>
    <p:extLst>
      <p:ext uri="{BB962C8B-B14F-4D97-AF65-F5344CB8AC3E}">
        <p14:creationId xmlns:p14="http://schemas.microsoft.com/office/powerpoint/2010/main" val="339339719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F4E104-5632-9B47-846E-C015A4E989F6}" type="datetimeFigureOut">
              <a:rPr lang="en-US" smtClean="0"/>
              <a:t>10/15/2025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036AE-8F9F-1445-8E25-A8609CD7707D}" type="slidenum">
              <a:rPr lang="en-US" smtClean="0"/>
              <a:t>‹#›</a:t>
            </a:fld>
            <a:endParaRPr lang="en-US" dirty="0"/>
          </a:p>
        </p:txBody>
      </p:sp>
    </p:spTree>
    <p:extLst>
      <p:ext uri="{BB962C8B-B14F-4D97-AF65-F5344CB8AC3E}">
        <p14:creationId xmlns:p14="http://schemas.microsoft.com/office/powerpoint/2010/main" val="36459280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734" r:id="rId12"/>
    <p:sldLayoutId id="2147483735"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BE573-8B3C-5F4B-9FFF-FDD32FECAE45}" type="datetimeFigureOut">
              <a:rPr lang="en-US" smtClean="0"/>
              <a:t>10/15/2025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75CF82-26D8-1F45-87E5-94CC8FA5C248}" type="slidenum">
              <a:rPr lang="en-US" smtClean="0"/>
              <a:t>‹#›</a:t>
            </a:fld>
            <a:endParaRPr lang="en-US" dirty="0"/>
          </a:p>
        </p:txBody>
      </p:sp>
    </p:spTree>
    <p:extLst>
      <p:ext uri="{BB962C8B-B14F-4D97-AF65-F5344CB8AC3E}">
        <p14:creationId xmlns:p14="http://schemas.microsoft.com/office/powerpoint/2010/main" val="883651937"/>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EDE3B3-7495-3C46-9CFC-453CACCFC131}" type="datetimeFigureOut">
              <a:rPr lang="en-US" smtClean="0"/>
              <a:t>10/15/2025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508C5-59B2-5A44-A289-EA4B83D7F4D4}" type="slidenum">
              <a:rPr lang="en-US" smtClean="0"/>
              <a:t>‹#›</a:t>
            </a:fld>
            <a:endParaRPr lang="en-US" dirty="0"/>
          </a:p>
        </p:txBody>
      </p:sp>
    </p:spTree>
    <p:extLst>
      <p:ext uri="{BB962C8B-B14F-4D97-AF65-F5344CB8AC3E}">
        <p14:creationId xmlns:p14="http://schemas.microsoft.com/office/powerpoint/2010/main" val="94896789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D3B585-30AC-3941-82E5-C0FD0E523491}" type="datetimeFigureOut">
              <a:rPr lang="en-US" smtClean="0"/>
              <a:t>10/15/2025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D70AA-C00A-BF45-ADC0-24AB76C70D14}" type="slidenum">
              <a:rPr lang="en-US" smtClean="0"/>
              <a:t>‹#›</a:t>
            </a:fld>
            <a:endParaRPr lang="en-US" dirty="0"/>
          </a:p>
        </p:txBody>
      </p:sp>
    </p:spTree>
    <p:extLst>
      <p:ext uri="{BB962C8B-B14F-4D97-AF65-F5344CB8AC3E}">
        <p14:creationId xmlns:p14="http://schemas.microsoft.com/office/powerpoint/2010/main" val="206556766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13.emf"/><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LIDE PPT 4-3-04.jpg">
            <a:extLst>
              <a:ext uri="{FF2B5EF4-FFF2-40B4-BE49-F238E27FC236}">
                <a16:creationId xmlns:a16="http://schemas.microsoft.com/office/drawing/2014/main" id="{5D127DD2-5B9C-531A-3A2A-3242549067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6997134-4945-EE87-196B-66666D2DD96D}"/>
              </a:ext>
            </a:extLst>
          </p:cNvPr>
          <p:cNvSpPr txBox="1"/>
          <p:nvPr/>
        </p:nvSpPr>
        <p:spPr>
          <a:xfrm>
            <a:off x="158630" y="2276872"/>
            <a:ext cx="8588375" cy="4493538"/>
          </a:xfrm>
          <a:prstGeom prst="rect">
            <a:avLst/>
          </a:prstGeom>
          <a:noFill/>
        </p:spPr>
        <p:txBody>
          <a:bodyPr>
            <a:spAutoFit/>
          </a:bodyPr>
          <a:lstStyle/>
          <a:p>
            <a:pPr eaLnBrk="1" fontAlgn="auto" hangingPunct="1">
              <a:spcBef>
                <a:spcPts val="0"/>
              </a:spcBef>
              <a:spcAft>
                <a:spcPts val="0"/>
              </a:spcAft>
              <a:defRPr/>
            </a:pPr>
            <a:endParaRPr lang="en-US" sz="1600" dirty="0">
              <a:solidFill>
                <a:schemeClr val="bg1">
                  <a:lumMod val="65000"/>
                </a:schemeClr>
              </a:solidFill>
              <a:latin typeface="Cambria" panose="02040503050406030204" pitchFamily="18" charset="0"/>
              <a:cs typeface="Arial"/>
            </a:endParaRPr>
          </a:p>
          <a:p>
            <a:pPr eaLnBrk="1" fontAlgn="auto" hangingPunct="1">
              <a:spcBef>
                <a:spcPts val="0"/>
              </a:spcBef>
              <a:spcAft>
                <a:spcPts val="0"/>
              </a:spcAft>
              <a:defRPr/>
            </a:pPr>
            <a:endParaRPr lang="en-US" sz="1600" dirty="0">
              <a:solidFill>
                <a:schemeClr val="bg1">
                  <a:lumMod val="65000"/>
                </a:schemeClr>
              </a:solidFill>
              <a:latin typeface="Cambria" panose="02040503050406030204" pitchFamily="18" charset="0"/>
              <a:cs typeface="Arial"/>
            </a:endParaRPr>
          </a:p>
          <a:p>
            <a:pPr algn="ctr">
              <a:defRPr/>
            </a:pPr>
            <a:endParaRPr lang="en-US" sz="2400" b="1" dirty="0">
              <a:solidFill>
                <a:schemeClr val="bg1"/>
              </a:solidFill>
              <a:effectLst>
                <a:outerShdw blurRad="38100" dist="38100" dir="2700000" algn="tl">
                  <a:srgbClr val="000000">
                    <a:alpha val="43137"/>
                  </a:srgbClr>
                </a:outerShdw>
              </a:effectLst>
              <a:latin typeface="Arial Black" panose="020B0A04020102020204" pitchFamily="34" charset="0"/>
              <a:cs typeface="Arial" charset="0"/>
            </a:endParaRPr>
          </a:p>
          <a:p>
            <a:pPr algn="ctr">
              <a:defRPr/>
            </a:pPr>
            <a:r>
              <a:rPr lang="en-US" sz="2400" b="1" dirty="0">
                <a:solidFill>
                  <a:schemeClr val="bg1"/>
                </a:solidFill>
                <a:effectLst>
                  <a:outerShdw blurRad="38100" dist="38100" dir="2700000" algn="tl">
                    <a:srgbClr val="000000">
                      <a:alpha val="43137"/>
                    </a:srgbClr>
                  </a:outerShdw>
                </a:effectLst>
                <a:latin typeface="Arial Black" panose="020B0A04020102020204" pitchFamily="34" charset="0"/>
                <a:cs typeface="Arial" charset="0"/>
              </a:rPr>
              <a:t>SECTORAL EXECUTIVE BOARDS 
FOR PRODUCTIVITY:</a:t>
            </a:r>
            <a:r>
              <a:rPr lang="en-US" sz="2400" b="1" dirty="0">
                <a:solidFill>
                  <a:schemeClr val="bg1"/>
                </a:solidFill>
                <a:effectLst>
                  <a:outerShdw blurRad="38100" dist="38100" dir="2700000" algn="tl">
                    <a:srgbClr val="000000">
                      <a:alpha val="43137"/>
                    </a:srgbClr>
                  </a:outerShdw>
                </a:effectLst>
                <a:cs typeface="Arial" charset="0"/>
              </a:rPr>
              <a:t> 
</a:t>
            </a:r>
          </a:p>
          <a:p>
            <a:pPr algn="ctr">
              <a:defRPr/>
            </a:pPr>
            <a:r>
              <a:rPr lang="en-US"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FRAMEWORK FOR A 
MODERN PRODUCTIVE DEVELOPMENT POLICY.
INTER-AMERICAN DEVELOPMENT BANK</a:t>
            </a:r>
            <a:r>
              <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ES" sz="2400" b="1" dirty="0">
              <a:solidFill>
                <a:schemeClr val="bg1"/>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endParaRPr lang="es-ES" sz="1600" b="1" dirty="0">
              <a:solidFill>
                <a:schemeClr val="bg1"/>
              </a:solidFill>
              <a:latin typeface="+mn-lt"/>
              <a:cs typeface="Arial"/>
            </a:endParaRPr>
          </a:p>
          <a:p>
            <a:pPr algn="ctr" eaLnBrk="1" fontAlgn="auto" hangingPunct="1">
              <a:spcBef>
                <a:spcPts val="0"/>
              </a:spcBef>
              <a:spcAft>
                <a:spcPts val="0"/>
              </a:spcAft>
              <a:defRPr/>
            </a:pPr>
            <a:r>
              <a:rPr lang="es-ES" sz="1600" b="1" dirty="0">
                <a:solidFill>
                  <a:schemeClr val="bg1"/>
                </a:solidFill>
                <a:latin typeface="+mn-lt"/>
                <a:cs typeface="Arial"/>
              </a:rPr>
              <a:t>OCTOBER 2025</a:t>
            </a:r>
            <a:endParaRPr lang="es-ES_tradnl" sz="1600" b="1" dirty="0">
              <a:solidFill>
                <a:schemeClr val="bg1"/>
              </a:solidFill>
              <a:latin typeface="+mn-lt"/>
              <a:cs typeface="Arial"/>
            </a:endParaRPr>
          </a:p>
          <a:p>
            <a:pPr eaLnBrk="1" fontAlgn="auto" hangingPunct="1">
              <a:spcBef>
                <a:spcPts val="0"/>
              </a:spcBef>
              <a:spcAft>
                <a:spcPts val="0"/>
              </a:spcAft>
              <a:defRPr/>
            </a:pPr>
            <a:endParaRPr lang="es-ES_tradnl" b="1" dirty="0">
              <a:solidFill>
                <a:schemeClr val="bg1"/>
              </a:solidFill>
              <a:latin typeface="+mn-lt"/>
              <a:cs typeface="Arial"/>
            </a:endParaRPr>
          </a:p>
          <a:p>
            <a:pPr eaLnBrk="1" fontAlgn="auto" hangingPunct="1">
              <a:spcBef>
                <a:spcPts val="0"/>
              </a:spcBef>
              <a:spcAft>
                <a:spcPts val="0"/>
              </a:spcAft>
              <a:defRPr/>
            </a:pPr>
            <a:endParaRPr lang="es-ES_tradnl" b="1" dirty="0">
              <a:solidFill>
                <a:schemeClr val="bg1"/>
              </a:solidFill>
              <a:latin typeface="+mn-lt"/>
              <a:cs typeface="Arial"/>
            </a:endParaRPr>
          </a:p>
          <a:p>
            <a:pPr>
              <a:defRPr/>
            </a:pPr>
            <a:r>
              <a:rPr lang="es-ES_tradnl" b="1" dirty="0">
                <a:solidFill>
                  <a:schemeClr val="bg1"/>
                </a:solidFill>
                <a:latin typeface="Arial" panose="020B0604020202020204" pitchFamily="34" charset="0"/>
                <a:cs typeface="Arial" panose="020B0604020202020204" pitchFamily="34" charset="0"/>
              </a:rPr>
              <a:t>Gustavo Crespi, Competitiveness and Innovation Specialist</a:t>
            </a:r>
          </a:p>
        </p:txBody>
      </p:sp>
      <p:pic>
        <p:nvPicPr>
          <p:cNvPr id="7172" name="Picture 2">
            <a:extLst>
              <a:ext uri="{FF2B5EF4-FFF2-40B4-BE49-F238E27FC236}">
                <a16:creationId xmlns:a16="http://schemas.microsoft.com/office/drawing/2014/main" id="{22DC79A2-F0A1-3173-A1C4-2A873ADA8B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6111" y="10064"/>
            <a:ext cx="2657475" cy="264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ll dir="l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SLIDE PPT 4-3-02.jpg">
            <a:extLst>
              <a:ext uri="{FF2B5EF4-FFF2-40B4-BE49-F238E27FC236}">
                <a16:creationId xmlns:a16="http://schemas.microsoft.com/office/drawing/2014/main" id="{4B850F3D-9E41-0671-456D-17EF489494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502"/>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1">
            <a:extLst>
              <a:ext uri="{FF2B5EF4-FFF2-40B4-BE49-F238E27FC236}">
                <a16:creationId xmlns:a16="http://schemas.microsoft.com/office/drawing/2014/main" id="{333AA368-193F-AA4B-D9B0-16860055D229}"/>
              </a:ext>
            </a:extLst>
          </p:cNvPr>
          <p:cNvSpPr>
            <a:spLocks noChangeArrowheads="1"/>
          </p:cNvSpPr>
          <p:nvPr/>
        </p:nvSpPr>
        <p:spPr bwMode="auto">
          <a:xfrm>
            <a:off x="473075" y="2921000"/>
            <a:ext cx="4572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r>
              <a:rPr lang="en-US" altLang="en-US" sz="3000" dirty="0">
                <a:solidFill>
                  <a:schemeClr val="bg1"/>
                </a:solidFill>
                <a:cs typeface="Arial" panose="020B0604020202020204" pitchFamily="34" charset="0"/>
              </a:rPr>
              <a:t>OUTLINE</a:t>
            </a:r>
          </a:p>
        </p:txBody>
      </p:sp>
      <p:sp>
        <p:nvSpPr>
          <p:cNvPr id="5" name="Content Placeholder 2">
            <a:extLst>
              <a:ext uri="{FF2B5EF4-FFF2-40B4-BE49-F238E27FC236}">
                <a16:creationId xmlns:a16="http://schemas.microsoft.com/office/drawing/2014/main" id="{21201A7F-8FE8-0DE1-62A5-85038B39E604}"/>
              </a:ext>
            </a:extLst>
          </p:cNvPr>
          <p:cNvSpPr txBox="1">
            <a:spLocks/>
          </p:cNvSpPr>
          <p:nvPr/>
        </p:nvSpPr>
        <p:spPr bwMode="auto">
          <a:xfrm>
            <a:off x="4355976" y="1556792"/>
            <a:ext cx="4488726"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buClrTx/>
              <a:buFont typeface="Calibri" panose="020F0502020204030204" pitchFamily="34" charset="0"/>
              <a:buAutoNum type="arabicPeriod"/>
            </a:pPr>
            <a:endParaRPr lang="es-ES_tradnl" altLang="en-US" sz="2400" b="0" dirty="0">
              <a:latin typeface="+mn-lt"/>
              <a:cs typeface="Times New Roman" panose="02020603050405020304" pitchFamily="18" charset="0"/>
            </a:endParaRPr>
          </a:p>
          <a:p>
            <a:pPr>
              <a:buClrTx/>
              <a:buFont typeface="Calibri" panose="020F0502020204030204" pitchFamily="34" charset="0"/>
              <a:buAutoNum type="arabicPeriod"/>
            </a:pPr>
            <a:r>
              <a:rPr lang="en-US" altLang="en-US" sz="2400" dirty="0">
                <a:cs typeface="Arial" panose="020B0604020202020204" pitchFamily="34" charset="0"/>
              </a:rPr>
              <a:t>What underlies productive development.</a:t>
            </a:r>
          </a:p>
          <a:p>
            <a:pPr>
              <a:buClrTx/>
              <a:buFont typeface="Calibri" panose="020F0502020204030204" pitchFamily="34" charset="0"/>
              <a:buAutoNum type="arabicPeriod"/>
            </a:pPr>
            <a:r>
              <a:rPr lang="en-US" altLang="en-US" sz="2400" dirty="0">
                <a:cs typeface="Arial" panose="020B0604020202020204" pitchFamily="34" charset="0"/>
              </a:rPr>
              <a:t>The implementation of Sectoral Executive Boards.</a:t>
            </a:r>
          </a:p>
          <a:p>
            <a:pPr>
              <a:buClrTx/>
              <a:buFont typeface="Calibri" panose="020F0502020204030204" pitchFamily="34" charset="0"/>
              <a:buAutoNum type="arabicPeriod"/>
            </a:pPr>
            <a:r>
              <a:rPr lang="en-US" altLang="en-US" sz="2400" dirty="0">
                <a:cs typeface="Arial" panose="020B0604020202020204" pitchFamily="34" charset="0"/>
              </a:rPr>
              <a:t>Lessons Learned.</a:t>
            </a:r>
          </a:p>
          <a:p>
            <a:pPr>
              <a:buClrTx/>
              <a:buFont typeface="Calibri" panose="020F0502020204030204" pitchFamily="34" charset="0"/>
              <a:buAutoNum type="arabicPeriod"/>
            </a:pPr>
            <a:endParaRPr lang="en-US" altLang="en-US" sz="2400" dirty="0">
              <a:latin typeface="Cambria" panose="02040503050406030204" pitchFamily="18" charset="0"/>
              <a:cs typeface="Times New Roman" panose="02020603050405020304" pitchFamily="18" charset="0"/>
            </a:endParaRPr>
          </a:p>
        </p:txBody>
      </p:sp>
    </p:spTree>
  </p:cSld>
  <p:clrMapOvr>
    <a:masterClrMapping/>
  </p:clrMapOvr>
  <p:transition spd="slow">
    <p:pull dir="l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SLIDE PPT 4-3-02.jpg">
            <a:extLst>
              <a:ext uri="{FF2B5EF4-FFF2-40B4-BE49-F238E27FC236}">
                <a16:creationId xmlns:a16="http://schemas.microsoft.com/office/drawing/2014/main" id="{10CAF8CA-3FEF-9409-DC4C-1A051A22D4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1">
            <a:extLst>
              <a:ext uri="{FF2B5EF4-FFF2-40B4-BE49-F238E27FC236}">
                <a16:creationId xmlns:a16="http://schemas.microsoft.com/office/drawing/2014/main" id="{F701D03B-840E-3221-4CB1-8BEF10E31AD3}"/>
              </a:ext>
            </a:extLst>
          </p:cNvPr>
          <p:cNvSpPr>
            <a:spLocks noChangeArrowheads="1"/>
          </p:cNvSpPr>
          <p:nvPr/>
        </p:nvSpPr>
        <p:spPr bwMode="auto">
          <a:xfrm>
            <a:off x="473075" y="2151063"/>
            <a:ext cx="433388"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r>
              <a:rPr lang="es-ES_tradnl" altLang="en-US" sz="16000" dirty="0">
                <a:solidFill>
                  <a:schemeClr val="bg1"/>
                </a:solidFill>
                <a:cs typeface="Arial" panose="020B0604020202020204" pitchFamily="34" charset="0"/>
              </a:rPr>
              <a:t>1</a:t>
            </a:r>
            <a:endParaRPr lang="en-US" altLang="en-US" sz="16000" dirty="0">
              <a:solidFill>
                <a:schemeClr val="bg1"/>
              </a:solidFill>
              <a:cs typeface="Arial" panose="020B0604020202020204" pitchFamily="34" charset="0"/>
            </a:endParaRPr>
          </a:p>
        </p:txBody>
      </p:sp>
      <p:sp>
        <p:nvSpPr>
          <p:cNvPr id="5" name="Content Placeholder 2">
            <a:extLst>
              <a:ext uri="{FF2B5EF4-FFF2-40B4-BE49-F238E27FC236}">
                <a16:creationId xmlns:a16="http://schemas.microsoft.com/office/drawing/2014/main" id="{732D59A3-E79C-ABC7-A490-34F3B227C28D}"/>
              </a:ext>
            </a:extLst>
          </p:cNvPr>
          <p:cNvSpPr txBox="1">
            <a:spLocks/>
          </p:cNvSpPr>
          <p:nvPr/>
        </p:nvSpPr>
        <p:spPr bwMode="auto">
          <a:xfrm>
            <a:off x="4471988" y="2584450"/>
            <a:ext cx="425767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buClrTx/>
              <a:buNone/>
            </a:pPr>
            <a:r>
              <a:rPr lang="en-US" altLang="en-US" sz="3600" dirty="0">
                <a:cs typeface="Arial" panose="020B0604020202020204" pitchFamily="34" charset="0"/>
              </a:rPr>
              <a:t>What underlies productive development.</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A0023F-30F9-608E-2A4B-C7E447EE06A8}"/>
              </a:ext>
            </a:extLst>
          </p:cNvPr>
          <p:cNvSpPr/>
          <p:nvPr/>
        </p:nvSpPr>
        <p:spPr>
          <a:xfrm rot="10800000">
            <a:off x="0" y="859012"/>
            <a:ext cx="9144000" cy="92536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8">
            <a:extLst>
              <a:ext uri="{FF2B5EF4-FFF2-40B4-BE49-F238E27FC236}">
                <a16:creationId xmlns:a16="http://schemas.microsoft.com/office/drawing/2014/main" id="{16EE16F7-10A1-BFB2-4CDE-89403BD49EA7}"/>
              </a:ext>
            </a:extLst>
          </p:cNvPr>
          <p:cNvSpPr txBox="1"/>
          <p:nvPr/>
        </p:nvSpPr>
        <p:spPr>
          <a:xfrm>
            <a:off x="396636" y="1166435"/>
            <a:ext cx="8530995" cy="369332"/>
          </a:xfrm>
          <a:prstGeom prst="rect">
            <a:avLst/>
          </a:prstGeom>
          <a:noFill/>
        </p:spPr>
        <p:txBody>
          <a:bodyPr wrap="square" rtlCol="0">
            <a:spAutoFit/>
          </a:bodyPr>
          <a:lstStyle>
            <a:defPPr>
              <a:defRPr lang="en-US"/>
            </a:defPPr>
            <a:lvl1pPr defTabSz="457189">
              <a:defRPr sz="2100" b="1" spc="0">
                <a:solidFill>
                  <a:srgbClr val="000000"/>
                </a:solidFill>
                <a:latin typeface="Gotham Medium" panose="02000604030000020004" pitchFamily="2" charset="0"/>
                <a:cs typeface="Arial" panose="020B0604020202020204" pitchFamily="34" charset="0"/>
              </a:defRPr>
            </a:lvl1pPr>
          </a:lstStyle>
          <a:p>
            <a:pPr>
              <a:buClr>
                <a:srgbClr val="174F6F"/>
              </a:buClr>
              <a:buSzPts val="1600"/>
              <a:defRPr/>
            </a:pPr>
            <a:r>
              <a:rPr lang="en-US" sz="1800" dirty="0">
                <a:solidFill>
                  <a:schemeClr val="tx1"/>
                </a:solidFill>
                <a:latin typeface="Arial" panose="020B0604020202020204" pitchFamily="34" charset="0"/>
                <a:sym typeface="Roboto"/>
              </a:rPr>
              <a:t>Historically, the Region Has Had Low Aggregate Productivity Growth</a:t>
            </a:r>
          </a:p>
        </p:txBody>
      </p:sp>
      <p:sp>
        <p:nvSpPr>
          <p:cNvPr id="22" name="Slide Number Placeholder 24">
            <a:extLst>
              <a:ext uri="{FF2B5EF4-FFF2-40B4-BE49-F238E27FC236}">
                <a16:creationId xmlns:a16="http://schemas.microsoft.com/office/drawing/2014/main" id="{02AA587F-2BF4-7D16-37C9-4359487406E1}"/>
              </a:ext>
            </a:extLst>
          </p:cNvPr>
          <p:cNvSpPr txBox="1">
            <a:spLocks/>
          </p:cNvSpPr>
          <p:nvPr/>
        </p:nvSpPr>
        <p:spPr>
          <a:xfrm>
            <a:off x="8712200" y="5657584"/>
            <a:ext cx="293007"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700">
                <a:solidFill>
                  <a:schemeClr val="bg1"/>
                </a:solidFill>
                <a:latin typeface="Arial" panose="020B0604020202020204" pitchFamily="34" charset="0"/>
                <a:cs typeface="Arial" panose="020B0604020202020204" pitchFamily="34" charset="0"/>
              </a:rPr>
              <a:pPr algn="ctr">
                <a:defRPr/>
              </a:pPr>
              <a:t>4</a:t>
            </a:fld>
            <a:endParaRPr lang="en-US" sz="70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15BAD01-E72B-3E48-87B8-B44925884678}"/>
              </a:ext>
            </a:extLst>
          </p:cNvPr>
          <p:cNvSpPr txBox="1"/>
          <p:nvPr/>
        </p:nvSpPr>
        <p:spPr>
          <a:xfrm>
            <a:off x="477418" y="2115260"/>
            <a:ext cx="3363806" cy="461665"/>
          </a:xfrm>
          <a:prstGeom prst="rect">
            <a:avLst/>
          </a:prstGeom>
          <a:noFill/>
        </p:spPr>
        <p:txBody>
          <a:bodyPr wrap="none" rtlCol="0">
            <a:spAutoFit/>
          </a:bodyPr>
          <a:lstStyle/>
          <a:p>
            <a:r>
              <a:rPr lang="en-US" sz="1200" spc="200" dirty="0">
                <a:latin typeface="Gotham Book" panose="02000604040000020004" pitchFamily="2" charset="0"/>
              </a:rPr>
              <a:t>GDP PER CAPITA RELATIVE TO THE US</a:t>
            </a:r>
          </a:p>
          <a:p>
            <a:endParaRPr lang="en-US" sz="1200" dirty="0"/>
          </a:p>
        </p:txBody>
      </p:sp>
      <p:sp>
        <p:nvSpPr>
          <p:cNvPr id="2" name="Title 1">
            <a:extLst>
              <a:ext uri="{FF2B5EF4-FFF2-40B4-BE49-F238E27FC236}">
                <a16:creationId xmlns:a16="http://schemas.microsoft.com/office/drawing/2014/main" id="{D4F25AFB-464F-4C2C-8302-51BFA3962C7F}"/>
              </a:ext>
            </a:extLst>
          </p:cNvPr>
          <p:cNvSpPr txBox="1">
            <a:spLocks noChangeArrowheads="1"/>
          </p:cNvSpPr>
          <p:nvPr/>
        </p:nvSpPr>
        <p:spPr>
          <a:xfrm>
            <a:off x="228600" y="158750"/>
            <a:ext cx="8763000" cy="63976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2800" dirty="0">
                <a:latin typeface="Arial" panose="020B0604020202020204" pitchFamily="34" charset="0"/>
                <a:cs typeface="Arial" panose="020B0604020202020204" pitchFamily="34" charset="0"/>
              </a:rPr>
              <a:t>What's behind productivity?</a:t>
            </a:r>
          </a:p>
        </p:txBody>
      </p:sp>
      <p:pic>
        <p:nvPicPr>
          <p:cNvPr id="8" name="Picture 7">
            <a:extLst>
              <a:ext uri="{FF2B5EF4-FFF2-40B4-BE49-F238E27FC236}">
                <a16:creationId xmlns:a16="http://schemas.microsoft.com/office/drawing/2014/main" id="{6C21DFEF-4F4E-0478-8C89-762B992BD638}"/>
              </a:ext>
            </a:extLst>
          </p:cNvPr>
          <p:cNvPicPr>
            <a:picLocks noChangeAspect="1"/>
          </p:cNvPicPr>
          <p:nvPr/>
        </p:nvPicPr>
        <p:blipFill>
          <a:blip r:embed="rId3"/>
          <a:stretch>
            <a:fillRect/>
          </a:stretch>
        </p:blipFill>
        <p:spPr>
          <a:xfrm>
            <a:off x="218193" y="1923866"/>
            <a:ext cx="4550219" cy="4169429"/>
          </a:xfrm>
          <a:prstGeom prst="rect">
            <a:avLst/>
          </a:prstGeom>
        </p:spPr>
      </p:pic>
      <p:pic>
        <p:nvPicPr>
          <p:cNvPr id="13" name="Picture 12">
            <a:extLst>
              <a:ext uri="{FF2B5EF4-FFF2-40B4-BE49-F238E27FC236}">
                <a16:creationId xmlns:a16="http://schemas.microsoft.com/office/drawing/2014/main" id="{8CDF0F98-E8E6-9F89-3B07-16F24477B89D}"/>
              </a:ext>
            </a:extLst>
          </p:cNvPr>
          <p:cNvPicPr>
            <a:picLocks noChangeAspect="1"/>
          </p:cNvPicPr>
          <p:nvPr/>
        </p:nvPicPr>
        <p:blipFill>
          <a:blip r:embed="rId4"/>
          <a:stretch>
            <a:fillRect/>
          </a:stretch>
        </p:blipFill>
        <p:spPr>
          <a:xfrm>
            <a:off x="4860032" y="1918327"/>
            <a:ext cx="3960440" cy="4113276"/>
          </a:xfrm>
          <a:prstGeom prst="rect">
            <a:avLst/>
          </a:prstGeom>
        </p:spPr>
      </p:pic>
    </p:spTree>
    <p:extLst>
      <p:ext uri="{BB962C8B-B14F-4D97-AF65-F5344CB8AC3E}">
        <p14:creationId xmlns:p14="http://schemas.microsoft.com/office/powerpoint/2010/main" val="109038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5">
            <a:extLst>
              <a:ext uri="{FF2B5EF4-FFF2-40B4-BE49-F238E27FC236}">
                <a16:creationId xmlns:a16="http://schemas.microsoft.com/office/drawing/2014/main" id="{9D2367D5-8BE6-D517-5721-B481A9A237B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C9DE4B16-A99F-40E0-B253-B1E06AF5936C}" type="slidenum">
              <a:rPr lang="it-IT" altLang="en-US" sz="2400" b="0" smtClean="0">
                <a:ea typeface="MS PGothic" panose="020B0600070205080204" pitchFamily="34" charset="-128"/>
              </a:rPr>
              <a:pPr>
                <a:spcBef>
                  <a:spcPct val="0"/>
                </a:spcBef>
                <a:buClrTx/>
                <a:buFontTx/>
                <a:buNone/>
              </a:pPr>
              <a:t>5</a:t>
            </a:fld>
            <a:endParaRPr lang="it-IT" altLang="en-US" sz="2400" b="0">
              <a:ea typeface="MS PGothic" panose="020B0600070205080204" pitchFamily="34" charset="-128"/>
            </a:endParaRPr>
          </a:p>
        </p:txBody>
      </p:sp>
      <p:sp>
        <p:nvSpPr>
          <p:cNvPr id="8195" name="Rectangle 4">
            <a:extLst>
              <a:ext uri="{FF2B5EF4-FFF2-40B4-BE49-F238E27FC236}">
                <a16:creationId xmlns:a16="http://schemas.microsoft.com/office/drawing/2014/main" id="{B8D83405-FDDF-BD5A-CB2D-F4E1302FE6CC}"/>
              </a:ext>
            </a:extLst>
          </p:cNvPr>
          <p:cNvSpPr>
            <a:spLocks noChangeArrowheads="1"/>
          </p:cNvSpPr>
          <p:nvPr/>
        </p:nvSpPr>
        <p:spPr bwMode="auto">
          <a:xfrm>
            <a:off x="457200" y="798513"/>
            <a:ext cx="8077200" cy="3621087"/>
          </a:xfrm>
          <a:prstGeom prst="rect">
            <a:avLst/>
          </a:prstGeom>
          <a:noFill/>
          <a:ln>
            <a:noFill/>
          </a:ln>
        </p:spPr>
        <p:txBody>
          <a:bodyPr/>
          <a:lstStyle>
            <a:lvl1pPr marL="342900" indent="-342900" eaLnBrk="0" hangingPunct="0">
              <a:spcBef>
                <a:spcPct val="20000"/>
              </a:spcBef>
              <a:buClr>
                <a:srgbClr val="0399CD"/>
              </a:buClr>
              <a:buFont typeface="Wingdings" pitchFamily="2" charset="2"/>
              <a:buChar char="§"/>
              <a:defRPr sz="2000" b="1">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endParaRPr lang="es-ES" altLang="en-US" sz="2400" b="0" dirty="0">
              <a:latin typeface="Cambria" panose="02040503050406030204" pitchFamily="18" charset="0"/>
              <a:ea typeface="MS PGothic" pitchFamily="34" charset="-128"/>
              <a:cs typeface="Arial" charset="0"/>
              <a:sym typeface="Wingdings" pitchFamily="2" charset="2"/>
            </a:endParaRPr>
          </a:p>
          <a:p>
            <a:pPr algn="just" eaLnBrk="1" hangingPunct="1">
              <a:spcBef>
                <a:spcPts val="600"/>
              </a:spcBef>
              <a:buClr>
                <a:srgbClr val="0070C0"/>
              </a:buClr>
              <a:defRPr/>
            </a:pPr>
            <a:r>
              <a:rPr lang="en-US" altLang="en-US" sz="2400" b="0" i="1" dirty="0">
                <a:latin typeface="Arial" panose="020B0604020202020204" pitchFamily="34" charset="0"/>
                <a:ea typeface="MS PGothic" pitchFamily="34" charset="-128"/>
                <a:cs typeface="Arial" panose="020B0604020202020204" pitchFamily="34" charset="0"/>
                <a:sym typeface="Wingdings" pitchFamily="2" charset="2"/>
              </a:rPr>
              <a:t>“It is investment in public goods that accounts for almost all productivity growth (Romer, 1995)</a:t>
            </a:r>
            <a:r>
              <a:rPr lang="es-ES" altLang="en-US" sz="2400" b="0" i="1" dirty="0">
                <a:latin typeface="Arial" panose="020B0604020202020204" pitchFamily="34" charset="0"/>
                <a:ea typeface="MS PGothic" pitchFamily="34" charset="-128"/>
                <a:cs typeface="Arial" panose="020B0604020202020204" pitchFamily="34" charset="0"/>
                <a:sym typeface="Wingdings" pitchFamily="2" charset="2"/>
              </a:rPr>
              <a:t>”</a:t>
            </a:r>
          </a:p>
          <a:p>
            <a:pPr algn="just" eaLnBrk="1" hangingPunct="1">
              <a:spcBef>
                <a:spcPts val="600"/>
              </a:spcBef>
              <a:buClr>
                <a:srgbClr val="0070C0"/>
              </a:buClr>
              <a:defRPr/>
            </a:pPr>
            <a:endParaRPr lang="es-ES" altLang="en-US" sz="2400" b="0" dirty="0">
              <a:ea typeface="MS PGothic" pitchFamily="34" charset="-128"/>
              <a:cs typeface="Arial" charset="0"/>
            </a:endParaRPr>
          </a:p>
          <a:p>
            <a:pPr eaLnBrk="1" hangingPunct="1">
              <a:spcBef>
                <a:spcPts val="600"/>
              </a:spcBef>
              <a:buClr>
                <a:srgbClr val="0070C0"/>
              </a:buClr>
              <a:defRPr/>
            </a:pPr>
            <a:endParaRPr lang="es-ES" altLang="en-US" sz="2400" b="0" dirty="0">
              <a:ea typeface="MS PGothic" pitchFamily="34" charset="-128"/>
              <a:cs typeface="Arial" charset="0"/>
            </a:endParaRPr>
          </a:p>
        </p:txBody>
      </p:sp>
      <p:sp>
        <p:nvSpPr>
          <p:cNvPr id="16388" name="Title 1">
            <a:extLst>
              <a:ext uri="{FF2B5EF4-FFF2-40B4-BE49-F238E27FC236}">
                <a16:creationId xmlns:a16="http://schemas.microsoft.com/office/drawing/2014/main" id="{3DAADCF2-AEB9-99B8-01DF-C57F7BE6A51C}"/>
              </a:ext>
            </a:extLst>
          </p:cNvPr>
          <p:cNvSpPr>
            <a:spLocks noGrp="1" noChangeArrowheads="1"/>
          </p:cNvSpPr>
          <p:nvPr>
            <p:ph type="title"/>
          </p:nvPr>
        </p:nvSpPr>
        <p:spPr>
          <a:xfrm>
            <a:off x="228600" y="158750"/>
            <a:ext cx="8763000" cy="639763"/>
          </a:xfrm>
        </p:spPr>
        <p:txBody>
          <a:bodyPr/>
          <a:lstStyle/>
          <a:p>
            <a:r>
              <a:rPr lang="en-US" altLang="en-US" sz="2800" dirty="0">
                <a:latin typeface="Arial" panose="020B0604020202020204" pitchFamily="34" charset="0"/>
                <a:cs typeface="Arial" panose="020B0604020202020204" pitchFamily="34" charset="0"/>
              </a:rPr>
              <a:t>What's behind productivity?</a:t>
            </a:r>
            <a:endParaRPr lang="en-US" altLang="en-US" sz="2800" b="0" dirty="0">
              <a:latin typeface="Arial" panose="020B0604020202020204" pitchFamily="34" charset="0"/>
              <a:cs typeface="Arial" panose="020B0604020202020204" pitchFamily="34" charset="0"/>
            </a:endParaRPr>
          </a:p>
        </p:txBody>
      </p:sp>
      <p:pic>
        <p:nvPicPr>
          <p:cNvPr id="16389" name="Picture 4">
            <a:extLst>
              <a:ext uri="{FF2B5EF4-FFF2-40B4-BE49-F238E27FC236}">
                <a16:creationId xmlns:a16="http://schemas.microsoft.com/office/drawing/2014/main" id="{A27DA9C5-31FF-08AE-D3BA-E97487012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5818188"/>
            <a:ext cx="193357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D10966D-2548-A542-8306-C8F1DC61866B}"/>
              </a:ext>
            </a:extLst>
          </p:cNvPr>
          <p:cNvPicPr>
            <a:picLocks noChangeAspect="1"/>
          </p:cNvPicPr>
          <p:nvPr/>
        </p:nvPicPr>
        <p:blipFill>
          <a:blip r:embed="rId4"/>
          <a:stretch>
            <a:fillRect/>
          </a:stretch>
        </p:blipFill>
        <p:spPr>
          <a:xfrm>
            <a:off x="1225538" y="1042193"/>
            <a:ext cx="6165862" cy="34795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5">
            <a:extLst>
              <a:ext uri="{FF2B5EF4-FFF2-40B4-BE49-F238E27FC236}">
                <a16:creationId xmlns:a16="http://schemas.microsoft.com/office/drawing/2014/main" id="{9D2367D5-8BE6-D517-5721-B481A9A237B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C9DE4B16-A99F-40E0-B253-B1E06AF5936C}" type="slidenum">
              <a:rPr lang="it-IT" altLang="en-US" sz="2400" b="0" smtClean="0">
                <a:ea typeface="MS PGothic" panose="020B0600070205080204" pitchFamily="34" charset="-128"/>
              </a:rPr>
              <a:pPr>
                <a:spcBef>
                  <a:spcPct val="0"/>
                </a:spcBef>
                <a:buClrTx/>
                <a:buFontTx/>
                <a:buNone/>
              </a:pPr>
              <a:t>6</a:t>
            </a:fld>
            <a:endParaRPr lang="it-IT" altLang="en-US" sz="2400" b="0">
              <a:ea typeface="MS PGothic" panose="020B0600070205080204" pitchFamily="34" charset="-128"/>
            </a:endParaRPr>
          </a:p>
        </p:txBody>
      </p:sp>
      <p:sp>
        <p:nvSpPr>
          <p:cNvPr id="8195" name="Rectangle 4">
            <a:extLst>
              <a:ext uri="{FF2B5EF4-FFF2-40B4-BE49-F238E27FC236}">
                <a16:creationId xmlns:a16="http://schemas.microsoft.com/office/drawing/2014/main" id="{B8D83405-FDDF-BD5A-CB2D-F4E1302FE6CC}"/>
              </a:ext>
            </a:extLst>
          </p:cNvPr>
          <p:cNvSpPr>
            <a:spLocks noChangeArrowheads="1"/>
          </p:cNvSpPr>
          <p:nvPr/>
        </p:nvSpPr>
        <p:spPr bwMode="auto">
          <a:xfrm>
            <a:off x="228600" y="1504032"/>
            <a:ext cx="8077200" cy="5034880"/>
          </a:xfrm>
          <a:prstGeom prst="rect">
            <a:avLst/>
          </a:prstGeom>
          <a:noFill/>
          <a:ln>
            <a:noFill/>
          </a:ln>
        </p:spPr>
        <p:txBody>
          <a:bodyPr/>
          <a:lstStyle>
            <a:lvl1pPr marL="342900" indent="-342900" eaLnBrk="0" hangingPunct="0">
              <a:spcBef>
                <a:spcPct val="20000"/>
              </a:spcBef>
              <a:buClr>
                <a:srgbClr val="0399CD"/>
              </a:buClr>
              <a:buFont typeface="Wingdings" pitchFamily="2" charset="2"/>
              <a:buChar char="§"/>
              <a:defRPr sz="2000" b="1">
                <a:solidFill>
                  <a:schemeClr val="tx1"/>
                </a:solidFill>
                <a:latin typeface="Arial"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sz="1600">
                <a:solidFill>
                  <a:schemeClr val="tx1"/>
                </a:solidFill>
                <a:latin typeface="Arial" charset="0"/>
              </a:defRPr>
            </a:lvl3pPr>
            <a:lvl4pPr marL="1600200" indent="-228600" eaLnBrk="0" hangingPunct="0">
              <a:spcBef>
                <a:spcPct val="20000"/>
              </a:spcBef>
              <a:buChar char="–"/>
              <a:defRPr sz="1600">
                <a:solidFill>
                  <a:schemeClr val="tx1"/>
                </a:solidFill>
                <a:latin typeface="Arial" charset="0"/>
              </a:defRPr>
            </a:lvl4pPr>
            <a:lvl5pPr marL="2057400" indent="-228600" eaLnBrk="0" hangingPunct="0">
              <a:spcBef>
                <a:spcPct val="20000"/>
              </a:spcBef>
              <a:buChar char="»"/>
              <a:defRPr sz="1600">
                <a:solidFill>
                  <a:schemeClr val="tx1"/>
                </a:solidFill>
                <a:latin typeface="Arial" charset="0"/>
              </a:defRPr>
            </a:lvl5pPr>
            <a:lvl6pPr marL="2514600" indent="-228600" eaLnBrk="0" fontAlgn="base" hangingPunct="0">
              <a:spcBef>
                <a:spcPct val="20000"/>
              </a:spcBef>
              <a:spcAft>
                <a:spcPct val="0"/>
              </a:spcAft>
              <a:buChar char="»"/>
              <a:defRPr sz="1600">
                <a:solidFill>
                  <a:schemeClr val="tx1"/>
                </a:solidFill>
                <a:latin typeface="Arial" charset="0"/>
              </a:defRPr>
            </a:lvl6pPr>
            <a:lvl7pPr marL="2971800" indent="-228600" eaLnBrk="0" fontAlgn="base" hangingPunct="0">
              <a:spcBef>
                <a:spcPct val="20000"/>
              </a:spcBef>
              <a:spcAft>
                <a:spcPct val="0"/>
              </a:spcAft>
              <a:buChar char="»"/>
              <a:defRPr sz="1600">
                <a:solidFill>
                  <a:schemeClr val="tx1"/>
                </a:solidFill>
                <a:latin typeface="Arial" charset="0"/>
              </a:defRPr>
            </a:lvl7pPr>
            <a:lvl8pPr marL="3429000" indent="-228600" eaLnBrk="0" fontAlgn="base" hangingPunct="0">
              <a:spcBef>
                <a:spcPct val="20000"/>
              </a:spcBef>
              <a:spcAft>
                <a:spcPct val="0"/>
              </a:spcAft>
              <a:buChar char="»"/>
              <a:defRPr sz="1600">
                <a:solidFill>
                  <a:schemeClr val="tx1"/>
                </a:solidFill>
                <a:latin typeface="Arial" charset="0"/>
              </a:defRPr>
            </a:lvl8pPr>
            <a:lvl9pPr marL="3886200" indent="-228600" eaLnBrk="0" fontAlgn="base" hangingPunct="0">
              <a:spcBef>
                <a:spcPct val="20000"/>
              </a:spcBef>
              <a:spcAft>
                <a:spcPct val="0"/>
              </a:spcAft>
              <a:buChar char="»"/>
              <a:defRPr sz="1600">
                <a:solidFill>
                  <a:schemeClr val="tx1"/>
                </a:solidFill>
                <a:latin typeface="Arial" charset="0"/>
              </a:defRPr>
            </a:lvl9pPr>
          </a:lstStyle>
          <a:p>
            <a:pPr algn="just" eaLnBrk="1" hangingPunct="1">
              <a:spcBef>
                <a:spcPts val="600"/>
              </a:spcBef>
              <a:buClr>
                <a:srgbClr val="0070C0"/>
              </a:buClr>
              <a:defRPr/>
            </a:pPr>
            <a:r>
              <a:rPr lang="en-US" altLang="en-US" sz="2400" b="0" dirty="0">
                <a:latin typeface="Arial" panose="020B0604020202020204" pitchFamily="34" charset="0"/>
                <a:ea typeface="MS PGothic" pitchFamily="34" charset="-128"/>
                <a:cs typeface="Arial" panose="020B0604020202020204" pitchFamily="34" charset="0"/>
              </a:rPr>
              <a:t>In an economy there are always two kinds of goods: </a:t>
            </a:r>
          </a:p>
          <a:p>
            <a:pPr algn="just" eaLnBrk="1" hangingPunct="1">
              <a:spcBef>
                <a:spcPts val="600"/>
              </a:spcBef>
              <a:buClr>
                <a:srgbClr val="0070C0"/>
              </a:buClr>
              <a:defRPr/>
            </a:pPr>
            <a:endParaRPr lang="en-US" altLang="en-US" sz="2400" dirty="0">
              <a:latin typeface="Arial" panose="020B0604020202020204" pitchFamily="34" charset="0"/>
              <a:ea typeface="MS PGothic" pitchFamily="34" charset="-128"/>
              <a:cs typeface="Arial" panose="020B0604020202020204" pitchFamily="34" charset="0"/>
            </a:endParaRPr>
          </a:p>
          <a:p>
            <a:pPr algn="just" eaLnBrk="1" hangingPunct="1">
              <a:spcBef>
                <a:spcPts val="600"/>
              </a:spcBef>
              <a:buClr>
                <a:srgbClr val="0070C0"/>
              </a:buClr>
              <a:defRPr/>
            </a:pPr>
            <a:r>
              <a:rPr lang="en-US" altLang="en-US" sz="2400" dirty="0">
                <a:latin typeface="Arial" panose="020B0604020202020204" pitchFamily="34" charset="0"/>
                <a:ea typeface="MS PGothic" pitchFamily="34" charset="-128"/>
                <a:cs typeface="Arial" panose="020B0604020202020204" pitchFamily="34" charset="0"/>
              </a:rPr>
              <a:t>(a)Private goods (a car).</a:t>
            </a:r>
            <a:r>
              <a:rPr lang="en-US" altLang="en-US" sz="2400" b="0" dirty="0">
                <a:latin typeface="Arial" panose="020B0604020202020204" pitchFamily="34" charset="0"/>
                <a:ea typeface="MS PGothic" pitchFamily="34" charset="-128"/>
                <a:cs typeface="Arial" panose="020B0604020202020204" pitchFamily="34" charset="0"/>
              </a:rPr>
              <a:t>
</a:t>
            </a:r>
            <a:r>
              <a:rPr lang="en-US" altLang="en-US" sz="2400" dirty="0">
                <a:latin typeface="Arial" panose="020B0604020202020204" pitchFamily="34" charset="0"/>
                <a:ea typeface="MS PGothic" pitchFamily="34" charset="-128"/>
                <a:cs typeface="Arial" panose="020B0604020202020204" pitchFamily="34" charset="0"/>
              </a:rPr>
              <a:t>(b)Public goods (knowledge, regulations, etc.).</a:t>
            </a:r>
            <a:r>
              <a:rPr lang="en-US" altLang="en-US" sz="2400" b="0" dirty="0">
                <a:latin typeface="Arial" panose="020B0604020202020204" pitchFamily="34" charset="0"/>
                <a:ea typeface="MS PGothic" pitchFamily="34" charset="-128"/>
                <a:cs typeface="Arial" panose="020B0604020202020204" pitchFamily="34" charset="0"/>
              </a:rPr>
              <a:t> </a:t>
            </a:r>
          </a:p>
          <a:p>
            <a:pPr algn="just" eaLnBrk="1" hangingPunct="1">
              <a:spcBef>
                <a:spcPts val="600"/>
              </a:spcBef>
              <a:buClr>
                <a:srgbClr val="0070C0"/>
              </a:buClr>
              <a:defRPr/>
            </a:pPr>
            <a:endParaRPr lang="en-US" altLang="en-US" sz="2400" b="0" dirty="0">
              <a:latin typeface="Arial" panose="020B0604020202020204" pitchFamily="34" charset="0"/>
              <a:ea typeface="MS PGothic" pitchFamily="34" charset="-128"/>
              <a:cs typeface="Arial" panose="020B0604020202020204" pitchFamily="34" charset="0"/>
            </a:endParaRPr>
          </a:p>
          <a:p>
            <a:pPr algn="just" eaLnBrk="1" hangingPunct="1">
              <a:spcBef>
                <a:spcPts val="600"/>
              </a:spcBef>
              <a:buClr>
                <a:srgbClr val="0070C0"/>
              </a:buClr>
              <a:defRPr/>
            </a:pPr>
            <a:r>
              <a:rPr lang="en-US" altLang="en-US" sz="2400" b="0" dirty="0">
                <a:latin typeface="Arial" panose="020B0604020202020204" pitchFamily="34" charset="0"/>
                <a:ea typeface="MS PGothic" pitchFamily="34" charset="-128"/>
                <a:cs typeface="Arial" panose="020B0604020202020204" pitchFamily="34" charset="0"/>
              </a:rPr>
              <a:t>Both kinds of goods are complementary in production.</a:t>
            </a:r>
          </a:p>
          <a:p>
            <a:pPr marL="0" indent="0" algn="just" eaLnBrk="1" hangingPunct="1">
              <a:spcBef>
                <a:spcPts val="600"/>
              </a:spcBef>
              <a:buClr>
                <a:srgbClr val="0070C0"/>
              </a:buClr>
              <a:buNone/>
              <a:defRPr/>
            </a:pPr>
            <a:r>
              <a:rPr lang="en-US" altLang="en-US" sz="2400" b="0" dirty="0">
                <a:latin typeface="Arial" panose="020B0604020202020204" pitchFamily="34" charset="0"/>
                <a:ea typeface="MS PGothic" pitchFamily="34" charset="-128"/>
                <a:cs typeface="Arial" panose="020B0604020202020204" pitchFamily="34" charset="0"/>
              </a:rPr>
              <a:t>
</a:t>
            </a:r>
            <a:r>
              <a:rPr lang="en-US" altLang="en-US" sz="2400" b="0" i="1" dirty="0">
                <a:latin typeface="Arial" panose="020B0604020202020204" pitchFamily="34" charset="0"/>
                <a:ea typeface="MS PGothic" pitchFamily="34" charset="-128"/>
                <a:cs typeface="Arial" panose="020B0604020202020204" pitchFamily="34" charset="0"/>
              </a:rPr>
              <a:t>While the market is well "designed" for the provision of private goods, this is not the case for public goods.</a:t>
            </a:r>
            <a:endParaRPr lang="es-ES" altLang="en-US" sz="2400" b="0" i="1" dirty="0">
              <a:latin typeface="Arial" panose="020B0604020202020204" pitchFamily="34" charset="0"/>
              <a:ea typeface="MS PGothic" pitchFamily="34" charset="-128"/>
              <a:cs typeface="Arial" panose="020B0604020202020204" pitchFamily="34" charset="0"/>
            </a:endParaRPr>
          </a:p>
          <a:p>
            <a:pPr eaLnBrk="1" hangingPunct="1">
              <a:spcBef>
                <a:spcPts val="600"/>
              </a:spcBef>
              <a:buClr>
                <a:srgbClr val="0070C0"/>
              </a:buClr>
              <a:defRPr/>
            </a:pPr>
            <a:endParaRPr lang="es-ES" altLang="en-US" sz="2400" b="0" dirty="0">
              <a:ea typeface="MS PGothic" pitchFamily="34" charset="-128"/>
              <a:cs typeface="Arial" charset="0"/>
            </a:endParaRPr>
          </a:p>
        </p:txBody>
      </p:sp>
      <p:sp>
        <p:nvSpPr>
          <p:cNvPr id="16388" name="Title 1">
            <a:extLst>
              <a:ext uri="{FF2B5EF4-FFF2-40B4-BE49-F238E27FC236}">
                <a16:creationId xmlns:a16="http://schemas.microsoft.com/office/drawing/2014/main" id="{3DAADCF2-AEB9-99B8-01DF-C57F7BE6A51C}"/>
              </a:ext>
            </a:extLst>
          </p:cNvPr>
          <p:cNvSpPr>
            <a:spLocks noGrp="1" noChangeArrowheads="1"/>
          </p:cNvSpPr>
          <p:nvPr>
            <p:ph type="title"/>
          </p:nvPr>
        </p:nvSpPr>
        <p:spPr>
          <a:xfrm>
            <a:off x="228600" y="158750"/>
            <a:ext cx="8763000" cy="639763"/>
          </a:xfrm>
        </p:spPr>
        <p:txBody>
          <a:bodyPr/>
          <a:lstStyle/>
          <a:p>
            <a:r>
              <a:rPr lang="en-US" altLang="en-US" sz="2800" dirty="0">
                <a:latin typeface="Arial" panose="020B0604020202020204" pitchFamily="34" charset="0"/>
                <a:cs typeface="Arial" panose="020B0604020202020204" pitchFamily="34" charset="0"/>
              </a:rPr>
              <a:t>What's behind productivity?</a:t>
            </a:r>
            <a:endParaRPr lang="en-US" altLang="en-US" sz="2800" b="0" dirty="0">
              <a:latin typeface="Arial" panose="020B0604020202020204" pitchFamily="34" charset="0"/>
              <a:cs typeface="Arial" panose="020B0604020202020204" pitchFamily="34" charset="0"/>
            </a:endParaRPr>
          </a:p>
        </p:txBody>
      </p:sp>
      <p:pic>
        <p:nvPicPr>
          <p:cNvPr id="16389" name="Picture 4">
            <a:extLst>
              <a:ext uri="{FF2B5EF4-FFF2-40B4-BE49-F238E27FC236}">
                <a16:creationId xmlns:a16="http://schemas.microsoft.com/office/drawing/2014/main" id="{A27DA9C5-31FF-08AE-D3BA-E97487012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5818188"/>
            <a:ext cx="193357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7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21FC30D5-50D5-38DF-EA6B-4CE1998557D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2833D159-57F6-4F29-949A-4640EC3D2A1A}" type="slidenum">
              <a:rPr lang="it-IT" altLang="en-US" sz="2400" b="0" smtClean="0">
                <a:ea typeface="MS PGothic" panose="020B0600070205080204" pitchFamily="34" charset="-128"/>
              </a:rPr>
              <a:pPr>
                <a:spcBef>
                  <a:spcPct val="0"/>
                </a:spcBef>
                <a:buClrTx/>
                <a:buFontTx/>
                <a:buNone/>
              </a:pPr>
              <a:t>7</a:t>
            </a:fld>
            <a:endParaRPr lang="it-IT" altLang="en-US" sz="2400" b="0">
              <a:ea typeface="MS PGothic" panose="020B0600070205080204" pitchFamily="34" charset="-128"/>
            </a:endParaRPr>
          </a:p>
        </p:txBody>
      </p:sp>
      <p:sp>
        <p:nvSpPr>
          <p:cNvPr id="17411" name="Rectangle 4">
            <a:extLst>
              <a:ext uri="{FF2B5EF4-FFF2-40B4-BE49-F238E27FC236}">
                <a16:creationId xmlns:a16="http://schemas.microsoft.com/office/drawing/2014/main" id="{3E619251-AB80-CEC7-DBB7-AFA301F1C129}"/>
              </a:ext>
            </a:extLst>
          </p:cNvPr>
          <p:cNvSpPr>
            <a:spLocks noChangeArrowheads="1"/>
          </p:cNvSpPr>
          <p:nvPr/>
        </p:nvSpPr>
        <p:spPr bwMode="auto">
          <a:xfrm>
            <a:off x="381000" y="1390367"/>
            <a:ext cx="8077200" cy="362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just">
              <a:spcBef>
                <a:spcPts val="600"/>
              </a:spcBef>
              <a:buClr>
                <a:srgbClr val="0070C0"/>
              </a:buClr>
            </a:pPr>
            <a:r>
              <a:rPr lang="en-US" altLang="en-US" sz="2400" b="0" dirty="0">
                <a:ea typeface="MS PGothic" panose="020B0600070205080204" pitchFamily="34" charset="-128"/>
                <a:cs typeface="Arial" panose="020B0604020202020204" pitchFamily="34" charset="0"/>
              </a:rPr>
              <a:t>Any good can be classified according to two attributes: (a) whether consumption is rival and (b) whether it is feasible to control access to it.</a:t>
            </a: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a:p>
            <a:pPr algn="just">
              <a:spcBef>
                <a:spcPts val="600"/>
              </a:spcBef>
              <a:buClr>
                <a:srgbClr val="0070C0"/>
              </a:buClr>
            </a:pPr>
            <a:endParaRPr lang="en-US" altLang="en-US" sz="2400" dirty="0">
              <a:ea typeface="MS PGothic" panose="020B0600070205080204" pitchFamily="34" charset="-128"/>
              <a:cs typeface="Arial" panose="020B0604020202020204" pitchFamily="34" charset="0"/>
            </a:endParaRPr>
          </a:p>
        </p:txBody>
      </p:sp>
      <p:sp>
        <p:nvSpPr>
          <p:cNvPr id="17412" name="Title 1">
            <a:extLst>
              <a:ext uri="{FF2B5EF4-FFF2-40B4-BE49-F238E27FC236}">
                <a16:creationId xmlns:a16="http://schemas.microsoft.com/office/drawing/2014/main" id="{6CE3BCA2-5D07-A11D-1237-81633FF76EB0}"/>
              </a:ext>
            </a:extLst>
          </p:cNvPr>
          <p:cNvSpPr>
            <a:spLocks noGrp="1" noChangeArrowheads="1"/>
          </p:cNvSpPr>
          <p:nvPr>
            <p:ph type="title"/>
          </p:nvPr>
        </p:nvSpPr>
        <p:spPr>
          <a:xfrm>
            <a:off x="381000" y="404664"/>
            <a:ext cx="8763000" cy="639763"/>
          </a:xfrm>
        </p:spPr>
        <p:txBody>
          <a:bodyPr/>
          <a:lstStyle/>
          <a:p>
            <a:r>
              <a:rPr lang="en-US" altLang="en-US" sz="2800" dirty="0">
                <a:latin typeface="Arial" panose="020B0604020202020204" pitchFamily="34" charset="0"/>
                <a:cs typeface="Arial" panose="020B0604020202020204" pitchFamily="34" charset="0"/>
              </a:rPr>
              <a:t>What's behind productivity</a:t>
            </a:r>
            <a:r>
              <a:rPr lang="en-US" altLang="en-US" sz="2800" b="0" dirty="0">
                <a:latin typeface="Arial" panose="020B0604020202020204" pitchFamily="34" charset="0"/>
                <a:cs typeface="Arial" panose="020B0604020202020204" pitchFamily="34" charset="0"/>
              </a:rPr>
              <a:t>?</a:t>
            </a:r>
          </a:p>
        </p:txBody>
      </p:sp>
      <p:pic>
        <p:nvPicPr>
          <p:cNvPr id="17413" name="Picture 4">
            <a:extLst>
              <a:ext uri="{FF2B5EF4-FFF2-40B4-BE49-F238E27FC236}">
                <a16:creationId xmlns:a16="http://schemas.microsoft.com/office/drawing/2014/main" id="{BC9B133D-8EC8-8DD2-48A4-DAB5928652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772329"/>
            <a:ext cx="1818916" cy="100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Rounded Corners 1">
            <a:extLst>
              <a:ext uri="{FF2B5EF4-FFF2-40B4-BE49-F238E27FC236}">
                <a16:creationId xmlns:a16="http://schemas.microsoft.com/office/drawing/2014/main" id="{5110AA7E-BAE6-0721-D7FF-B7F231B8E759}"/>
              </a:ext>
            </a:extLst>
          </p:cNvPr>
          <p:cNvSpPr/>
          <p:nvPr/>
        </p:nvSpPr>
        <p:spPr>
          <a:xfrm>
            <a:off x="827584" y="2924944"/>
            <a:ext cx="2677274" cy="1408159"/>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RIVAL GOODS</a:t>
            </a:r>
          </a:p>
          <a:p>
            <a:pPr algn="ctr"/>
            <a:r>
              <a:rPr lang="en-US" dirty="0">
                <a:solidFill>
                  <a:schemeClr val="bg1"/>
                </a:solidFill>
              </a:rPr>
              <a:t>(physical objects)</a:t>
            </a:r>
          </a:p>
        </p:txBody>
      </p:sp>
      <p:sp>
        <p:nvSpPr>
          <p:cNvPr id="3" name="Rectangle: Rounded Corners 2">
            <a:extLst>
              <a:ext uri="{FF2B5EF4-FFF2-40B4-BE49-F238E27FC236}">
                <a16:creationId xmlns:a16="http://schemas.microsoft.com/office/drawing/2014/main" id="{905F425E-A318-9426-0C43-362DE999AF77}"/>
              </a:ext>
            </a:extLst>
          </p:cNvPr>
          <p:cNvSpPr/>
          <p:nvPr/>
        </p:nvSpPr>
        <p:spPr>
          <a:xfrm>
            <a:off x="4632350" y="2924943"/>
            <a:ext cx="2677274" cy="1408159"/>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NON-RIVAL GOODS</a:t>
            </a:r>
          </a:p>
          <a:p>
            <a:pPr algn="ctr"/>
            <a:r>
              <a:rPr lang="en-US" dirty="0">
                <a:solidFill>
                  <a:schemeClr val="bg1"/>
                </a:solidFill>
              </a:rPr>
              <a:t>(information)</a:t>
            </a:r>
          </a:p>
        </p:txBody>
      </p:sp>
      <p:sp>
        <p:nvSpPr>
          <p:cNvPr id="4" name="Rectangle: Rounded Corners 3">
            <a:extLst>
              <a:ext uri="{FF2B5EF4-FFF2-40B4-BE49-F238E27FC236}">
                <a16:creationId xmlns:a16="http://schemas.microsoft.com/office/drawing/2014/main" id="{691F8206-958A-4A54-DB05-78831D0E5A7B}"/>
              </a:ext>
            </a:extLst>
          </p:cNvPr>
          <p:cNvSpPr/>
          <p:nvPr/>
        </p:nvSpPr>
        <p:spPr>
          <a:xfrm>
            <a:off x="799646" y="4679043"/>
            <a:ext cx="2677274" cy="1408159"/>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HIGH CONTROL</a:t>
            </a:r>
          </a:p>
          <a:p>
            <a:pPr algn="ctr"/>
            <a:r>
              <a:rPr lang="en-US" dirty="0">
                <a:solidFill>
                  <a:schemeClr val="bg1"/>
                </a:solidFill>
              </a:rPr>
              <a:t>(Property rights are well defined and enforceable)</a:t>
            </a:r>
          </a:p>
        </p:txBody>
      </p:sp>
      <p:sp>
        <p:nvSpPr>
          <p:cNvPr id="5" name="Rectangle: Rounded Corners 4">
            <a:extLst>
              <a:ext uri="{FF2B5EF4-FFF2-40B4-BE49-F238E27FC236}">
                <a16:creationId xmlns:a16="http://schemas.microsoft.com/office/drawing/2014/main" id="{79327041-5E02-730A-BF00-61F12DB52909}"/>
              </a:ext>
            </a:extLst>
          </p:cNvPr>
          <p:cNvSpPr/>
          <p:nvPr/>
        </p:nvSpPr>
        <p:spPr>
          <a:xfrm>
            <a:off x="4572000" y="4687812"/>
            <a:ext cx="2677274" cy="1408159"/>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bg1"/>
                </a:solidFill>
              </a:rPr>
              <a:t>LOW CONTROL</a:t>
            </a:r>
          </a:p>
          <a:p>
            <a:pPr algn="ctr"/>
            <a:r>
              <a:rPr lang="en-US" dirty="0">
                <a:solidFill>
                  <a:schemeClr val="bg1"/>
                </a:solidFill>
              </a:rPr>
              <a:t>(Property rights not  well defined and /or unenforceable)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27F8FFE-6EBF-775E-043C-3C6225080DCC}"/>
              </a:ext>
            </a:extLst>
          </p:cNvPr>
          <p:cNvSpPr>
            <a:spLocks noChangeArrowheads="1"/>
          </p:cNvSpPr>
          <p:nvPr/>
        </p:nvSpPr>
        <p:spPr bwMode="auto">
          <a:xfrm>
            <a:off x="1587500" y="3657600"/>
            <a:ext cx="35496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ClrTx/>
              <a:buFontTx/>
              <a:buNone/>
            </a:pPr>
            <a:endParaRPr lang="es-ES" altLang="en-US" sz="1400" b="0" dirty="0">
              <a:solidFill>
                <a:srgbClr val="000000"/>
              </a:solidFill>
              <a:ea typeface="MS PGothic" panose="020B0600070205080204" pitchFamily="34" charset="-128"/>
            </a:endParaRPr>
          </a:p>
          <a:p>
            <a:pPr algn="ctr">
              <a:spcBef>
                <a:spcPct val="0"/>
              </a:spcBef>
              <a:buClrTx/>
              <a:buNone/>
            </a:pPr>
            <a:r>
              <a:rPr lang="en-US" altLang="en-US" sz="1800" b="0" dirty="0">
                <a:ea typeface="MS PGothic" panose="020B0600070205080204" pitchFamily="34" charset="-128"/>
                <a:cs typeface="Arial" panose="020B0604020202020204" pitchFamily="34" charset="0"/>
              </a:rPr>
              <a:t>Human Capital</a:t>
            </a:r>
          </a:p>
          <a:p>
            <a:pPr algn="ctr">
              <a:spcBef>
                <a:spcPct val="0"/>
              </a:spcBef>
              <a:buClrTx/>
              <a:buNone/>
            </a:pPr>
            <a:r>
              <a:rPr lang="en-US" altLang="en-US" sz="1800" b="0" dirty="0">
                <a:ea typeface="MS PGothic" panose="020B0600070205080204" pitchFamily="34" charset="-128"/>
                <a:cs typeface="Arial" panose="020B0604020202020204" pitchFamily="34" charset="0"/>
              </a:rPr>
              <a:t>
Non-hybrid seed
</a:t>
            </a:r>
          </a:p>
          <a:p>
            <a:pPr algn="ctr">
              <a:spcBef>
                <a:spcPct val="0"/>
              </a:spcBef>
              <a:buClrTx/>
              <a:buNone/>
            </a:pPr>
            <a:r>
              <a:rPr lang="en-US" altLang="en-US" sz="1800" b="0" dirty="0">
                <a:ea typeface="MS PGothic" panose="020B0600070205080204" pitchFamily="34" charset="-128"/>
                <a:cs typeface="Arial" panose="020B0604020202020204" pitchFamily="34" charset="0"/>
              </a:rPr>
              <a:t>Insects for biological control</a:t>
            </a:r>
            <a:endParaRPr lang="es-ES" altLang="en-US" sz="1800" b="0" dirty="0">
              <a:ea typeface="MS PGothic" panose="020B0600070205080204" pitchFamily="34" charset="-128"/>
              <a:cs typeface="Arial" panose="020B0604020202020204" pitchFamily="34" charset="0"/>
            </a:endParaRPr>
          </a:p>
        </p:txBody>
      </p:sp>
      <p:sp>
        <p:nvSpPr>
          <p:cNvPr id="18435" name="Rectangle 3">
            <a:extLst>
              <a:ext uri="{FF2B5EF4-FFF2-40B4-BE49-F238E27FC236}">
                <a16:creationId xmlns:a16="http://schemas.microsoft.com/office/drawing/2014/main" id="{CF50F6C0-18F1-09A0-5889-C865CF149416}"/>
              </a:ext>
            </a:extLst>
          </p:cNvPr>
          <p:cNvSpPr>
            <a:spLocks noChangeArrowheads="1"/>
          </p:cNvSpPr>
          <p:nvPr/>
        </p:nvSpPr>
        <p:spPr bwMode="auto">
          <a:xfrm>
            <a:off x="1587500" y="1600200"/>
            <a:ext cx="35496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endParaRPr lang="es-ES" altLang="en-US" sz="1400" b="0">
              <a:solidFill>
                <a:srgbClr val="000000"/>
              </a:solidFill>
              <a:ea typeface="MS PGothic" panose="020B0600070205080204" pitchFamily="34" charset="-128"/>
            </a:endParaRPr>
          </a:p>
        </p:txBody>
      </p:sp>
      <p:sp>
        <p:nvSpPr>
          <p:cNvPr id="18436" name="Rectangle 5">
            <a:extLst>
              <a:ext uri="{FF2B5EF4-FFF2-40B4-BE49-F238E27FC236}">
                <a16:creationId xmlns:a16="http://schemas.microsoft.com/office/drawing/2014/main" id="{D65DCA3C-69FF-1EEA-2EF6-B9D25C57DCEB}"/>
              </a:ext>
            </a:extLst>
          </p:cNvPr>
          <p:cNvSpPr>
            <a:spLocks noChangeArrowheads="1"/>
          </p:cNvSpPr>
          <p:nvPr/>
        </p:nvSpPr>
        <p:spPr bwMode="auto">
          <a:xfrm>
            <a:off x="5137150" y="1600200"/>
            <a:ext cx="35496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endParaRPr lang="es-ES" altLang="en-US" sz="1400" b="0" dirty="0">
              <a:solidFill>
                <a:srgbClr val="000000"/>
              </a:solidFill>
              <a:ea typeface="MS PGothic" panose="020B0600070205080204" pitchFamily="34" charset="-128"/>
            </a:endParaRP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Cable TV Streaming</a:t>
            </a: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
Digital Music
</a:t>
            </a: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Computer Program</a:t>
            </a:r>
            <a:endParaRPr lang="es-ES" altLang="en-US" sz="1800" b="0" dirty="0">
              <a:solidFill>
                <a:srgbClr val="000000"/>
              </a:solidFill>
              <a:ea typeface="MS PGothic" panose="020B0600070205080204" pitchFamily="34" charset="-128"/>
              <a:cs typeface="Arial" panose="020B0604020202020204" pitchFamily="34" charset="0"/>
            </a:endParaRPr>
          </a:p>
        </p:txBody>
      </p:sp>
      <p:sp>
        <p:nvSpPr>
          <p:cNvPr id="18437" name="Line 6">
            <a:extLst>
              <a:ext uri="{FF2B5EF4-FFF2-40B4-BE49-F238E27FC236}">
                <a16:creationId xmlns:a16="http://schemas.microsoft.com/office/drawing/2014/main" id="{9FE94865-F61B-0C19-1D30-1995E2344955}"/>
              </a:ext>
            </a:extLst>
          </p:cNvPr>
          <p:cNvSpPr>
            <a:spLocks/>
          </p:cNvSpPr>
          <p:nvPr/>
        </p:nvSpPr>
        <p:spPr bwMode="auto">
          <a:xfrm>
            <a:off x="1587500" y="1600200"/>
            <a:ext cx="7099300" cy="0"/>
          </a:xfrm>
          <a:custGeom>
            <a:avLst/>
            <a:gdLst>
              <a:gd name="T0" fmla="*/ 3549650 w 7099301"/>
              <a:gd name="T1" fmla="*/ 7099252 w 7099301"/>
              <a:gd name="T2" fmla="*/ 3549650 w 7099301"/>
              <a:gd name="T3" fmla="*/ 0 w 7099301"/>
              <a:gd name="T4" fmla="*/ 0 w 7099301"/>
              <a:gd name="T5" fmla="*/ 7099252 w 7099301"/>
              <a:gd name="T6" fmla="*/ 17694720 60000 65536"/>
              <a:gd name="T7" fmla="*/ 0 60000 65536"/>
              <a:gd name="T8" fmla="*/ 5898240 60000 65536"/>
              <a:gd name="T9" fmla="*/ 11796480 60000 65536"/>
              <a:gd name="T10" fmla="*/ 5898240 60000 65536"/>
              <a:gd name="T11" fmla="*/ 17694720 60000 65536"/>
              <a:gd name="T12" fmla="*/ 0 w 7099301"/>
              <a:gd name="T13" fmla="*/ 7099301 w 7099301"/>
            </a:gdLst>
            <a:ahLst/>
            <a:cxnLst>
              <a:cxn ang="T6">
                <a:pos x="T0" y="0"/>
              </a:cxn>
              <a:cxn ang="T7">
                <a:pos x="T1" y="0"/>
              </a:cxn>
              <a:cxn ang="T8">
                <a:pos x="T2" y="0"/>
              </a:cxn>
              <a:cxn ang="T9">
                <a:pos x="T3" y="0"/>
              </a:cxn>
              <a:cxn ang="T10">
                <a:pos x="T4" y="0"/>
              </a:cxn>
              <a:cxn ang="T11">
                <a:pos x="T5" y="0"/>
              </a:cxn>
            </a:cxnLst>
            <a:rect l="T12" t="0" r="T13" b="0"/>
            <a:pathLst>
              <a:path w="7099301">
                <a:moveTo>
                  <a:pt x="0" y="0"/>
                </a:moveTo>
                <a:lnTo>
                  <a:pt x="7099301" y="1"/>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38" name="Line 7">
            <a:extLst>
              <a:ext uri="{FF2B5EF4-FFF2-40B4-BE49-F238E27FC236}">
                <a16:creationId xmlns:a16="http://schemas.microsoft.com/office/drawing/2014/main" id="{D46BD65C-A4F6-2D6E-C1D0-AC04F03AFF07}"/>
              </a:ext>
            </a:extLst>
          </p:cNvPr>
          <p:cNvSpPr>
            <a:spLocks/>
          </p:cNvSpPr>
          <p:nvPr/>
        </p:nvSpPr>
        <p:spPr bwMode="auto">
          <a:xfrm>
            <a:off x="1587500" y="3657600"/>
            <a:ext cx="7099300" cy="0"/>
          </a:xfrm>
          <a:custGeom>
            <a:avLst/>
            <a:gdLst>
              <a:gd name="T0" fmla="*/ 3549650 w 7099301"/>
              <a:gd name="T1" fmla="*/ 7099252 w 7099301"/>
              <a:gd name="T2" fmla="*/ 3549650 w 7099301"/>
              <a:gd name="T3" fmla="*/ 0 w 7099301"/>
              <a:gd name="T4" fmla="*/ 0 w 7099301"/>
              <a:gd name="T5" fmla="*/ 7099252 w 7099301"/>
              <a:gd name="T6" fmla="*/ 17694720 60000 65536"/>
              <a:gd name="T7" fmla="*/ 0 60000 65536"/>
              <a:gd name="T8" fmla="*/ 5898240 60000 65536"/>
              <a:gd name="T9" fmla="*/ 11796480 60000 65536"/>
              <a:gd name="T10" fmla="*/ 5898240 60000 65536"/>
              <a:gd name="T11" fmla="*/ 17694720 60000 65536"/>
              <a:gd name="T12" fmla="*/ 0 w 7099301"/>
              <a:gd name="T13" fmla="*/ 7099301 w 7099301"/>
            </a:gdLst>
            <a:ahLst/>
            <a:cxnLst>
              <a:cxn ang="T6">
                <a:pos x="T0" y="0"/>
              </a:cxn>
              <a:cxn ang="T7">
                <a:pos x="T1" y="0"/>
              </a:cxn>
              <a:cxn ang="T8">
                <a:pos x="T2" y="0"/>
              </a:cxn>
              <a:cxn ang="T9">
                <a:pos x="T3" y="0"/>
              </a:cxn>
              <a:cxn ang="T10">
                <a:pos x="T4" y="0"/>
              </a:cxn>
              <a:cxn ang="T11">
                <a:pos x="T5" y="0"/>
              </a:cxn>
            </a:cxnLst>
            <a:rect l="T12" t="0" r="T13" b="0"/>
            <a:pathLst>
              <a:path w="7099301">
                <a:moveTo>
                  <a:pt x="0" y="0"/>
                </a:moveTo>
                <a:lnTo>
                  <a:pt x="7099301" y="1"/>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39" name="Line 8">
            <a:extLst>
              <a:ext uri="{FF2B5EF4-FFF2-40B4-BE49-F238E27FC236}">
                <a16:creationId xmlns:a16="http://schemas.microsoft.com/office/drawing/2014/main" id="{20886D5E-EC9E-BF49-CDD4-A2BD5E37EC70}"/>
              </a:ext>
            </a:extLst>
          </p:cNvPr>
          <p:cNvSpPr>
            <a:spLocks/>
          </p:cNvSpPr>
          <p:nvPr/>
        </p:nvSpPr>
        <p:spPr bwMode="auto">
          <a:xfrm>
            <a:off x="1587500" y="5715000"/>
            <a:ext cx="7099300" cy="0"/>
          </a:xfrm>
          <a:custGeom>
            <a:avLst/>
            <a:gdLst>
              <a:gd name="T0" fmla="*/ 3549650 w 7099301"/>
              <a:gd name="T1" fmla="*/ 7099252 w 7099301"/>
              <a:gd name="T2" fmla="*/ 3549650 w 7099301"/>
              <a:gd name="T3" fmla="*/ 0 w 7099301"/>
              <a:gd name="T4" fmla="*/ 0 w 7099301"/>
              <a:gd name="T5" fmla="*/ 7099252 w 7099301"/>
              <a:gd name="T6" fmla="*/ 17694720 60000 65536"/>
              <a:gd name="T7" fmla="*/ 0 60000 65536"/>
              <a:gd name="T8" fmla="*/ 5898240 60000 65536"/>
              <a:gd name="T9" fmla="*/ 11796480 60000 65536"/>
              <a:gd name="T10" fmla="*/ 5898240 60000 65536"/>
              <a:gd name="T11" fmla="*/ 17694720 60000 65536"/>
              <a:gd name="T12" fmla="*/ 0 w 7099301"/>
              <a:gd name="T13" fmla="*/ 7099301 w 7099301"/>
            </a:gdLst>
            <a:ahLst/>
            <a:cxnLst>
              <a:cxn ang="T6">
                <a:pos x="T0" y="0"/>
              </a:cxn>
              <a:cxn ang="T7">
                <a:pos x="T1" y="0"/>
              </a:cxn>
              <a:cxn ang="T8">
                <a:pos x="T2" y="0"/>
              </a:cxn>
              <a:cxn ang="T9">
                <a:pos x="T3" y="0"/>
              </a:cxn>
              <a:cxn ang="T10">
                <a:pos x="T4" y="0"/>
              </a:cxn>
              <a:cxn ang="T11">
                <a:pos x="T5" y="0"/>
              </a:cxn>
            </a:cxnLst>
            <a:rect l="T12" t="0" r="T13" b="0"/>
            <a:pathLst>
              <a:path w="7099301">
                <a:moveTo>
                  <a:pt x="0" y="0"/>
                </a:moveTo>
                <a:lnTo>
                  <a:pt x="7099301" y="1"/>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40" name="Line 9">
            <a:extLst>
              <a:ext uri="{FF2B5EF4-FFF2-40B4-BE49-F238E27FC236}">
                <a16:creationId xmlns:a16="http://schemas.microsoft.com/office/drawing/2014/main" id="{2E0B1CFE-AD40-8CFE-911B-EDAC9EADA860}"/>
              </a:ext>
            </a:extLst>
          </p:cNvPr>
          <p:cNvSpPr>
            <a:spLocks/>
          </p:cNvSpPr>
          <p:nvPr/>
        </p:nvSpPr>
        <p:spPr bwMode="auto">
          <a:xfrm>
            <a:off x="1587500" y="1600200"/>
            <a:ext cx="0" cy="4114800"/>
          </a:xfrm>
          <a:custGeom>
            <a:avLst/>
            <a:gdLst>
              <a:gd name="T0" fmla="*/ 0 h 4114800"/>
              <a:gd name="T1" fmla="*/ 2057400 h 4114800"/>
              <a:gd name="T2" fmla="*/ 4114800 h 4114800"/>
              <a:gd name="T3" fmla="*/ 2057400 h 4114800"/>
              <a:gd name="T4" fmla="*/ 0 h 4114800"/>
              <a:gd name="T5" fmla="*/ 4114800 h 4114800"/>
              <a:gd name="T6" fmla="*/ 17694720 60000 65536"/>
              <a:gd name="T7" fmla="*/ 0 60000 65536"/>
              <a:gd name="T8" fmla="*/ 5898240 60000 65536"/>
              <a:gd name="T9" fmla="*/ 11796480 60000 65536"/>
              <a:gd name="T10" fmla="*/ 5898240 60000 65536"/>
              <a:gd name="T11" fmla="*/ 17694720 60000 65536"/>
              <a:gd name="T12" fmla="*/ 0 h 4114800"/>
              <a:gd name="T13" fmla="*/ 4114800 h 4114800"/>
            </a:gdLst>
            <a:ahLst/>
            <a:cxnLst>
              <a:cxn ang="T6">
                <a:pos x="0" y="T0"/>
              </a:cxn>
              <a:cxn ang="T7">
                <a:pos x="0" y="T1"/>
              </a:cxn>
              <a:cxn ang="T8">
                <a:pos x="0" y="T2"/>
              </a:cxn>
              <a:cxn ang="T9">
                <a:pos x="0" y="T3"/>
              </a:cxn>
              <a:cxn ang="T10">
                <a:pos x="0" y="T4"/>
              </a:cxn>
              <a:cxn ang="T11">
                <a:pos x="0" y="T5"/>
              </a:cxn>
            </a:cxnLst>
            <a:rect l="0" t="T12" r="0" b="T13"/>
            <a:pathLst>
              <a:path h="4114800">
                <a:moveTo>
                  <a:pt x="0" y="0"/>
                </a:moveTo>
                <a:lnTo>
                  <a:pt x="1" y="4114800"/>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41" name="Line 10">
            <a:extLst>
              <a:ext uri="{FF2B5EF4-FFF2-40B4-BE49-F238E27FC236}">
                <a16:creationId xmlns:a16="http://schemas.microsoft.com/office/drawing/2014/main" id="{7E0F2160-9BDA-FCBC-B11E-FA5D81C418F6}"/>
              </a:ext>
            </a:extLst>
          </p:cNvPr>
          <p:cNvSpPr>
            <a:spLocks/>
          </p:cNvSpPr>
          <p:nvPr/>
        </p:nvSpPr>
        <p:spPr bwMode="auto">
          <a:xfrm>
            <a:off x="8686800" y="1600200"/>
            <a:ext cx="0" cy="4114800"/>
          </a:xfrm>
          <a:custGeom>
            <a:avLst/>
            <a:gdLst>
              <a:gd name="T0" fmla="*/ 0 h 4114800"/>
              <a:gd name="T1" fmla="*/ 2057400 h 4114800"/>
              <a:gd name="T2" fmla="*/ 4114800 h 4114800"/>
              <a:gd name="T3" fmla="*/ 2057400 h 4114800"/>
              <a:gd name="T4" fmla="*/ 0 h 4114800"/>
              <a:gd name="T5" fmla="*/ 4114800 h 4114800"/>
              <a:gd name="T6" fmla="*/ 17694720 60000 65536"/>
              <a:gd name="T7" fmla="*/ 0 60000 65536"/>
              <a:gd name="T8" fmla="*/ 5898240 60000 65536"/>
              <a:gd name="T9" fmla="*/ 11796480 60000 65536"/>
              <a:gd name="T10" fmla="*/ 5898240 60000 65536"/>
              <a:gd name="T11" fmla="*/ 17694720 60000 65536"/>
              <a:gd name="T12" fmla="*/ 0 h 4114800"/>
              <a:gd name="T13" fmla="*/ 4114800 h 4114800"/>
            </a:gdLst>
            <a:ahLst/>
            <a:cxnLst>
              <a:cxn ang="T6">
                <a:pos x="0" y="T0"/>
              </a:cxn>
              <a:cxn ang="T7">
                <a:pos x="0" y="T1"/>
              </a:cxn>
              <a:cxn ang="T8">
                <a:pos x="0" y="T2"/>
              </a:cxn>
              <a:cxn ang="T9">
                <a:pos x="0" y="T3"/>
              </a:cxn>
              <a:cxn ang="T10">
                <a:pos x="0" y="T4"/>
              </a:cxn>
              <a:cxn ang="T11">
                <a:pos x="0" y="T5"/>
              </a:cxn>
            </a:cxnLst>
            <a:rect l="0" t="T12" r="0" b="T13"/>
            <a:pathLst>
              <a:path h="4114800">
                <a:moveTo>
                  <a:pt x="0" y="0"/>
                </a:moveTo>
                <a:lnTo>
                  <a:pt x="1" y="4114800"/>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42" name="Line 11">
            <a:extLst>
              <a:ext uri="{FF2B5EF4-FFF2-40B4-BE49-F238E27FC236}">
                <a16:creationId xmlns:a16="http://schemas.microsoft.com/office/drawing/2014/main" id="{D991B732-218A-CDCF-D4EF-B9BC65DFB6E2}"/>
              </a:ext>
            </a:extLst>
          </p:cNvPr>
          <p:cNvSpPr>
            <a:spLocks/>
          </p:cNvSpPr>
          <p:nvPr/>
        </p:nvSpPr>
        <p:spPr bwMode="auto">
          <a:xfrm>
            <a:off x="5137150" y="1600200"/>
            <a:ext cx="0" cy="4114800"/>
          </a:xfrm>
          <a:custGeom>
            <a:avLst/>
            <a:gdLst>
              <a:gd name="T0" fmla="*/ 0 h 4114800"/>
              <a:gd name="T1" fmla="*/ 2057400 h 4114800"/>
              <a:gd name="T2" fmla="*/ 4114800 h 4114800"/>
              <a:gd name="T3" fmla="*/ 2057400 h 4114800"/>
              <a:gd name="T4" fmla="*/ 0 h 4114800"/>
              <a:gd name="T5" fmla="*/ 4114800 h 4114800"/>
              <a:gd name="T6" fmla="*/ 17694720 60000 65536"/>
              <a:gd name="T7" fmla="*/ 0 60000 65536"/>
              <a:gd name="T8" fmla="*/ 5898240 60000 65536"/>
              <a:gd name="T9" fmla="*/ 11796480 60000 65536"/>
              <a:gd name="T10" fmla="*/ 5898240 60000 65536"/>
              <a:gd name="T11" fmla="*/ 17694720 60000 65536"/>
              <a:gd name="T12" fmla="*/ 0 h 4114800"/>
              <a:gd name="T13" fmla="*/ 4114800 h 4114800"/>
            </a:gdLst>
            <a:ahLst/>
            <a:cxnLst>
              <a:cxn ang="T6">
                <a:pos x="0" y="T0"/>
              </a:cxn>
              <a:cxn ang="T7">
                <a:pos x="0" y="T1"/>
              </a:cxn>
              <a:cxn ang="T8">
                <a:pos x="0" y="T2"/>
              </a:cxn>
              <a:cxn ang="T9">
                <a:pos x="0" y="T3"/>
              </a:cxn>
              <a:cxn ang="T10">
                <a:pos x="0" y="T4"/>
              </a:cxn>
              <a:cxn ang="T11">
                <a:pos x="0" y="T5"/>
              </a:cxn>
            </a:cxnLst>
            <a:rect l="0" t="T12" r="0" b="T13"/>
            <a:pathLst>
              <a:path h="4114800">
                <a:moveTo>
                  <a:pt x="0" y="0"/>
                </a:moveTo>
                <a:lnTo>
                  <a:pt x="1" y="4114800"/>
                </a:lnTo>
              </a:path>
            </a:pathLst>
          </a:custGeom>
          <a:noFill/>
          <a:ln w="12701">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43" name="Text Box 12">
            <a:extLst>
              <a:ext uri="{FF2B5EF4-FFF2-40B4-BE49-F238E27FC236}">
                <a16:creationId xmlns:a16="http://schemas.microsoft.com/office/drawing/2014/main" id="{4BD96306-9EA0-95A0-4376-9273409423C9}"/>
              </a:ext>
            </a:extLst>
          </p:cNvPr>
          <p:cNvSpPr txBox="1">
            <a:spLocks noChangeArrowheads="1"/>
          </p:cNvSpPr>
          <p:nvPr/>
        </p:nvSpPr>
        <p:spPr bwMode="auto">
          <a:xfrm>
            <a:off x="152400" y="1603375"/>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ClrTx/>
              <a:buFontTx/>
              <a:buNone/>
            </a:pPr>
            <a:r>
              <a:rPr lang="es-ES" altLang="en-US" sz="1800" b="0" dirty="0">
                <a:solidFill>
                  <a:srgbClr val="000000"/>
                </a:solidFill>
                <a:ea typeface="MS PGothic" panose="020B0600070205080204" pitchFamily="34" charset="-128"/>
                <a:cs typeface="Arial" panose="020B0604020202020204" pitchFamily="34" charset="0"/>
              </a:rPr>
              <a:t>100% </a:t>
            </a:r>
          </a:p>
        </p:txBody>
      </p:sp>
      <p:sp>
        <p:nvSpPr>
          <p:cNvPr id="18444" name="Text Box 13">
            <a:extLst>
              <a:ext uri="{FF2B5EF4-FFF2-40B4-BE49-F238E27FC236}">
                <a16:creationId xmlns:a16="http://schemas.microsoft.com/office/drawing/2014/main" id="{6B1262A3-FC1B-0178-0DF1-2166C19A823B}"/>
              </a:ext>
            </a:extLst>
          </p:cNvPr>
          <p:cNvSpPr txBox="1">
            <a:spLocks noChangeArrowheads="1"/>
          </p:cNvSpPr>
          <p:nvPr/>
        </p:nvSpPr>
        <p:spPr bwMode="auto">
          <a:xfrm>
            <a:off x="304800" y="5332413"/>
            <a:ext cx="889001"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r>
              <a:rPr lang="es-ES" altLang="en-US" sz="1800" b="0" dirty="0">
                <a:solidFill>
                  <a:srgbClr val="000000"/>
                </a:solidFill>
                <a:ea typeface="MS PGothic" panose="020B0600070205080204" pitchFamily="34" charset="-128"/>
                <a:cs typeface="Arial" panose="020B0604020202020204" pitchFamily="34" charset="0"/>
              </a:rPr>
              <a:t>0%</a:t>
            </a:r>
          </a:p>
        </p:txBody>
      </p:sp>
      <p:sp>
        <p:nvSpPr>
          <p:cNvPr id="18445" name="Text Box 14">
            <a:extLst>
              <a:ext uri="{FF2B5EF4-FFF2-40B4-BE49-F238E27FC236}">
                <a16:creationId xmlns:a16="http://schemas.microsoft.com/office/drawing/2014/main" id="{8917A141-079B-F869-707F-F2A6A9D83E47}"/>
              </a:ext>
            </a:extLst>
          </p:cNvPr>
          <p:cNvSpPr txBox="1">
            <a:spLocks noChangeArrowheads="1"/>
          </p:cNvSpPr>
          <p:nvPr/>
        </p:nvSpPr>
        <p:spPr bwMode="auto">
          <a:xfrm>
            <a:off x="3067050" y="928688"/>
            <a:ext cx="756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None/>
            </a:pPr>
            <a:r>
              <a:rPr lang="es-ES" altLang="en-US" b="0" dirty="0">
                <a:solidFill>
                  <a:srgbClr val="000000"/>
                </a:solidFill>
                <a:ea typeface="MS PGothic" panose="020B0600070205080204" pitchFamily="34" charset="-128"/>
                <a:cs typeface="Arial" panose="020B0604020202020204" pitchFamily="34" charset="0"/>
              </a:rPr>
              <a:t>Rival</a:t>
            </a:r>
          </a:p>
        </p:txBody>
      </p:sp>
      <p:sp>
        <p:nvSpPr>
          <p:cNvPr id="18446" name="Text Box 16">
            <a:extLst>
              <a:ext uri="{FF2B5EF4-FFF2-40B4-BE49-F238E27FC236}">
                <a16:creationId xmlns:a16="http://schemas.microsoft.com/office/drawing/2014/main" id="{21B5CB2F-6C49-B0DF-F739-E017C892474E}"/>
              </a:ext>
            </a:extLst>
          </p:cNvPr>
          <p:cNvSpPr txBox="1">
            <a:spLocks noChangeArrowheads="1"/>
          </p:cNvSpPr>
          <p:nvPr/>
        </p:nvSpPr>
        <p:spPr bwMode="auto">
          <a:xfrm>
            <a:off x="6705600" y="950913"/>
            <a:ext cx="12121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None/>
            </a:pPr>
            <a:r>
              <a:rPr lang="es-ES" altLang="en-US" b="0" dirty="0">
                <a:solidFill>
                  <a:srgbClr val="000000"/>
                </a:solidFill>
                <a:ea typeface="MS PGothic" panose="020B0600070205080204" pitchFamily="34" charset="-128"/>
                <a:cs typeface="Arial" panose="020B0604020202020204" pitchFamily="34" charset="0"/>
              </a:rPr>
              <a:t>Non-rival</a:t>
            </a:r>
          </a:p>
        </p:txBody>
      </p:sp>
      <p:sp>
        <p:nvSpPr>
          <p:cNvPr id="18447" name="Rectangle 17">
            <a:extLst>
              <a:ext uri="{FF2B5EF4-FFF2-40B4-BE49-F238E27FC236}">
                <a16:creationId xmlns:a16="http://schemas.microsoft.com/office/drawing/2014/main" id="{1578C4A9-16DB-CD8D-FA76-115D9E0FF072}"/>
              </a:ext>
            </a:extLst>
          </p:cNvPr>
          <p:cNvSpPr>
            <a:spLocks noChangeArrowheads="1"/>
          </p:cNvSpPr>
          <p:nvPr/>
        </p:nvSpPr>
        <p:spPr bwMode="auto">
          <a:xfrm>
            <a:off x="1981200" y="1789113"/>
            <a:ext cx="2895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0"/>
              </a:spcBef>
              <a:buClrTx/>
              <a:buNone/>
            </a:pPr>
            <a:r>
              <a:rPr lang="es-ES" altLang="en-US" sz="1800" b="0" dirty="0">
                <a:ea typeface="MS PGothic" panose="020B0600070205080204" pitchFamily="34" charset="-128"/>
                <a:cs typeface="Arial" panose="020B0604020202020204" pitchFamily="34" charset="0"/>
              </a:rPr>
              <a:t>Land</a:t>
            </a:r>
          </a:p>
          <a:p>
            <a:pPr algn="ctr">
              <a:spcBef>
                <a:spcPct val="0"/>
              </a:spcBef>
              <a:buClrTx/>
              <a:buNone/>
            </a:pPr>
            <a:r>
              <a:rPr lang="es-ES" altLang="en-US" sz="1800" b="0" dirty="0">
                <a:ea typeface="MS PGothic" panose="020B0600070205080204" pitchFamily="34" charset="-128"/>
                <a:cs typeface="Arial" panose="020B0604020202020204" pitchFamily="34" charset="0"/>
              </a:rPr>
              <a:t>
House
</a:t>
            </a:r>
          </a:p>
          <a:p>
            <a:pPr algn="ctr">
              <a:spcBef>
                <a:spcPct val="0"/>
              </a:spcBef>
              <a:buClrTx/>
              <a:buNone/>
            </a:pPr>
            <a:r>
              <a:rPr lang="es-ES" altLang="en-US" sz="1800" b="0" dirty="0">
                <a:ea typeface="MS PGothic" panose="020B0600070205080204" pitchFamily="34" charset="-128"/>
                <a:cs typeface="Arial" panose="020B0604020202020204" pitchFamily="34" charset="0"/>
              </a:rPr>
              <a:t>Car</a:t>
            </a:r>
          </a:p>
        </p:txBody>
      </p:sp>
      <p:sp>
        <p:nvSpPr>
          <p:cNvPr id="18448" name="Rectangle 18">
            <a:extLst>
              <a:ext uri="{FF2B5EF4-FFF2-40B4-BE49-F238E27FC236}">
                <a16:creationId xmlns:a16="http://schemas.microsoft.com/office/drawing/2014/main" id="{3672E62A-B76C-4986-2FE2-FDB989497B08}"/>
              </a:ext>
            </a:extLst>
          </p:cNvPr>
          <p:cNvSpPr>
            <a:spLocks noChangeArrowheads="1"/>
          </p:cNvSpPr>
          <p:nvPr/>
        </p:nvSpPr>
        <p:spPr bwMode="auto">
          <a:xfrm>
            <a:off x="685800" y="304800"/>
            <a:ext cx="8153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0"/>
              </a:spcBef>
              <a:buClrTx/>
              <a:buNone/>
            </a:pPr>
            <a:r>
              <a:rPr lang="en-US" altLang="en-US" sz="3200" b="0" dirty="0">
                <a:ea typeface="MS PGothic" panose="020B0600070205080204" pitchFamily="34" charset="-128"/>
                <a:cs typeface="Arial" panose="020B0604020202020204" pitchFamily="34" charset="0"/>
              </a:rPr>
              <a:t>Categories of Goods</a:t>
            </a:r>
          </a:p>
        </p:txBody>
      </p:sp>
      <p:sp>
        <p:nvSpPr>
          <p:cNvPr id="18449" name="Rectangle 19">
            <a:extLst>
              <a:ext uri="{FF2B5EF4-FFF2-40B4-BE49-F238E27FC236}">
                <a16:creationId xmlns:a16="http://schemas.microsoft.com/office/drawing/2014/main" id="{5A7C1647-FADA-A377-5E6D-C4C2B5DB34A6}"/>
              </a:ext>
            </a:extLst>
          </p:cNvPr>
          <p:cNvSpPr>
            <a:spLocks noChangeArrowheads="1"/>
          </p:cNvSpPr>
          <p:nvPr/>
        </p:nvSpPr>
        <p:spPr bwMode="auto">
          <a:xfrm>
            <a:off x="5105400" y="3581400"/>
            <a:ext cx="35496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ClrTx/>
              <a:buFontTx/>
              <a:buNone/>
            </a:pPr>
            <a:endParaRPr lang="es-ES" altLang="en-US" sz="1800" b="0" dirty="0">
              <a:solidFill>
                <a:srgbClr val="000000"/>
              </a:solidFill>
              <a:ea typeface="MS PGothic" panose="020B0600070205080204" pitchFamily="34" charset="-128"/>
            </a:endParaRP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Country Brand. </a:t>
            </a: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
General Principles of Engineering 
</a:t>
            </a:r>
          </a:p>
          <a:p>
            <a:pPr algn="ctr">
              <a:spcBef>
                <a:spcPct val="0"/>
              </a:spcBef>
              <a:buClrTx/>
              <a:buNone/>
            </a:pPr>
            <a:r>
              <a:rPr lang="en-US" altLang="en-US" sz="1800" b="0" dirty="0">
                <a:solidFill>
                  <a:srgbClr val="000000"/>
                </a:solidFill>
                <a:ea typeface="MS PGothic" panose="020B0600070205080204" pitchFamily="34" charset="-128"/>
                <a:cs typeface="Arial" panose="020B0604020202020204" pitchFamily="34" charset="0"/>
              </a:rPr>
              <a:t>Basic research in genetics.</a:t>
            </a:r>
            <a:endParaRPr lang="es-ES" altLang="en-US" sz="1800" b="0" dirty="0">
              <a:solidFill>
                <a:srgbClr val="000000"/>
              </a:solidFill>
              <a:ea typeface="MS PGothic" panose="020B0600070205080204" pitchFamily="34" charset="-128"/>
              <a:cs typeface="Arial" panose="020B0604020202020204" pitchFamily="34" charset="0"/>
            </a:endParaRPr>
          </a:p>
          <a:p>
            <a:pPr algn="ctr" eaLnBrk="1" hangingPunct="1">
              <a:spcBef>
                <a:spcPct val="0"/>
              </a:spcBef>
              <a:buClrTx/>
              <a:buFontTx/>
              <a:buNone/>
            </a:pPr>
            <a:endParaRPr lang="es-ES" altLang="en-US" sz="1800" b="0" dirty="0">
              <a:solidFill>
                <a:srgbClr val="000000"/>
              </a:solidFill>
              <a:ea typeface="MS PGothic" panose="020B0600070205080204" pitchFamily="34" charset="-128"/>
              <a:cs typeface="Times New Roman" panose="02020603050405020304" pitchFamily="18" charset="0"/>
            </a:endParaRPr>
          </a:p>
        </p:txBody>
      </p:sp>
      <p:sp>
        <p:nvSpPr>
          <p:cNvPr id="18450" name="Text Box 12">
            <a:extLst>
              <a:ext uri="{FF2B5EF4-FFF2-40B4-BE49-F238E27FC236}">
                <a16:creationId xmlns:a16="http://schemas.microsoft.com/office/drawing/2014/main" id="{11D56903-EAE9-4928-6AED-E5A6DDA0B9C6}"/>
              </a:ext>
            </a:extLst>
          </p:cNvPr>
          <p:cNvSpPr txBox="1">
            <a:spLocks noChangeArrowheads="1"/>
          </p:cNvSpPr>
          <p:nvPr/>
        </p:nvSpPr>
        <p:spPr bwMode="auto">
          <a:xfrm>
            <a:off x="440067" y="2624587"/>
            <a:ext cx="30479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ClrTx/>
              <a:buFontTx/>
              <a:buNone/>
            </a:pPr>
            <a:r>
              <a:rPr lang="es-ES" altLang="en-US" sz="1800" b="0" dirty="0">
                <a:solidFill>
                  <a:srgbClr val="000000"/>
                </a:solidFill>
                <a:ea typeface="MS PGothic" panose="020B0600070205080204" pitchFamily="34" charset="-128"/>
                <a:cs typeface="Arial" panose="020B0604020202020204" pitchFamily="34" charset="0"/>
              </a:rPr>
              <a:t>Control </a:t>
            </a:r>
          </a:p>
        </p:txBody>
      </p:sp>
      <p:sp>
        <p:nvSpPr>
          <p:cNvPr id="4" name="Rectangle 3">
            <a:extLst>
              <a:ext uri="{FF2B5EF4-FFF2-40B4-BE49-F238E27FC236}">
                <a16:creationId xmlns:a16="http://schemas.microsoft.com/office/drawing/2014/main" id="{1524A1E2-50C4-1448-A0EE-AC8422D003CD}"/>
              </a:ext>
            </a:extLst>
          </p:cNvPr>
          <p:cNvSpPr/>
          <p:nvPr/>
        </p:nvSpPr>
        <p:spPr>
          <a:xfrm>
            <a:off x="1524000" y="3657600"/>
            <a:ext cx="7315200" cy="2057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8452" name="Picture 19">
            <a:extLst>
              <a:ext uri="{FF2B5EF4-FFF2-40B4-BE49-F238E27FC236}">
                <a16:creationId xmlns:a16="http://schemas.microsoft.com/office/drawing/2014/main" id="{5B3B72FA-8D8C-E235-A57E-C6BA92B8F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25" y="5791200"/>
            <a:ext cx="1933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A369BEA-CE24-9359-8880-E1FB5CBC88AC}"/>
              </a:ext>
            </a:extLst>
          </p:cNvPr>
          <p:cNvSpPr txBox="1"/>
          <p:nvPr/>
        </p:nvSpPr>
        <p:spPr>
          <a:xfrm>
            <a:off x="4232269" y="6241534"/>
            <a:ext cx="2118211" cy="369332"/>
          </a:xfrm>
          <a:prstGeom prst="rect">
            <a:avLst/>
          </a:prstGeom>
          <a:noFill/>
        </p:spPr>
        <p:txBody>
          <a:bodyPr wrap="square" rtlCol="0">
            <a:spAutoFit/>
          </a:bodyPr>
          <a:lstStyle/>
          <a:p>
            <a:r>
              <a:rPr lang="en-US" dirty="0"/>
              <a:t>MARKET FAILURES</a:t>
            </a:r>
          </a:p>
        </p:txBody>
      </p:sp>
      <p:sp>
        <p:nvSpPr>
          <p:cNvPr id="3" name="Rectangle 2">
            <a:extLst>
              <a:ext uri="{FF2B5EF4-FFF2-40B4-BE49-F238E27FC236}">
                <a16:creationId xmlns:a16="http://schemas.microsoft.com/office/drawing/2014/main" id="{6D036138-E695-A238-0FA9-FB161D22EE9A}"/>
              </a:ext>
            </a:extLst>
          </p:cNvPr>
          <p:cNvSpPr/>
          <p:nvPr/>
        </p:nvSpPr>
        <p:spPr>
          <a:xfrm>
            <a:off x="4232269" y="6171318"/>
            <a:ext cx="1933576" cy="59786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Left Brace 5">
            <a:extLst>
              <a:ext uri="{FF2B5EF4-FFF2-40B4-BE49-F238E27FC236}">
                <a16:creationId xmlns:a16="http://schemas.microsoft.com/office/drawing/2014/main" id="{A3DC7B61-3646-5F4E-7039-33FAC884DDE3}"/>
              </a:ext>
            </a:extLst>
          </p:cNvPr>
          <p:cNvSpPr/>
          <p:nvPr/>
        </p:nvSpPr>
        <p:spPr>
          <a:xfrm rot="5400000" flipV="1">
            <a:off x="4899506" y="5531511"/>
            <a:ext cx="430841" cy="797817"/>
          </a:xfrm>
          <a:prstGeom prst="leftBrace">
            <a:avLst>
              <a:gd name="adj1" fmla="val 0"/>
              <a:gd name="adj2" fmla="val 52103"/>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F91EAF6D-A48C-2FC3-04DC-0574F498A08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84A8E8EA-9573-41C2-BBB8-2C8DE3FF603A}" type="slidenum">
              <a:rPr lang="it-IT" altLang="en-US" sz="2400" b="0" smtClean="0">
                <a:ea typeface="MS PGothic" panose="020B0600070205080204" pitchFamily="34" charset="-128"/>
              </a:rPr>
              <a:pPr>
                <a:spcBef>
                  <a:spcPct val="0"/>
                </a:spcBef>
                <a:buClrTx/>
                <a:buFontTx/>
                <a:buNone/>
              </a:pPr>
              <a:t>9</a:t>
            </a:fld>
            <a:endParaRPr lang="it-IT" altLang="en-US" sz="2400" b="0">
              <a:ea typeface="MS PGothic" panose="020B0600070205080204" pitchFamily="34" charset="-128"/>
            </a:endParaRPr>
          </a:p>
        </p:txBody>
      </p:sp>
      <p:sp>
        <p:nvSpPr>
          <p:cNvPr id="23555" name="Rectangle 4">
            <a:extLst>
              <a:ext uri="{FF2B5EF4-FFF2-40B4-BE49-F238E27FC236}">
                <a16:creationId xmlns:a16="http://schemas.microsoft.com/office/drawing/2014/main" id="{926EAD0D-FE78-F046-6F06-3C2896CB5F9C}"/>
              </a:ext>
            </a:extLst>
          </p:cNvPr>
          <p:cNvSpPr>
            <a:spLocks noChangeArrowheads="1"/>
          </p:cNvSpPr>
          <p:nvPr/>
        </p:nvSpPr>
        <p:spPr bwMode="auto">
          <a:xfrm>
            <a:off x="395536" y="1046957"/>
            <a:ext cx="8077200"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just">
              <a:spcBef>
                <a:spcPts val="600"/>
              </a:spcBef>
              <a:buClr>
                <a:srgbClr val="0070C0"/>
              </a:buClr>
            </a:pPr>
            <a:r>
              <a:rPr lang="en-US" altLang="en-US" sz="2400" b="0" dirty="0">
                <a:ea typeface="MS PGothic" panose="020B0600070205080204" pitchFamily="34" charset="-128"/>
                <a:cs typeface="Arial" panose="020B0604020202020204" pitchFamily="34" charset="0"/>
              </a:rPr>
              <a:t>We need policies to address market failures for the supply of pure public goods and low-control rival goods (externalities)?</a:t>
            </a:r>
          </a:p>
          <a:p>
            <a:pPr algn="just">
              <a:spcBef>
                <a:spcPts val="600"/>
              </a:spcBef>
              <a:buClr>
                <a:srgbClr val="0070C0"/>
              </a:buClr>
            </a:pPr>
            <a:r>
              <a:rPr lang="en-US" altLang="en-US" sz="2400" b="0" dirty="0">
                <a:ea typeface="MS PGothic" panose="020B0600070205080204" pitchFamily="34" charset="-128"/>
                <a:cs typeface="Arial" panose="020B0604020202020204" pitchFamily="34" charset="0"/>
              </a:rPr>
              <a:t> Two objectives, two instruments: 
(a)</a:t>
            </a:r>
            <a:r>
              <a:rPr lang="en-US" altLang="en-US" sz="2400" dirty="0">
                <a:ea typeface="MS PGothic" panose="020B0600070205080204" pitchFamily="34" charset="-128"/>
                <a:cs typeface="Arial" panose="020B0604020202020204" pitchFamily="34" charset="0"/>
              </a:rPr>
              <a:t>Rival goods of low control</a:t>
            </a:r>
            <a:r>
              <a:rPr lang="en-US" altLang="en-US" sz="2400" b="0" dirty="0">
                <a:ea typeface="MS PGothic" panose="020B0600070205080204" pitchFamily="34" charset="-128"/>
                <a:cs typeface="Arial" panose="020B0604020202020204" pitchFamily="34" charset="0"/>
              </a:rPr>
              <a:t>: Market incentives (subsidies or taxes) that guide private behavior to invest in this type of goods, when it is not profitable to do so privately 
(a)</a:t>
            </a:r>
            <a:r>
              <a:rPr lang="en-US" altLang="en-US" sz="2400" dirty="0">
                <a:ea typeface="MS PGothic" panose="020B0600070205080204" pitchFamily="34" charset="-128"/>
                <a:cs typeface="Arial" panose="020B0604020202020204" pitchFamily="34" charset="0"/>
              </a:rPr>
              <a:t>Pure public goods</a:t>
            </a:r>
            <a:r>
              <a:rPr lang="en-US" altLang="en-US" sz="2400" b="0" dirty="0">
                <a:ea typeface="MS PGothic" panose="020B0600070205080204" pitchFamily="34" charset="-128"/>
                <a:cs typeface="Arial" panose="020B0604020202020204" pitchFamily="34" charset="0"/>
              </a:rPr>
              <a:t>: Through institutional arrangements that organize collective action. This is the focus of the Sectoral Executive Boards. </a:t>
            </a:r>
          </a:p>
          <a:p>
            <a:pPr algn="just">
              <a:spcBef>
                <a:spcPts val="600"/>
              </a:spcBef>
              <a:buClr>
                <a:srgbClr val="0070C0"/>
              </a:buClr>
            </a:pPr>
            <a:r>
              <a:rPr lang="en-US" altLang="en-US" sz="2400" b="0" dirty="0">
                <a:ea typeface="MS PGothic" panose="020B0600070205080204" pitchFamily="34" charset="-128"/>
                <a:cs typeface="Arial" panose="020B0604020202020204" pitchFamily="34" charset="0"/>
              </a:rPr>
              <a:t>These policies can be horizontal (without a sectoral focus) or vertical (with a sectoral focus).</a:t>
            </a:r>
            <a:endParaRPr lang="es-ES" altLang="en-US" sz="2400" b="0" dirty="0">
              <a:ea typeface="MS PGothic" panose="020B0600070205080204" pitchFamily="34" charset="-128"/>
              <a:cs typeface="Arial" panose="020B0604020202020204" pitchFamily="34" charset="0"/>
            </a:endParaRPr>
          </a:p>
          <a:p>
            <a:pPr algn="just" eaLnBrk="1" hangingPunct="1">
              <a:spcBef>
                <a:spcPts val="600"/>
              </a:spcBef>
              <a:buClr>
                <a:srgbClr val="0070C0"/>
              </a:buClr>
            </a:pPr>
            <a:endParaRPr lang="es-ES" altLang="en-US" sz="2400" b="0" dirty="0">
              <a:ea typeface="MS PGothic" panose="020B0600070205080204" pitchFamily="34" charset="-128"/>
            </a:endParaRPr>
          </a:p>
          <a:p>
            <a:pPr eaLnBrk="1" hangingPunct="1">
              <a:spcBef>
                <a:spcPts val="600"/>
              </a:spcBef>
              <a:buClr>
                <a:srgbClr val="0070C0"/>
              </a:buClr>
            </a:pPr>
            <a:endParaRPr lang="es-ES" altLang="en-US" sz="2400" b="0" dirty="0">
              <a:ea typeface="MS PGothic" panose="020B0600070205080204" pitchFamily="34" charset="-128"/>
            </a:endParaRPr>
          </a:p>
        </p:txBody>
      </p:sp>
      <p:sp>
        <p:nvSpPr>
          <p:cNvPr id="23556" name="Title 1">
            <a:extLst>
              <a:ext uri="{FF2B5EF4-FFF2-40B4-BE49-F238E27FC236}">
                <a16:creationId xmlns:a16="http://schemas.microsoft.com/office/drawing/2014/main" id="{3FE05ACC-9697-EA72-9739-958D1BCFA4B7}"/>
              </a:ext>
            </a:extLst>
          </p:cNvPr>
          <p:cNvSpPr>
            <a:spLocks noGrp="1" noChangeArrowheads="1"/>
          </p:cNvSpPr>
          <p:nvPr>
            <p:ph type="title"/>
          </p:nvPr>
        </p:nvSpPr>
        <p:spPr>
          <a:xfrm>
            <a:off x="228600" y="158750"/>
            <a:ext cx="8763000" cy="639763"/>
          </a:xfrm>
        </p:spPr>
        <p:txBody>
          <a:bodyPr/>
          <a:lstStyle/>
          <a:p>
            <a:r>
              <a:rPr lang="en-US" altLang="en-US" sz="2800" dirty="0">
                <a:latin typeface="Arial" panose="020B0604020202020204" pitchFamily="34" charset="0"/>
                <a:cs typeface="Arial" panose="020B0604020202020204" pitchFamily="34" charset="0"/>
              </a:rPr>
              <a:t>Productive Development Policies</a:t>
            </a:r>
            <a:endParaRPr lang="en-US" altLang="en-US" sz="2800" b="0" dirty="0">
              <a:latin typeface="Arial" panose="020B0604020202020204" pitchFamily="34" charset="0"/>
              <a:cs typeface="Arial" panose="020B0604020202020204" pitchFamily="34" charset="0"/>
            </a:endParaRPr>
          </a:p>
        </p:txBody>
      </p:sp>
      <p:pic>
        <p:nvPicPr>
          <p:cNvPr id="23557" name="Picture 4">
            <a:extLst>
              <a:ext uri="{FF2B5EF4-FFF2-40B4-BE49-F238E27FC236}">
                <a16:creationId xmlns:a16="http://schemas.microsoft.com/office/drawing/2014/main" id="{D8F2C34E-3942-F796-7906-A049BB9962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5753100"/>
            <a:ext cx="1933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88AC1AC0-8AD2-B367-6BEF-C7DF9952C03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16560A23-0856-4430-BC29-8B81FC747F19}" type="slidenum">
              <a:rPr lang="it-IT" altLang="en-US" sz="2400" b="0" smtClean="0">
                <a:ea typeface="MS PGothic" panose="020B0600070205080204" pitchFamily="34" charset="-128"/>
              </a:rPr>
              <a:pPr>
                <a:spcBef>
                  <a:spcPct val="0"/>
                </a:spcBef>
                <a:buClrTx/>
                <a:buFontTx/>
                <a:buNone/>
              </a:pPr>
              <a:t>10</a:t>
            </a:fld>
            <a:endParaRPr lang="it-IT" altLang="en-US" sz="2400" b="0">
              <a:ea typeface="MS PGothic" panose="020B0600070205080204" pitchFamily="34" charset="-128"/>
            </a:endParaRPr>
          </a:p>
        </p:txBody>
      </p:sp>
      <p:sp>
        <p:nvSpPr>
          <p:cNvPr id="25603" name="Rectangle 4">
            <a:extLst>
              <a:ext uri="{FF2B5EF4-FFF2-40B4-BE49-F238E27FC236}">
                <a16:creationId xmlns:a16="http://schemas.microsoft.com/office/drawing/2014/main" id="{25C22D7A-88CA-2A0E-161C-DA8400BFAB56}"/>
              </a:ext>
            </a:extLst>
          </p:cNvPr>
          <p:cNvSpPr>
            <a:spLocks noChangeArrowheads="1"/>
          </p:cNvSpPr>
          <p:nvPr/>
        </p:nvSpPr>
        <p:spPr bwMode="auto">
          <a:xfrm>
            <a:off x="457200" y="990600"/>
            <a:ext cx="8077200" cy="50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just">
              <a:spcBef>
                <a:spcPts val="600"/>
              </a:spcBef>
              <a:buClr>
                <a:srgbClr val="0070C0"/>
              </a:buClr>
            </a:pPr>
            <a:r>
              <a:rPr lang="en-US" altLang="en-US" sz="2400" b="0" dirty="0">
                <a:ea typeface="MS PGothic" panose="020B0600070205080204" pitchFamily="34" charset="-128"/>
                <a:cs typeface="Arial" panose="020B0604020202020204" pitchFamily="34" charset="0"/>
                <a:sym typeface="Wingdings" panose="05000000000000000000" pitchFamily="2" charset="2"/>
              </a:rPr>
              <a:t>Firms may know what the missing public goods are, but they do not agree, nor are they willing to finance (free-riding).
Allow the State to charge a tax to the sector to finance public goods (if more than X% of the sector approves it).
Investment boards are created to provide public goods (training, certification, regulation, etc.).
Each firm allocates its tax to the most appropriate board according to its need. In this way, the boards compete for financing.
It solves free-riding, with competitive mechanisms to allocate resources.</a:t>
            </a:r>
            <a:endParaRPr lang="es-ES" altLang="en-US" sz="2400" b="0" dirty="0">
              <a:ea typeface="MS PGothic" panose="020B0600070205080204" pitchFamily="34" charset="-128"/>
              <a:cs typeface="Arial" panose="020B0604020202020204" pitchFamily="34" charset="0"/>
            </a:endParaRPr>
          </a:p>
          <a:p>
            <a:pPr algn="just" eaLnBrk="1" hangingPunct="1">
              <a:spcBef>
                <a:spcPts val="600"/>
              </a:spcBef>
              <a:buClr>
                <a:srgbClr val="0070C0"/>
              </a:buClr>
            </a:pPr>
            <a:endParaRPr lang="es-ES" altLang="en-US" sz="2400" b="0" dirty="0">
              <a:ea typeface="MS PGothic" panose="020B0600070205080204" pitchFamily="34" charset="-128"/>
            </a:endParaRPr>
          </a:p>
          <a:p>
            <a:pPr eaLnBrk="1" hangingPunct="1">
              <a:spcBef>
                <a:spcPts val="600"/>
              </a:spcBef>
              <a:buClr>
                <a:srgbClr val="0070C0"/>
              </a:buClr>
            </a:pPr>
            <a:endParaRPr lang="es-ES" altLang="en-US" sz="2400" b="0" dirty="0">
              <a:ea typeface="MS PGothic" panose="020B0600070205080204" pitchFamily="34" charset="-128"/>
            </a:endParaRPr>
          </a:p>
        </p:txBody>
      </p:sp>
      <p:sp>
        <p:nvSpPr>
          <p:cNvPr id="25604" name="Title 1">
            <a:extLst>
              <a:ext uri="{FF2B5EF4-FFF2-40B4-BE49-F238E27FC236}">
                <a16:creationId xmlns:a16="http://schemas.microsoft.com/office/drawing/2014/main" id="{C45C6BBA-C168-7688-AB16-601946802368}"/>
              </a:ext>
            </a:extLst>
          </p:cNvPr>
          <p:cNvSpPr>
            <a:spLocks noGrp="1" noChangeArrowheads="1"/>
          </p:cNvSpPr>
          <p:nvPr>
            <p:ph type="title"/>
          </p:nvPr>
        </p:nvSpPr>
        <p:spPr>
          <a:xfrm>
            <a:off x="228600" y="158750"/>
            <a:ext cx="8763000" cy="639763"/>
          </a:xfrm>
        </p:spPr>
        <p:txBody>
          <a:bodyPr/>
          <a:lstStyle/>
          <a:p>
            <a:r>
              <a:rPr lang="en-US" altLang="en-US" sz="2800" dirty="0">
                <a:latin typeface="Arial" panose="020B0604020202020204" pitchFamily="34" charset="0"/>
                <a:cs typeface="Arial" panose="020B0604020202020204" pitchFamily="34" charset="0"/>
              </a:rPr>
              <a:t>Romer's Investment Boards (1995)</a:t>
            </a:r>
            <a:endParaRPr lang="en-US" altLang="en-US" sz="2800" b="0" dirty="0">
              <a:latin typeface="Arial" panose="020B0604020202020204" pitchFamily="34" charset="0"/>
              <a:cs typeface="Arial" panose="020B0604020202020204" pitchFamily="34" charset="0"/>
            </a:endParaRPr>
          </a:p>
        </p:txBody>
      </p:sp>
      <p:pic>
        <p:nvPicPr>
          <p:cNvPr id="25605" name="Picture 4">
            <a:extLst>
              <a:ext uri="{FF2B5EF4-FFF2-40B4-BE49-F238E27FC236}">
                <a16:creationId xmlns:a16="http://schemas.microsoft.com/office/drawing/2014/main" id="{838864F5-5D89-70FF-99B7-48096271F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688" y="5791200"/>
            <a:ext cx="186531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descr="SLIDE PPT 4-3-02.jpg">
            <a:extLst>
              <a:ext uri="{FF2B5EF4-FFF2-40B4-BE49-F238E27FC236}">
                <a16:creationId xmlns:a16="http://schemas.microsoft.com/office/drawing/2014/main" id="{A953EFC7-60B2-1FB2-9E34-66687EB6EB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1">
            <a:extLst>
              <a:ext uri="{FF2B5EF4-FFF2-40B4-BE49-F238E27FC236}">
                <a16:creationId xmlns:a16="http://schemas.microsoft.com/office/drawing/2014/main" id="{53389DB4-E6EF-FE11-C6B0-9821E9E2929F}"/>
              </a:ext>
            </a:extLst>
          </p:cNvPr>
          <p:cNvSpPr>
            <a:spLocks noChangeArrowheads="1"/>
          </p:cNvSpPr>
          <p:nvPr/>
        </p:nvSpPr>
        <p:spPr bwMode="auto">
          <a:xfrm>
            <a:off x="473075" y="2151063"/>
            <a:ext cx="4333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r>
              <a:rPr lang="es-ES_tradnl" altLang="en-US" sz="16000" dirty="0">
                <a:solidFill>
                  <a:schemeClr val="bg1"/>
                </a:solidFill>
                <a:cs typeface="Arial" panose="020B0604020202020204" pitchFamily="34" charset="0"/>
              </a:rPr>
              <a:t>2</a:t>
            </a:r>
            <a:endParaRPr lang="en-US" altLang="en-US" sz="16000" dirty="0">
              <a:solidFill>
                <a:schemeClr val="bg1"/>
              </a:solidFill>
              <a:cs typeface="Arial" panose="020B0604020202020204" pitchFamily="34" charset="0"/>
            </a:endParaRPr>
          </a:p>
        </p:txBody>
      </p:sp>
      <p:sp>
        <p:nvSpPr>
          <p:cNvPr id="5" name="Content Placeholder 2">
            <a:extLst>
              <a:ext uri="{FF2B5EF4-FFF2-40B4-BE49-F238E27FC236}">
                <a16:creationId xmlns:a16="http://schemas.microsoft.com/office/drawing/2014/main" id="{80BC86A6-4A2A-3768-94C8-8A11A3CC5DB4}"/>
              </a:ext>
            </a:extLst>
          </p:cNvPr>
          <p:cNvSpPr txBox="1">
            <a:spLocks/>
          </p:cNvSpPr>
          <p:nvPr/>
        </p:nvSpPr>
        <p:spPr bwMode="auto">
          <a:xfrm>
            <a:off x="4267200" y="2438400"/>
            <a:ext cx="4767263"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buClrTx/>
              <a:buFont typeface="Arial" panose="020B0604020202020204" pitchFamily="34" charset="0"/>
              <a:buNone/>
            </a:pPr>
            <a:r>
              <a:rPr lang="en-US" altLang="en-US" sz="3500" dirty="0">
                <a:cs typeface="Arial" panose="020B0604020202020204" pitchFamily="34" charset="0"/>
              </a:rPr>
              <a:t>The Implementation of Sectoral  Executive Boards.</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FDC7C12E-9ADC-0AFC-62B4-22BEBA5E1D5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342AF9E2-B7D6-4793-84CF-0DDA722E2B4C}" type="slidenum">
              <a:rPr lang="it-IT" altLang="en-US" sz="2400" b="0" smtClean="0">
                <a:ea typeface="MS PGothic" panose="020B0600070205080204" pitchFamily="34" charset="-128"/>
              </a:rPr>
              <a:pPr>
                <a:spcBef>
                  <a:spcPct val="0"/>
                </a:spcBef>
                <a:buClrTx/>
                <a:buFontTx/>
                <a:buNone/>
              </a:pPr>
              <a:t>12</a:t>
            </a:fld>
            <a:endParaRPr lang="it-IT" altLang="en-US" sz="2400" b="0">
              <a:ea typeface="MS PGothic" panose="020B0600070205080204" pitchFamily="34" charset="-128"/>
            </a:endParaRPr>
          </a:p>
        </p:txBody>
      </p:sp>
      <p:sp>
        <p:nvSpPr>
          <p:cNvPr id="39939" name="Rectangle 4">
            <a:extLst>
              <a:ext uri="{FF2B5EF4-FFF2-40B4-BE49-F238E27FC236}">
                <a16:creationId xmlns:a16="http://schemas.microsoft.com/office/drawing/2014/main" id="{4EACB87B-7FD6-7A08-0470-8B4B59D6B539}"/>
              </a:ext>
            </a:extLst>
          </p:cNvPr>
          <p:cNvSpPr>
            <a:spLocks noChangeArrowheads="1"/>
          </p:cNvSpPr>
          <p:nvPr/>
        </p:nvSpPr>
        <p:spPr bwMode="auto">
          <a:xfrm>
            <a:off x="-31630" y="685800"/>
            <a:ext cx="8382000" cy="3338512"/>
          </a:xfrm>
          <a:prstGeom prst="rect">
            <a:avLst/>
          </a:prstGeom>
          <a:noFill/>
          <a:ln>
            <a:noFill/>
          </a:ln>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just" eaLnBrk="1" hangingPunct="1">
              <a:spcBef>
                <a:spcPts val="600"/>
              </a:spcBef>
              <a:buClr>
                <a:srgbClr val="0070C0"/>
              </a:buClr>
              <a:defRPr/>
            </a:pPr>
            <a:endParaRPr lang="es-ES" altLang="en-US" sz="2400" b="0" dirty="0">
              <a:latin typeface="Cambria" panose="02040503050406030204" pitchFamily="18" charset="0"/>
              <a:ea typeface="MS PGothic" panose="020B0600070205080204" pitchFamily="34" charset="-128"/>
            </a:endParaRPr>
          </a:p>
          <a:p>
            <a:pPr marL="457200" lvl="1" indent="0" algn="just">
              <a:lnSpc>
                <a:spcPct val="90000"/>
              </a:lnSpc>
              <a:buNone/>
            </a:pPr>
            <a:r>
              <a:rPr lang="en-US" sz="2400" b="1" dirty="0">
                <a:cs typeface="Arial" panose="020B0604020202020204" pitchFamily="34" charset="0"/>
              </a:rPr>
              <a:t>Coordination between private parties: </a:t>
            </a:r>
            <a:r>
              <a:rPr lang="en-US" sz="2400" dirty="0">
                <a:cs typeface="Arial" panose="020B0604020202020204" pitchFamily="34" charset="0"/>
              </a:rPr>
              <a:t>Companies must agree on the vector of missing public goods. </a:t>
            </a:r>
          </a:p>
          <a:p>
            <a:pPr marL="457200" lvl="1" indent="0" algn="just">
              <a:lnSpc>
                <a:spcPct val="90000"/>
              </a:lnSpc>
              <a:buNone/>
            </a:pPr>
            <a:r>
              <a:rPr lang="en-US" sz="2400" b="1" dirty="0">
                <a:cs typeface="Arial" panose="020B0604020202020204" pitchFamily="34" charset="0"/>
              </a:rPr>
              <a:t>
Public-private coordination: </a:t>
            </a:r>
            <a:r>
              <a:rPr lang="en-US" sz="2400" dirty="0">
                <a:cs typeface="Arial" panose="020B0604020202020204" pitchFamily="34" charset="0"/>
              </a:rPr>
              <a:t>The public sector needs the private sector to communicate this vector (for regulations, standards, public investment, etc.). Key to define the rules of the game for the dialogue between the public and the private sectors.
</a:t>
            </a:r>
          </a:p>
          <a:p>
            <a:pPr marL="457200" lvl="1" indent="0" algn="just">
              <a:lnSpc>
                <a:spcPct val="90000"/>
              </a:lnSpc>
              <a:buNone/>
            </a:pPr>
            <a:r>
              <a:rPr lang="en-US" sz="2400" b="1" dirty="0">
                <a:cs typeface="Arial" panose="020B0604020202020204" pitchFamily="34" charset="0"/>
              </a:rPr>
              <a:t>Public-public coordination: </a:t>
            </a:r>
            <a:r>
              <a:rPr lang="en-US" sz="2400" dirty="0">
                <a:cs typeface="Arial" panose="020B0604020202020204" pitchFamily="34" charset="0"/>
              </a:rPr>
              <a:t>Public entities at different levels of government must simultaneously provide public goods and services necessary for private activity.</a:t>
            </a:r>
          </a:p>
          <a:p>
            <a:pPr marL="457200" lvl="1" indent="0" algn="just">
              <a:lnSpc>
                <a:spcPct val="90000"/>
              </a:lnSpc>
              <a:buNone/>
            </a:pPr>
            <a:endParaRPr lang="en-US" sz="2400" dirty="0">
              <a:cs typeface="Arial" panose="020B0604020202020204" pitchFamily="34" charset="0"/>
            </a:endParaRPr>
          </a:p>
          <a:p>
            <a:pPr marL="457200" lvl="1" indent="0" algn="just">
              <a:lnSpc>
                <a:spcPct val="90000"/>
              </a:lnSpc>
              <a:buNone/>
            </a:pPr>
            <a:r>
              <a:rPr lang="en-US" sz="2400" b="1" dirty="0">
                <a:cs typeface="Arial" panose="020B0604020202020204" pitchFamily="34" charset="0"/>
              </a:rPr>
              <a:t>And Romer’s solution is not applicable.</a:t>
            </a:r>
            <a:endParaRPr lang="es-PE" sz="2600" b="1" dirty="0">
              <a:cs typeface="Arial" panose="020B0604020202020204" pitchFamily="34" charset="0"/>
            </a:endParaRPr>
          </a:p>
          <a:p>
            <a:pPr algn="just" eaLnBrk="1" hangingPunct="1">
              <a:spcBef>
                <a:spcPts val="600"/>
              </a:spcBef>
              <a:buClr>
                <a:srgbClr val="0070C0"/>
              </a:buClr>
              <a:defRPr/>
            </a:pPr>
            <a:endParaRPr lang="es-ES" altLang="en-US" sz="2600" dirty="0">
              <a:latin typeface="Cambria" panose="02040503050406030204" pitchFamily="18" charset="0"/>
              <a:ea typeface="MS PGothic" panose="020B0600070205080204" pitchFamily="34" charset="-128"/>
            </a:endParaRPr>
          </a:p>
        </p:txBody>
      </p:sp>
      <p:sp>
        <p:nvSpPr>
          <p:cNvPr id="30724" name="Title 1">
            <a:extLst>
              <a:ext uri="{FF2B5EF4-FFF2-40B4-BE49-F238E27FC236}">
                <a16:creationId xmlns:a16="http://schemas.microsoft.com/office/drawing/2014/main" id="{DC5B1E66-B351-6EAC-72E7-9CA7E65D0D9F}"/>
              </a:ext>
            </a:extLst>
          </p:cNvPr>
          <p:cNvSpPr>
            <a:spLocks noGrp="1" noChangeArrowheads="1"/>
          </p:cNvSpPr>
          <p:nvPr>
            <p:ph type="title"/>
          </p:nvPr>
        </p:nvSpPr>
        <p:spPr>
          <a:xfrm>
            <a:off x="228600" y="158750"/>
            <a:ext cx="8763000" cy="639763"/>
          </a:xfrm>
        </p:spPr>
        <p:txBody>
          <a:bodyPr/>
          <a:lstStyle/>
          <a:p>
            <a:r>
              <a:rPr lang="en-US" altLang="en-US" sz="3200" dirty="0">
                <a:latin typeface="Arial" panose="020B0604020202020204" pitchFamily="34" charset="0"/>
                <a:cs typeface="Arial" panose="020B0604020202020204" pitchFamily="34" charset="0"/>
              </a:rPr>
              <a:t>Three Types of Coordination Problems</a:t>
            </a:r>
            <a:endParaRPr lang="en-US" altLang="en-US" sz="3200" b="0" dirty="0">
              <a:latin typeface="Arial" panose="020B0604020202020204" pitchFamily="34" charset="0"/>
              <a:cs typeface="Arial" panose="020B0604020202020204" pitchFamily="34" charset="0"/>
            </a:endParaRPr>
          </a:p>
        </p:txBody>
      </p:sp>
      <p:pic>
        <p:nvPicPr>
          <p:cNvPr id="30725" name="Picture 4">
            <a:extLst>
              <a:ext uri="{FF2B5EF4-FFF2-40B4-BE49-F238E27FC236}">
                <a16:creationId xmlns:a16="http://schemas.microsoft.com/office/drawing/2014/main" id="{B061B52E-3447-F621-AAE8-ADDFCC2F7B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5753100"/>
            <a:ext cx="1933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FDC7C12E-9ADC-0AFC-62B4-22BEBA5E1D5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342AF9E2-B7D6-4793-84CF-0DDA722E2B4C}" type="slidenum">
              <a:rPr lang="it-IT" altLang="en-US" sz="2400" b="0" smtClean="0">
                <a:ea typeface="MS PGothic" panose="020B0600070205080204" pitchFamily="34" charset="-128"/>
              </a:rPr>
              <a:pPr>
                <a:spcBef>
                  <a:spcPct val="0"/>
                </a:spcBef>
                <a:buClrTx/>
                <a:buFontTx/>
                <a:buNone/>
              </a:pPr>
              <a:t>13</a:t>
            </a:fld>
            <a:endParaRPr lang="it-IT" altLang="en-US" sz="2400" b="0">
              <a:ea typeface="MS PGothic" panose="020B0600070205080204" pitchFamily="34" charset="-128"/>
            </a:endParaRPr>
          </a:p>
        </p:txBody>
      </p:sp>
      <p:sp>
        <p:nvSpPr>
          <p:cNvPr id="39939" name="Rectangle 4">
            <a:extLst>
              <a:ext uri="{FF2B5EF4-FFF2-40B4-BE49-F238E27FC236}">
                <a16:creationId xmlns:a16="http://schemas.microsoft.com/office/drawing/2014/main" id="{4EACB87B-7FD6-7A08-0470-8B4B59D6B539}"/>
              </a:ext>
            </a:extLst>
          </p:cNvPr>
          <p:cNvSpPr>
            <a:spLocks noChangeArrowheads="1"/>
          </p:cNvSpPr>
          <p:nvPr/>
        </p:nvSpPr>
        <p:spPr bwMode="auto">
          <a:xfrm>
            <a:off x="-31630" y="685800"/>
            <a:ext cx="8382000" cy="3338512"/>
          </a:xfrm>
          <a:prstGeom prst="rect">
            <a:avLst/>
          </a:prstGeom>
          <a:noFill/>
          <a:ln>
            <a:noFill/>
          </a:ln>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lvl="1" algn="just">
              <a:lnSpc>
                <a:spcPct val="90000"/>
              </a:lnSpc>
              <a:buFont typeface="Arial" pitchFamily="34" charset="0"/>
              <a:buChar char="•"/>
            </a:pPr>
            <a:endParaRPr lang="es-PE" sz="2400" b="1" dirty="0">
              <a:latin typeface="Arial" panose="020B0604020202020204" pitchFamily="34" charset="0"/>
              <a:cs typeface="Arial" panose="020B0604020202020204" pitchFamily="34" charset="0"/>
            </a:endParaRPr>
          </a:p>
          <a:p>
            <a:pPr marL="457200" lvl="1" indent="0" algn="just">
              <a:lnSpc>
                <a:spcPct val="90000"/>
              </a:lnSpc>
              <a:buNone/>
            </a:pPr>
            <a:r>
              <a:rPr lang="en-US" sz="2400" b="1" dirty="0">
                <a:cs typeface="Arial" panose="020B0604020202020204" pitchFamily="34" charset="0"/>
              </a:rPr>
              <a:t>Background: </a:t>
            </a:r>
            <a:r>
              <a:rPr lang="en-US" sz="2400" dirty="0">
                <a:cs typeface="Arial" panose="020B0604020202020204" pitchFamily="34" charset="0"/>
              </a:rPr>
              <a:t>SEBs were originally designed in Peru in 2016 (Produce and later in MEF) to solve coordination problems. </a:t>
            </a:r>
          </a:p>
          <a:p>
            <a:pPr marL="457200" lvl="1" indent="0" algn="just">
              <a:lnSpc>
                <a:spcPct val="90000"/>
              </a:lnSpc>
              <a:buNone/>
            </a:pPr>
            <a:r>
              <a:rPr lang="en-US" sz="2400" b="1" dirty="0">
                <a:cs typeface="Arial" panose="020B0604020202020204" pitchFamily="34" charset="0"/>
              </a:rPr>
              <a:t>
Objective: </a:t>
            </a:r>
            <a:r>
              <a:rPr lang="en-US" sz="2400" dirty="0">
                <a:cs typeface="Arial" panose="020B0604020202020204" pitchFamily="34" charset="0"/>
              </a:rPr>
              <a:t>To implement </a:t>
            </a:r>
            <a:r>
              <a:rPr lang="en-US" sz="2400" b="1" u="sng" dirty="0">
                <a:cs typeface="Arial" panose="020B0604020202020204" pitchFamily="34" charset="0"/>
              </a:rPr>
              <a:t>concrete</a:t>
            </a:r>
            <a:r>
              <a:rPr lang="en-US" sz="2400" dirty="0">
                <a:cs typeface="Arial" panose="020B0604020202020204" pitchFamily="34" charset="0"/>
              </a:rPr>
              <a:t> measures to improve the productivity of a sector (forestry, tourism, aquaculture, etc.) or factor (logistics, public procurement, entrepreneurship, etc.).</a:t>
            </a:r>
          </a:p>
          <a:p>
            <a:pPr lvl="1" algn="just">
              <a:lnSpc>
                <a:spcPct val="90000"/>
              </a:lnSpc>
              <a:buFont typeface="Arial" pitchFamily="34" charset="0"/>
              <a:buChar char="•"/>
            </a:pPr>
            <a:endParaRPr lang="en-US" sz="2400" b="1" dirty="0">
              <a:cs typeface="Arial" panose="020B0604020202020204" pitchFamily="34" charset="0"/>
            </a:endParaRPr>
          </a:p>
          <a:p>
            <a:pPr marL="457200" lvl="1" indent="0" algn="just">
              <a:lnSpc>
                <a:spcPct val="90000"/>
              </a:lnSpc>
              <a:buNone/>
            </a:pPr>
            <a:r>
              <a:rPr lang="en-US" sz="2400" b="1" dirty="0">
                <a:cs typeface="Arial" panose="020B0604020202020204" pitchFamily="34" charset="0"/>
              </a:rPr>
              <a:t>They constitute: </a:t>
            </a:r>
            <a:r>
              <a:rPr lang="en-US" sz="2400" dirty="0">
                <a:cs typeface="Arial" panose="020B0604020202020204" pitchFamily="34" charset="0"/>
              </a:rPr>
              <a:t>A public-private space that identifies constraints that limit productivity due to missing public goods and co-creates the solution. They are not high-level dialogues, but the high level is reached bottom-up (if needed).</a:t>
            </a:r>
            <a:endParaRPr lang="es-PE" sz="2400" dirty="0">
              <a:latin typeface="Arial" panose="020B0604020202020204" pitchFamily="34" charset="0"/>
              <a:cs typeface="Arial" panose="020B0604020202020204" pitchFamily="34" charset="0"/>
            </a:endParaRPr>
          </a:p>
        </p:txBody>
      </p:sp>
      <p:sp>
        <p:nvSpPr>
          <p:cNvPr id="30724" name="Title 1">
            <a:extLst>
              <a:ext uri="{FF2B5EF4-FFF2-40B4-BE49-F238E27FC236}">
                <a16:creationId xmlns:a16="http://schemas.microsoft.com/office/drawing/2014/main" id="{DC5B1E66-B351-6EAC-72E7-9CA7E65D0D9F}"/>
              </a:ext>
            </a:extLst>
          </p:cNvPr>
          <p:cNvSpPr>
            <a:spLocks noGrp="1" noChangeArrowheads="1"/>
          </p:cNvSpPr>
          <p:nvPr>
            <p:ph type="title"/>
          </p:nvPr>
        </p:nvSpPr>
        <p:spPr>
          <a:xfrm>
            <a:off x="228600" y="158750"/>
            <a:ext cx="8763000" cy="639763"/>
          </a:xfrm>
        </p:spPr>
        <p:txBody>
          <a:bodyPr/>
          <a:lstStyle/>
          <a:p>
            <a:r>
              <a:rPr lang="en-US" altLang="en-US" sz="3200" dirty="0">
                <a:latin typeface="Arial" panose="020B0604020202020204" pitchFamily="34" charset="0"/>
                <a:cs typeface="Arial" panose="020B0604020202020204" pitchFamily="34" charset="0"/>
              </a:rPr>
              <a:t>The Sectoral Executive Boards (SEBs)</a:t>
            </a:r>
            <a:endParaRPr lang="en-US" altLang="en-US" sz="3200" b="0" dirty="0">
              <a:latin typeface="Arial" panose="020B0604020202020204" pitchFamily="34" charset="0"/>
              <a:cs typeface="Arial" panose="020B0604020202020204" pitchFamily="34" charset="0"/>
            </a:endParaRPr>
          </a:p>
        </p:txBody>
      </p:sp>
      <p:pic>
        <p:nvPicPr>
          <p:cNvPr id="30725" name="Picture 4">
            <a:extLst>
              <a:ext uri="{FF2B5EF4-FFF2-40B4-BE49-F238E27FC236}">
                <a16:creationId xmlns:a16="http://schemas.microsoft.com/office/drawing/2014/main" id="{B061B52E-3447-F621-AAE8-ADDFCC2F7B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5753100"/>
            <a:ext cx="1933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56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91DDAAF-9321-4339-3D62-9097D96298A9}"/>
            </a:ext>
          </a:extLst>
        </p:cNvPr>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896810D7-1875-C9B6-CCF5-52F329F2CD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ClrTx/>
              <a:buFontTx/>
              <a:buNone/>
            </a:pPr>
            <a:fld id="{342AF9E2-B7D6-4793-84CF-0DDA722E2B4C}" type="slidenum">
              <a:rPr lang="it-IT" altLang="en-US" sz="2400" b="0" smtClean="0">
                <a:ea typeface="MS PGothic" panose="020B0600070205080204" pitchFamily="34" charset="-128"/>
              </a:rPr>
              <a:pPr>
                <a:spcBef>
                  <a:spcPct val="0"/>
                </a:spcBef>
                <a:buClrTx/>
                <a:buFontTx/>
                <a:buNone/>
              </a:pPr>
              <a:t>14</a:t>
            </a:fld>
            <a:endParaRPr lang="it-IT" altLang="en-US" sz="2400" b="0">
              <a:ea typeface="MS PGothic" panose="020B0600070205080204" pitchFamily="34" charset="-128"/>
            </a:endParaRPr>
          </a:p>
        </p:txBody>
      </p:sp>
      <p:sp>
        <p:nvSpPr>
          <p:cNvPr id="39939" name="Rectangle 4">
            <a:extLst>
              <a:ext uri="{FF2B5EF4-FFF2-40B4-BE49-F238E27FC236}">
                <a16:creationId xmlns:a16="http://schemas.microsoft.com/office/drawing/2014/main" id="{BC3A3A9A-55B6-853D-B3EB-1AE233AB65A3}"/>
              </a:ext>
            </a:extLst>
          </p:cNvPr>
          <p:cNvSpPr>
            <a:spLocks noChangeArrowheads="1"/>
          </p:cNvSpPr>
          <p:nvPr/>
        </p:nvSpPr>
        <p:spPr bwMode="auto">
          <a:xfrm>
            <a:off x="-31630" y="685800"/>
            <a:ext cx="8382000" cy="3338512"/>
          </a:xfrm>
          <a:prstGeom prst="rect">
            <a:avLst/>
          </a:prstGeom>
          <a:noFill/>
          <a:ln>
            <a:noFill/>
          </a:ln>
        </p:spPr>
        <p:txBody>
          <a:bodyPr/>
          <a:lstStyle>
            <a:lvl1pPr marL="342900" indent="-342900">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lvl="1" algn="just">
              <a:lnSpc>
                <a:spcPct val="90000"/>
              </a:lnSpc>
              <a:buFont typeface="Arial" pitchFamily="34" charset="0"/>
              <a:buChar char="•"/>
            </a:pPr>
            <a:endParaRPr lang="es-PE" sz="2400" b="1" dirty="0">
              <a:latin typeface="Arial" panose="020B0604020202020204" pitchFamily="34" charset="0"/>
              <a:cs typeface="Arial" panose="020B0604020202020204" pitchFamily="34" charset="0"/>
            </a:endParaRPr>
          </a:p>
          <a:p>
            <a:pPr marL="457200" lvl="1" indent="0" algn="just">
              <a:lnSpc>
                <a:spcPct val="90000"/>
              </a:lnSpc>
              <a:buNone/>
            </a:pPr>
            <a:r>
              <a:rPr lang="en-US" sz="2400" b="1" dirty="0">
                <a:cs typeface="Arial" panose="020B0604020202020204" pitchFamily="34" charset="0"/>
              </a:rPr>
              <a:t>Key aspects to take into consideration to implement a SEB program:</a:t>
            </a:r>
            <a:r>
              <a:rPr lang="en-US" sz="2400" dirty="0">
                <a:cs typeface="Arial" panose="020B0604020202020204" pitchFamily="34" charset="0"/>
              </a:rPr>
              <a:t> </a:t>
            </a:r>
          </a:p>
          <a:p>
            <a:pPr marL="457200" lvl="1" indent="0" algn="just">
              <a:lnSpc>
                <a:spcPct val="90000"/>
              </a:lnSpc>
              <a:buNone/>
            </a:pPr>
            <a:endParaRPr lang="en-US" sz="2400" b="1" dirty="0">
              <a:cs typeface="Arial" panose="020B0604020202020204" pitchFamily="34" charset="0"/>
            </a:endParaRPr>
          </a:p>
          <a:p>
            <a:pPr lvl="1" algn="just">
              <a:lnSpc>
                <a:spcPct val="90000"/>
              </a:lnSpc>
            </a:pPr>
            <a:r>
              <a:rPr lang="en-US" sz="2400" dirty="0">
                <a:cs typeface="Arial" panose="020B0604020202020204" pitchFamily="34" charset="0"/>
              </a:rPr>
              <a:t>Like all PDPs, SEBs’ design must internalize real-world constraints: (a)  Political Constraints &amp; (b) Capacity Constraints (</a:t>
            </a:r>
            <a:r>
              <a:rPr lang="en-US" sz="2400" dirty="0" err="1">
                <a:cs typeface="Arial" panose="020B0604020202020204" pitchFamily="34" charset="0"/>
              </a:rPr>
              <a:t>Juhaz</a:t>
            </a:r>
            <a:r>
              <a:rPr lang="en-US" sz="2400" dirty="0">
                <a:cs typeface="Arial" panose="020B0604020202020204" pitchFamily="34" charset="0"/>
              </a:rPr>
              <a:t> and Lane, 2024).</a:t>
            </a:r>
          </a:p>
          <a:p>
            <a:pPr marL="457200" lvl="1" indent="0" algn="just">
              <a:lnSpc>
                <a:spcPct val="90000"/>
              </a:lnSpc>
              <a:buNone/>
            </a:pPr>
            <a:endParaRPr lang="en-US" sz="2400" dirty="0">
              <a:cs typeface="Arial" panose="020B0604020202020204" pitchFamily="34" charset="0"/>
            </a:endParaRPr>
          </a:p>
          <a:p>
            <a:pPr lvl="1" algn="just">
              <a:lnSpc>
                <a:spcPct val="90000"/>
              </a:lnSpc>
            </a:pPr>
            <a:r>
              <a:rPr lang="en-US" sz="2400" dirty="0">
                <a:cs typeface="Arial" panose="020B0604020202020204" pitchFamily="34" charset="0"/>
              </a:rPr>
              <a:t>Setting the rules of the game that frame the public-private policy dialogue (Ghezzi, 2019).</a:t>
            </a:r>
          </a:p>
          <a:p>
            <a:pPr lvl="1" algn="just">
              <a:lnSpc>
                <a:spcPct val="90000"/>
              </a:lnSpc>
            </a:pPr>
            <a:endParaRPr lang="en-US" sz="2400" dirty="0">
              <a:cs typeface="Arial" panose="020B0604020202020204" pitchFamily="34" charset="0"/>
            </a:endParaRPr>
          </a:p>
          <a:p>
            <a:pPr lvl="1" algn="just">
              <a:lnSpc>
                <a:spcPct val="90000"/>
              </a:lnSpc>
            </a:pPr>
            <a:r>
              <a:rPr lang="en-US" sz="2400" noProof="0" dirty="0">
                <a:latin typeface="Arial" panose="020B0604020202020204" pitchFamily="34" charset="0"/>
                <a:cs typeface="Arial" panose="020B0604020202020204" pitchFamily="34" charset="0"/>
              </a:rPr>
              <a:t>Experiment, Feedback and Adjust (Stein, et.al. 2014)</a:t>
            </a:r>
            <a:endParaRPr lang="es-PE" sz="2400" dirty="0">
              <a:latin typeface="Arial" panose="020B0604020202020204" pitchFamily="34" charset="0"/>
              <a:cs typeface="Arial" panose="020B0604020202020204" pitchFamily="34" charset="0"/>
            </a:endParaRPr>
          </a:p>
        </p:txBody>
      </p:sp>
      <p:sp>
        <p:nvSpPr>
          <p:cNvPr id="30724" name="Title 1">
            <a:extLst>
              <a:ext uri="{FF2B5EF4-FFF2-40B4-BE49-F238E27FC236}">
                <a16:creationId xmlns:a16="http://schemas.microsoft.com/office/drawing/2014/main" id="{F3EED79A-D588-FDE5-F9B9-E1110FD13140}"/>
              </a:ext>
            </a:extLst>
          </p:cNvPr>
          <p:cNvSpPr>
            <a:spLocks noGrp="1" noChangeArrowheads="1"/>
          </p:cNvSpPr>
          <p:nvPr>
            <p:ph type="title"/>
          </p:nvPr>
        </p:nvSpPr>
        <p:spPr>
          <a:xfrm>
            <a:off x="228600" y="158750"/>
            <a:ext cx="8763000" cy="639763"/>
          </a:xfrm>
        </p:spPr>
        <p:txBody>
          <a:bodyPr/>
          <a:lstStyle/>
          <a:p>
            <a:r>
              <a:rPr lang="en-US" altLang="en-US" sz="3200" dirty="0">
                <a:latin typeface="Arial" panose="020B0604020202020204" pitchFamily="34" charset="0"/>
                <a:cs typeface="Arial" panose="020B0604020202020204" pitchFamily="34" charset="0"/>
              </a:rPr>
              <a:t>The Sectoral Executive Boards (SEBs)</a:t>
            </a:r>
            <a:endParaRPr lang="en-US" altLang="en-US" sz="3200" b="0" dirty="0">
              <a:latin typeface="Arial" panose="020B0604020202020204" pitchFamily="34" charset="0"/>
              <a:cs typeface="Arial" panose="020B0604020202020204" pitchFamily="34" charset="0"/>
            </a:endParaRPr>
          </a:p>
        </p:txBody>
      </p:sp>
      <p:pic>
        <p:nvPicPr>
          <p:cNvPr id="30725" name="Picture 4">
            <a:extLst>
              <a:ext uri="{FF2B5EF4-FFF2-40B4-BE49-F238E27FC236}">
                <a16:creationId xmlns:a16="http://schemas.microsoft.com/office/drawing/2014/main" id="{DE5E024F-D34C-A926-170D-17E7705386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5753100"/>
            <a:ext cx="1933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332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32"/>
            <a:ext cx="8229600" cy="639762"/>
          </a:xfrm>
        </p:spPr>
        <p:txBody>
          <a:bodyPr>
            <a:normAutofit/>
          </a:bodyPr>
          <a:lstStyle/>
          <a:p>
            <a:r>
              <a:rPr lang="en-US" altLang="en-US" sz="3200" dirty="0">
                <a:latin typeface="Arial" panose="020B0604020202020204" pitchFamily="34" charset="0"/>
                <a:cs typeface="Arial" panose="020B0604020202020204" pitchFamily="34" charset="0"/>
              </a:rPr>
              <a:t>Internalize Constraints</a:t>
            </a:r>
            <a:r>
              <a:rPr lang="en-US" altLang="en-US" sz="3200" b="0" dirty="0">
                <a:latin typeface="Arial" panose="020B0604020202020204" pitchFamily="34" charset="0"/>
                <a:cs typeface="Arial" panose="020B0604020202020204" pitchFamily="34" charset="0"/>
              </a:rPr>
              <a:t>. </a:t>
            </a:r>
            <a:endParaRPr lang="es-PE" sz="3200" b="1" dirty="0">
              <a:solidFill>
                <a:schemeClr val="tx2"/>
              </a:solidFill>
              <a:latin typeface="Arial" panose="020B0604020202020204" pitchFamily="34" charset="0"/>
              <a:ea typeface="MS PGothic" panose="020B0600070205080204" pitchFamily="34" charset="-128"/>
              <a:cs typeface="Arial" panose="020B0604020202020204" pitchFamily="34" charset="0"/>
            </a:endParaRPr>
          </a:p>
        </p:txBody>
      </p:sp>
      <p:sp>
        <p:nvSpPr>
          <p:cNvPr id="6" name="Oval 5"/>
          <p:cNvSpPr/>
          <p:nvPr/>
        </p:nvSpPr>
        <p:spPr>
          <a:xfrm>
            <a:off x="457201" y="2056751"/>
            <a:ext cx="2962672" cy="2520280"/>
          </a:xfrm>
          <a:prstGeom prst="ellipse">
            <a:avLst/>
          </a:prstGeom>
          <a:solidFill>
            <a:schemeClr val="accent1">
              <a:lumMod val="60000"/>
              <a:lumOff val="40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Operational Level Body</a:t>
            </a:r>
          </a:p>
        </p:txBody>
      </p:sp>
      <p:sp>
        <p:nvSpPr>
          <p:cNvPr id="8" name="Oval 7"/>
          <p:cNvSpPr/>
          <p:nvPr/>
        </p:nvSpPr>
        <p:spPr>
          <a:xfrm>
            <a:off x="5652120" y="2031351"/>
            <a:ext cx="2962672" cy="2520280"/>
          </a:xfrm>
          <a:prstGeom prst="ellipse">
            <a:avLst/>
          </a:prstGeom>
          <a:solidFill>
            <a:srgbClr val="7E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bg1"/>
                </a:solidFill>
                <a:latin typeface="Arial" panose="020B0604020202020204" pitchFamily="34" charset="0"/>
                <a:cs typeface="Arial" panose="020B0604020202020204" pitchFamily="34" charset="0"/>
              </a:rPr>
              <a:t>High-level body</a:t>
            </a:r>
          </a:p>
        </p:txBody>
      </p:sp>
      <p:sp>
        <p:nvSpPr>
          <p:cNvPr id="9" name="Bent Arrow 8"/>
          <p:cNvSpPr/>
          <p:nvPr/>
        </p:nvSpPr>
        <p:spPr>
          <a:xfrm rot="1725566">
            <a:off x="3709541" y="1809825"/>
            <a:ext cx="1826825" cy="1548186"/>
          </a:xfrm>
          <a:prstGeom prst="bentArrow">
            <a:avLst>
              <a:gd name="adj1" fmla="val 17886"/>
              <a:gd name="adj2" fmla="val 25000"/>
              <a:gd name="adj3" fmla="val 25000"/>
              <a:gd name="adj4" fmla="val 87500"/>
            </a:avLst>
          </a:prstGeom>
          <a:noFill/>
          <a:ln w="5715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10" name="Bent Arrow 9"/>
          <p:cNvSpPr/>
          <p:nvPr/>
        </p:nvSpPr>
        <p:spPr>
          <a:xfrm rot="13160370">
            <a:off x="3541564" y="3493419"/>
            <a:ext cx="1826825" cy="1548186"/>
          </a:xfrm>
          <a:prstGeom prst="bentArrow">
            <a:avLst>
              <a:gd name="adj1" fmla="val 17886"/>
              <a:gd name="adj2" fmla="val 25000"/>
              <a:gd name="adj3" fmla="val 25000"/>
              <a:gd name="adj4" fmla="val 87500"/>
            </a:avLst>
          </a:prstGeom>
          <a:noFill/>
          <a:ln w="5715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12" name="Rectangle 11"/>
          <p:cNvSpPr/>
          <p:nvPr/>
        </p:nvSpPr>
        <p:spPr>
          <a:xfrm>
            <a:off x="76199" y="4735047"/>
            <a:ext cx="3993471" cy="180460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285750" indent="-285750" algn="just">
              <a:buFontTx/>
              <a:buChar char="-"/>
            </a:pPr>
            <a:endParaRPr lang="es-ES_tradnl" sz="1600" dirty="0">
              <a:latin typeface="Arial" panose="020B0604020202020204" pitchFamily="34" charset="0"/>
              <a:cs typeface="Arial" panose="020B0604020202020204" pitchFamily="34" charset="0"/>
            </a:endParaRPr>
          </a:p>
          <a:p>
            <a:pPr marL="285750" indent="-285750" algn="just">
              <a:buFontTx/>
              <a:buChar char="-"/>
            </a:pPr>
            <a:r>
              <a:rPr lang="en-US" sz="1600" i="1" dirty="0">
                <a:latin typeface="Arial" panose="020B0604020202020204" pitchFamily="34" charset="0"/>
                <a:cs typeface="Arial" panose="020B0604020202020204" pitchFamily="34" charset="0"/>
              </a:rPr>
              <a:t>Private and public stakeholders with contextual and technical knowledge plus.
A </a:t>
            </a:r>
            <a:r>
              <a:rPr lang="en-US" sz="1600" i="1" u="sng" dirty="0">
                <a:latin typeface="Arial" panose="020B0604020202020204" pitchFamily="34" charset="0"/>
                <a:cs typeface="Arial" panose="020B0604020202020204" pitchFamily="34" charset="0"/>
              </a:rPr>
              <a:t>dedicated team (DT)</a:t>
            </a:r>
            <a:r>
              <a:rPr lang="en-US" sz="1600" i="1" dirty="0">
                <a:latin typeface="Arial" panose="020B0604020202020204" pitchFamily="34" charset="0"/>
                <a:cs typeface="Arial" panose="020B0604020202020204" pitchFamily="34" charset="0"/>
              </a:rPr>
              <a:t>, with in-depth knowledge of public management</a:t>
            </a:r>
            <a:endParaRPr lang="es-ES_tradnl" sz="1600" i="1" dirty="0">
              <a:latin typeface="Arial" panose="020B0604020202020204" pitchFamily="34" charset="0"/>
              <a:cs typeface="Arial" panose="020B0604020202020204" pitchFamily="34" charset="0"/>
            </a:endParaRPr>
          </a:p>
        </p:txBody>
      </p:sp>
      <p:sp>
        <p:nvSpPr>
          <p:cNvPr id="11" name="Rectangle 10"/>
          <p:cNvSpPr/>
          <p:nvPr/>
        </p:nvSpPr>
        <p:spPr>
          <a:xfrm>
            <a:off x="5257800" y="4930335"/>
            <a:ext cx="3783516" cy="14704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285750" indent="-285750" algn="just">
              <a:buFontTx/>
              <a:buChar char="-"/>
            </a:pPr>
            <a:r>
              <a:rPr lang="en-US" sz="1600" i="1" dirty="0">
                <a:latin typeface="Arial" panose="020B0604020202020204" pitchFamily="34" charset="0"/>
                <a:cs typeface="Arial" panose="020B0604020202020204" pitchFamily="34" charset="0"/>
              </a:rPr>
              <a:t>Ministers and superiors (it cannot be a single minister). 
Greater coordination and resource allocation capabilities. Processing of laws.</a:t>
            </a:r>
            <a:endParaRPr lang="es-ES_tradnl" sz="1600" i="1" dirty="0">
              <a:latin typeface="Arial" panose="020B0604020202020204" pitchFamily="34" charset="0"/>
              <a:cs typeface="Arial" panose="020B0604020202020204" pitchFamily="34" charset="0"/>
            </a:endParaRPr>
          </a:p>
        </p:txBody>
      </p:sp>
      <p:sp>
        <p:nvSpPr>
          <p:cNvPr id="13" name="Rectangle 12"/>
          <p:cNvSpPr/>
          <p:nvPr/>
        </p:nvSpPr>
        <p:spPr>
          <a:xfrm>
            <a:off x="3563888" y="3041600"/>
            <a:ext cx="2088232" cy="81944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Arial" panose="020B0604020202020204" pitchFamily="34" charset="0"/>
                <a:cs typeface="Arial" panose="020B0604020202020204" pitchFamily="34" charset="0"/>
              </a:rPr>
              <a:t>They complement each other</a:t>
            </a:r>
          </a:p>
        </p:txBody>
      </p:sp>
      <p:sp>
        <p:nvSpPr>
          <p:cNvPr id="3" name="TextBox 2">
            <a:extLst>
              <a:ext uri="{FF2B5EF4-FFF2-40B4-BE49-F238E27FC236}">
                <a16:creationId xmlns:a16="http://schemas.microsoft.com/office/drawing/2014/main" id="{6CCFDBBA-387B-DD5F-50C7-EF6EB1D66F6F}"/>
              </a:ext>
            </a:extLst>
          </p:cNvPr>
          <p:cNvSpPr txBox="1"/>
          <p:nvPr/>
        </p:nvSpPr>
        <p:spPr>
          <a:xfrm>
            <a:off x="1100872" y="793911"/>
            <a:ext cx="1826840" cy="923330"/>
          </a:xfrm>
          <a:prstGeom prst="rect">
            <a:avLst/>
          </a:prstGeom>
          <a:noFill/>
          <a:ln w="38100">
            <a:solidFill>
              <a:schemeClr val="tx1"/>
            </a:solidFill>
          </a:ln>
        </p:spPr>
        <p:txBody>
          <a:bodyPr wrap="square" rtlCol="0">
            <a:spAutoFit/>
          </a:bodyPr>
          <a:lstStyle/>
          <a:p>
            <a:pPr algn="ctr"/>
            <a:r>
              <a:rPr lang="en-US" dirty="0">
                <a:latin typeface="Arial" panose="020B0604020202020204" pitchFamily="34" charset="0"/>
                <a:cs typeface="Arial" panose="020B0604020202020204" pitchFamily="34" charset="0"/>
              </a:rPr>
              <a:t>Resolves the capacity constraint</a:t>
            </a:r>
          </a:p>
        </p:txBody>
      </p:sp>
      <p:sp>
        <p:nvSpPr>
          <p:cNvPr id="7" name="Arrow: Down 6">
            <a:extLst>
              <a:ext uri="{FF2B5EF4-FFF2-40B4-BE49-F238E27FC236}">
                <a16:creationId xmlns:a16="http://schemas.microsoft.com/office/drawing/2014/main" id="{01143F91-4E1F-5831-0470-E046054BAA78}"/>
              </a:ext>
            </a:extLst>
          </p:cNvPr>
          <p:cNvSpPr/>
          <p:nvPr/>
        </p:nvSpPr>
        <p:spPr>
          <a:xfrm>
            <a:off x="1771976" y="1771959"/>
            <a:ext cx="484632" cy="2872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TextBox 13">
            <a:extLst>
              <a:ext uri="{FF2B5EF4-FFF2-40B4-BE49-F238E27FC236}">
                <a16:creationId xmlns:a16="http://schemas.microsoft.com/office/drawing/2014/main" id="{DB952C59-C550-CBB4-055F-9AD8C96D552C}"/>
              </a:ext>
            </a:extLst>
          </p:cNvPr>
          <p:cNvSpPr txBox="1"/>
          <p:nvPr/>
        </p:nvSpPr>
        <p:spPr>
          <a:xfrm>
            <a:off x="6012160" y="761070"/>
            <a:ext cx="1826840" cy="923330"/>
          </a:xfrm>
          <a:prstGeom prst="rect">
            <a:avLst/>
          </a:prstGeom>
          <a:noFill/>
          <a:ln w="38100">
            <a:solidFill>
              <a:schemeClr val="tx1"/>
            </a:solidFill>
          </a:ln>
        </p:spPr>
        <p:txBody>
          <a:bodyPr wrap="square" rtlCol="0">
            <a:spAutoFit/>
          </a:bodyPr>
          <a:lstStyle/>
          <a:p>
            <a:pPr algn="ctr"/>
            <a:r>
              <a:rPr lang="en-US" dirty="0">
                <a:latin typeface="Arial" panose="020B0604020202020204" pitchFamily="34" charset="0"/>
                <a:cs typeface="Arial" panose="020B0604020202020204" pitchFamily="34" charset="0"/>
              </a:rPr>
              <a:t>Resolves the political constraint</a:t>
            </a:r>
          </a:p>
        </p:txBody>
      </p:sp>
      <p:sp>
        <p:nvSpPr>
          <p:cNvPr id="16" name="Rectangle 15">
            <a:extLst>
              <a:ext uri="{FF2B5EF4-FFF2-40B4-BE49-F238E27FC236}">
                <a16:creationId xmlns:a16="http://schemas.microsoft.com/office/drawing/2014/main" id="{1CD42328-026B-4F3A-447D-362699FC46D3}"/>
              </a:ext>
            </a:extLst>
          </p:cNvPr>
          <p:cNvSpPr/>
          <p:nvPr/>
        </p:nvSpPr>
        <p:spPr>
          <a:xfrm>
            <a:off x="102684" y="4915958"/>
            <a:ext cx="4080332" cy="16520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ln>
                <a:solidFill>
                  <a:schemeClr val="tx1"/>
                </a:solidFill>
              </a:ln>
              <a:noFill/>
            </a:endParaRPr>
          </a:p>
        </p:txBody>
      </p:sp>
      <p:sp>
        <p:nvSpPr>
          <p:cNvPr id="17" name="Rectangle 16">
            <a:extLst>
              <a:ext uri="{FF2B5EF4-FFF2-40B4-BE49-F238E27FC236}">
                <a16:creationId xmlns:a16="http://schemas.microsoft.com/office/drawing/2014/main" id="{B7330DC5-C6E0-F969-3E95-ACD9B017D132}"/>
              </a:ext>
            </a:extLst>
          </p:cNvPr>
          <p:cNvSpPr/>
          <p:nvPr/>
        </p:nvSpPr>
        <p:spPr>
          <a:xfrm>
            <a:off x="5257800" y="4889686"/>
            <a:ext cx="3840192" cy="16782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ln>
                <a:solidFill>
                  <a:schemeClr val="tx1"/>
                </a:solidFill>
              </a:ln>
              <a:noFill/>
            </a:endParaRPr>
          </a:p>
        </p:txBody>
      </p:sp>
      <p:sp>
        <p:nvSpPr>
          <p:cNvPr id="18" name="Arrow: Down 17">
            <a:extLst>
              <a:ext uri="{FF2B5EF4-FFF2-40B4-BE49-F238E27FC236}">
                <a16:creationId xmlns:a16="http://schemas.microsoft.com/office/drawing/2014/main" id="{0EC3474D-B53D-26FF-6D27-B3553DC604A8}"/>
              </a:ext>
            </a:extLst>
          </p:cNvPr>
          <p:cNvSpPr/>
          <p:nvPr/>
        </p:nvSpPr>
        <p:spPr>
          <a:xfrm rot="10800000">
            <a:off x="1889259" y="4602431"/>
            <a:ext cx="484632" cy="2872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Arrow: Down 18">
            <a:extLst>
              <a:ext uri="{FF2B5EF4-FFF2-40B4-BE49-F238E27FC236}">
                <a16:creationId xmlns:a16="http://schemas.microsoft.com/office/drawing/2014/main" id="{DC024120-80D5-1D75-356D-C82A4E8DE7C4}"/>
              </a:ext>
            </a:extLst>
          </p:cNvPr>
          <p:cNvSpPr/>
          <p:nvPr/>
        </p:nvSpPr>
        <p:spPr>
          <a:xfrm rot="10800000">
            <a:off x="6840253" y="4571999"/>
            <a:ext cx="484632" cy="27993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Arrow: Down 19">
            <a:extLst>
              <a:ext uri="{FF2B5EF4-FFF2-40B4-BE49-F238E27FC236}">
                <a16:creationId xmlns:a16="http://schemas.microsoft.com/office/drawing/2014/main" id="{164AD15E-5F91-1DAB-B59D-2D1F7880B5C4}"/>
              </a:ext>
            </a:extLst>
          </p:cNvPr>
          <p:cNvSpPr/>
          <p:nvPr/>
        </p:nvSpPr>
        <p:spPr>
          <a:xfrm>
            <a:off x="6738346" y="1723727"/>
            <a:ext cx="484632" cy="2872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90022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2" grpId="0" animBg="1"/>
      <p:bldP spid="11"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63807"/>
            <a:ext cx="8229600" cy="684076"/>
          </a:xfrm>
        </p:spPr>
        <p:txBody>
          <a:bodyPr>
            <a:normAutofit/>
          </a:bodyPr>
          <a:lstStyle/>
          <a:p>
            <a:r>
              <a:rPr lang="en-US" sz="3000" dirty="0">
                <a:latin typeface="Arial" panose="020B0604020202020204" pitchFamily="34" charset="0"/>
                <a:ea typeface="MS PGothic" panose="020B0600070205080204" pitchFamily="34" charset="-128"/>
                <a:cs typeface="Arial" panose="020B0604020202020204" pitchFamily="34" charset="0"/>
              </a:rPr>
              <a:t>The Rules of the Game</a:t>
            </a:r>
          </a:p>
        </p:txBody>
      </p:sp>
      <p:sp>
        <p:nvSpPr>
          <p:cNvPr id="6" name="Content Placeholder 5"/>
          <p:cNvSpPr>
            <a:spLocks noGrp="1"/>
          </p:cNvSpPr>
          <p:nvPr>
            <p:ph idx="1"/>
          </p:nvPr>
        </p:nvSpPr>
        <p:spPr>
          <a:xfrm>
            <a:off x="107504" y="908720"/>
            <a:ext cx="8589640" cy="5328592"/>
          </a:xfrm>
        </p:spPr>
        <p:txBody>
          <a:bodyPr>
            <a:noAutofit/>
          </a:bodyPr>
          <a:lstStyle/>
          <a:p>
            <a:pPr algn="just">
              <a:buFont typeface="Wingdings" charset="2"/>
              <a:buChar char="Ø"/>
            </a:pPr>
            <a:r>
              <a:rPr lang="en-US" sz="2200" dirty="0">
                <a:latin typeface="Arial" panose="020B0604020202020204" pitchFamily="34" charset="0"/>
                <a:cs typeface="Arial" panose="020B0604020202020204" pitchFamily="34" charset="0"/>
              </a:rPr>
              <a:t>The focus is on public goods that the government must provide to </a:t>
            </a:r>
            <a:r>
              <a:rPr lang="en-US" sz="2200" b="1" u="sng" dirty="0">
                <a:latin typeface="Arial" panose="020B0604020202020204" pitchFamily="34" charset="0"/>
                <a:cs typeface="Arial" panose="020B0604020202020204" pitchFamily="34" charset="0"/>
              </a:rPr>
              <a:t>improve the productivity of a sector</a:t>
            </a:r>
            <a:r>
              <a:rPr lang="en-US" sz="2200" dirty="0">
                <a:latin typeface="Arial" panose="020B0604020202020204" pitchFamily="34" charset="0"/>
                <a:cs typeface="Arial" panose="020B0604020202020204" pitchFamily="34" charset="0"/>
              </a:rPr>
              <a:t>. Dividing line between MPs ("My Problems") and YPs ("Your Problems"):</a:t>
            </a:r>
          </a:p>
          <a:p>
            <a:pPr algn="just">
              <a:buFont typeface="Wingdings" charset="2"/>
              <a:buChar char="Ø"/>
            </a:pPr>
            <a:endParaRPr lang="en-US" sz="2200" dirty="0">
              <a:latin typeface="Arial" panose="020B0604020202020204" pitchFamily="34" charset="0"/>
              <a:cs typeface="Arial" panose="020B0604020202020204" pitchFamily="34" charset="0"/>
            </a:endParaRPr>
          </a:p>
          <a:p>
            <a:pPr algn="just">
              <a:buFont typeface="Wingdings" charset="2"/>
              <a:buChar char="Ø"/>
            </a:pPr>
            <a:r>
              <a:rPr lang="en-US" sz="2200" b="1" dirty="0">
                <a:latin typeface="Arial" panose="020B0604020202020204" pitchFamily="34" charset="0"/>
                <a:cs typeface="Arial" panose="020B0604020202020204" pitchFamily="34" charset="0"/>
              </a:rPr>
              <a:t>YPs</a:t>
            </a:r>
            <a:r>
              <a:rPr lang="en-US" sz="2200" dirty="0">
                <a:latin typeface="Arial" panose="020B0604020202020204" pitchFamily="34" charset="0"/>
                <a:cs typeface="Arial" panose="020B0604020202020204" pitchFamily="34" charset="0"/>
              </a:rPr>
              <a:t> are issues (such as business model, product design, pricing strategy, </a:t>
            </a:r>
            <a:r>
              <a:rPr lang="en-US" sz="2200" dirty="0" err="1">
                <a:latin typeface="Arial" panose="020B0604020202020204" pitchFamily="34" charset="0"/>
                <a:cs typeface="Arial" panose="020B0604020202020204" pitchFamily="34" charset="0"/>
              </a:rPr>
              <a:t>etc</a:t>
            </a:r>
            <a:r>
              <a:rPr lang="en-US" sz="2200" dirty="0">
                <a:latin typeface="Arial" panose="020B0604020202020204" pitchFamily="34" charset="0"/>
                <a:cs typeface="Arial" panose="020B0604020202020204" pitchFamily="34" charset="0"/>
              </a:rPr>
              <a:t>) </a:t>
            </a:r>
            <a:r>
              <a:rPr lang="en-US" sz="2200" u="sng" dirty="0">
                <a:latin typeface="Arial" panose="020B0604020202020204" pitchFamily="34" charset="0"/>
                <a:cs typeface="Arial" panose="020B0604020202020204" pitchFamily="34" charset="0"/>
              </a:rPr>
              <a:t>that are corporate responsibility. </a:t>
            </a:r>
          </a:p>
          <a:p>
            <a:pPr marL="0" indent="0" algn="just">
              <a:buNone/>
            </a:pPr>
            <a:endParaRPr lang="en-US" sz="2200" dirty="0">
              <a:latin typeface="Arial" panose="020B0604020202020204" pitchFamily="34" charset="0"/>
              <a:cs typeface="Arial" panose="020B0604020202020204" pitchFamily="34" charset="0"/>
            </a:endParaRPr>
          </a:p>
          <a:p>
            <a:pPr algn="just">
              <a:buFont typeface="Wingdings" charset="2"/>
              <a:buChar char="Ø"/>
            </a:pPr>
            <a:r>
              <a:rPr lang="en-US" sz="2200" b="1" dirty="0">
                <a:latin typeface="Arial" panose="020B0604020202020204" pitchFamily="34" charset="0"/>
                <a:cs typeface="Arial" panose="020B0604020202020204" pitchFamily="34" charset="0"/>
              </a:rPr>
              <a:t>MPs</a:t>
            </a:r>
            <a:r>
              <a:rPr lang="en-US" sz="2200" dirty="0">
                <a:latin typeface="Arial" panose="020B0604020202020204" pitchFamily="34" charset="0"/>
                <a:cs typeface="Arial" panose="020B0604020202020204" pitchFamily="34" charset="0"/>
              </a:rPr>
              <a:t> are the public goods that the government must provide (regulations, infrastructure, property rights, etc.). The government can fail by deficit or by excess.</a:t>
            </a:r>
          </a:p>
          <a:p>
            <a:pPr algn="just">
              <a:buFont typeface="Wingdings" charset="2"/>
              <a:buChar char="Ø"/>
            </a:pPr>
            <a:endParaRPr lang="en-US" sz="2200" dirty="0">
              <a:latin typeface="Arial" panose="020B0604020202020204" pitchFamily="34" charset="0"/>
              <a:cs typeface="Arial" panose="020B0604020202020204" pitchFamily="34" charset="0"/>
            </a:endParaRPr>
          </a:p>
          <a:p>
            <a:pPr algn="just">
              <a:buFont typeface="Wingdings" charset="2"/>
              <a:buChar char="Ø"/>
            </a:pPr>
            <a:r>
              <a:rPr lang="en-US" sz="2200" b="1" u="sng" dirty="0">
                <a:latin typeface="Arial" panose="020B0604020202020204" pitchFamily="34" charset="0"/>
                <a:cs typeface="Arial" panose="020B0604020202020204" pitchFamily="34" charset="0"/>
              </a:rPr>
              <a:t>A useful recommendation</a:t>
            </a:r>
            <a:r>
              <a:rPr lang="en-US" sz="2200" dirty="0">
                <a:latin typeface="Arial" panose="020B0604020202020204" pitchFamily="34" charset="0"/>
                <a:cs typeface="Arial" panose="020B0604020202020204" pitchFamily="34" charset="0"/>
              </a:rPr>
              <a:t>: the instinct of the private sector is to ask for subsidies to compensate for the lack of public goods!!!! In the SEBs subsidies or tax incentives are not on the table, the focus is to provide (rather to compensate) public goods.</a:t>
            </a:r>
          </a:p>
        </p:txBody>
      </p:sp>
      <p:sp>
        <p:nvSpPr>
          <p:cNvPr id="2" name="Marcador de número de diapositiva 1"/>
          <p:cNvSpPr>
            <a:spLocks noGrp="1"/>
          </p:cNvSpPr>
          <p:nvPr>
            <p:ph type="sldNum" sz="quarter" idx="12"/>
          </p:nvPr>
        </p:nvSpPr>
        <p:spPr>
          <a:xfrm>
            <a:off x="6948264" y="6453336"/>
            <a:ext cx="2133600" cy="365125"/>
          </a:xfrm>
        </p:spPr>
        <p:txBody>
          <a:bodyPr/>
          <a:lstStyle/>
          <a:p>
            <a:pPr>
              <a:defRPr/>
            </a:pPr>
            <a:fld id="{B74B11BA-07C4-4CAE-95EF-996A879D5EDB}" type="slidenum">
              <a:rPr lang="es-ES" altLang="es-PE" smtClean="0">
                <a:solidFill>
                  <a:prstClr val="black">
                    <a:tint val="75000"/>
                  </a:prstClr>
                </a:solidFill>
              </a:rPr>
              <a:pPr>
                <a:defRPr/>
              </a:pPr>
              <a:t>16</a:t>
            </a:fld>
            <a:endParaRPr lang="es-ES" altLang="es-PE" dirty="0">
              <a:solidFill>
                <a:prstClr val="black">
                  <a:tint val="75000"/>
                </a:prstClr>
              </a:solidFill>
            </a:endParaRPr>
          </a:p>
        </p:txBody>
      </p:sp>
    </p:spTree>
    <p:extLst>
      <p:ext uri="{BB962C8B-B14F-4D97-AF65-F5344CB8AC3E}">
        <p14:creationId xmlns:p14="http://schemas.microsoft.com/office/powerpoint/2010/main" val="287546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9231"/>
            <a:ext cx="10280269" cy="1086835"/>
          </a:xfrm>
        </p:spPr>
        <p:txBody>
          <a:bodyPr>
            <a:normAutofit/>
          </a:bodyPr>
          <a:lstStyle/>
          <a:p>
            <a:r>
              <a:rPr lang="es-PE" b="1" dirty="0">
                <a:solidFill>
                  <a:srgbClr val="7E0000"/>
                </a:solidFill>
                <a:effectLst>
                  <a:outerShdw blurRad="38100" dist="38100" dir="2700000" algn="tl">
                    <a:srgbClr val="C0C0C0"/>
                  </a:outerShdw>
                </a:effectLst>
                <a:latin typeface="Calibri" panose="020F0502020204030204" pitchFamily="34" charset="0"/>
                <a:ea typeface="MS PGothic" panose="020B0600070205080204" pitchFamily="34" charset="-128"/>
                <a:cs typeface="Arial" panose="020B0604020202020204" pitchFamily="34" charset="0"/>
              </a:rPr>
              <a:t>		</a:t>
            </a:r>
            <a:r>
              <a:rPr lang="en-US" altLang="en-US" sz="3200" b="0" dirty="0">
                <a:latin typeface="Arial" panose="020B0604020202020204" pitchFamily="34" charset="0"/>
                <a:cs typeface="Arial" panose="020B0604020202020204" pitchFamily="34" charset="0"/>
              </a:rPr>
              <a:t> </a:t>
            </a:r>
            <a:r>
              <a:rPr lang="en-US" altLang="en-US" sz="3200" dirty="0">
                <a:latin typeface="Arial" panose="020B0604020202020204" pitchFamily="34" charset="0"/>
                <a:cs typeface="Arial" panose="020B0604020202020204" pitchFamily="34" charset="0"/>
              </a:rPr>
              <a:t>Experiment, Feedback and Adjust</a:t>
            </a:r>
            <a:r>
              <a:rPr lang="en-US" altLang="en-US" sz="3200" b="0" dirty="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grpSp>
        <p:nvGrpSpPr>
          <p:cNvPr id="15" name="Group 14"/>
          <p:cNvGrpSpPr/>
          <p:nvPr/>
        </p:nvGrpSpPr>
        <p:grpSpPr>
          <a:xfrm>
            <a:off x="1882265" y="1317192"/>
            <a:ext cx="2693253" cy="1780459"/>
            <a:chOff x="3118972" y="41211"/>
            <a:chExt cx="1942113" cy="1337848"/>
          </a:xfrm>
          <a:solidFill>
            <a:schemeClr val="accent1">
              <a:lumMod val="60000"/>
              <a:lumOff val="40000"/>
            </a:schemeClr>
          </a:solidFill>
        </p:grpSpPr>
        <p:sp>
          <p:nvSpPr>
            <p:cNvPr id="16" name="Oval 15"/>
            <p:cNvSpPr/>
            <p:nvPr/>
          </p:nvSpPr>
          <p:spPr>
            <a:xfrm>
              <a:off x="3118972" y="41211"/>
              <a:ext cx="1942113" cy="1337848"/>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PE"/>
            </a:p>
          </p:txBody>
        </p:sp>
        <p:sp>
          <p:nvSpPr>
            <p:cNvPr id="17" name="Oval 4"/>
            <p:cNvSpPr/>
            <p:nvPr/>
          </p:nvSpPr>
          <p:spPr>
            <a:xfrm>
              <a:off x="3403388" y="237134"/>
              <a:ext cx="1373281" cy="94600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00100">
                <a:lnSpc>
                  <a:spcPct val="80000"/>
                </a:lnSpc>
                <a:spcBef>
                  <a:spcPct val="0"/>
                </a:spcBef>
                <a:spcAft>
                  <a:spcPts val="0"/>
                </a:spcAft>
              </a:pPr>
              <a:r>
                <a:rPr lang="en-GB" sz="1600" b="1" kern="1200" dirty="0">
                  <a:solidFill>
                    <a:schemeClr val="tx1"/>
                  </a:solidFill>
                  <a:latin typeface="Arial" panose="020B0604020202020204" pitchFamily="34" charset="0"/>
                  <a:cs typeface="Arial" panose="020B0604020202020204" pitchFamily="34" charset="0"/>
                </a:rPr>
                <a:t>1</a:t>
              </a:r>
              <a:r>
                <a:rPr lang="en-US" sz="1600" b="1" dirty="0">
                  <a:solidFill>
                    <a:schemeClr val="tx1"/>
                  </a:solidFill>
                  <a:latin typeface="Arial" panose="020B0604020202020204" pitchFamily="34" charset="0"/>
                  <a:cs typeface="Arial" panose="020B0604020202020204" pitchFamily="34" charset="0"/>
                </a:rPr>
                <a:t>. Set goal and generate a preliminary list of problems (pre-table)</a:t>
              </a:r>
              <a:endParaRPr lang="es-AR" sz="1600" b="1" kern="1200" dirty="0">
                <a:solidFill>
                  <a:schemeClr val="tx1"/>
                </a:solidFill>
                <a:latin typeface="Arial" panose="020B0604020202020204" pitchFamily="34" charset="0"/>
                <a:cs typeface="Arial" panose="020B0604020202020204" pitchFamily="34" charset="0"/>
              </a:endParaRPr>
            </a:p>
          </p:txBody>
        </p:sp>
      </p:grpSp>
      <p:grpSp>
        <p:nvGrpSpPr>
          <p:cNvPr id="18" name="Group 17"/>
          <p:cNvGrpSpPr/>
          <p:nvPr/>
        </p:nvGrpSpPr>
        <p:grpSpPr>
          <a:xfrm>
            <a:off x="4229623" y="3384389"/>
            <a:ext cx="1696936" cy="1385777"/>
            <a:chOff x="5768327" y="1783224"/>
            <a:chExt cx="2015848" cy="1296972"/>
          </a:xfrm>
          <a:solidFill>
            <a:schemeClr val="accent1">
              <a:lumMod val="60000"/>
              <a:lumOff val="40000"/>
            </a:schemeClr>
          </a:solidFill>
        </p:grpSpPr>
        <p:sp>
          <p:nvSpPr>
            <p:cNvPr id="19" name="Oval 18"/>
            <p:cNvSpPr/>
            <p:nvPr/>
          </p:nvSpPr>
          <p:spPr>
            <a:xfrm>
              <a:off x="5768327" y="1783224"/>
              <a:ext cx="2015848" cy="1296972"/>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PE"/>
            </a:p>
          </p:txBody>
        </p:sp>
        <p:sp>
          <p:nvSpPr>
            <p:cNvPr id="20" name="Oval 4"/>
            <p:cNvSpPr/>
            <p:nvPr/>
          </p:nvSpPr>
          <p:spPr>
            <a:xfrm>
              <a:off x="6063541" y="1973161"/>
              <a:ext cx="1425420" cy="91709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00100">
                <a:lnSpc>
                  <a:spcPct val="80000"/>
                </a:lnSpc>
                <a:spcBef>
                  <a:spcPct val="0"/>
                </a:spcBef>
                <a:spcAft>
                  <a:spcPts val="0"/>
                </a:spcAft>
              </a:pPr>
              <a:r>
                <a:rPr lang="en-GB" sz="1600" b="1" kern="1200" dirty="0">
                  <a:solidFill>
                    <a:schemeClr val="tx1"/>
                  </a:solidFill>
                  <a:latin typeface="Arial" panose="020B0604020202020204" pitchFamily="34" charset="0"/>
                  <a:cs typeface="Arial" panose="020B0604020202020204" pitchFamily="34" charset="0"/>
                </a:rPr>
                <a:t>2</a:t>
              </a:r>
              <a:r>
                <a:rPr lang="en-US" sz="1600" b="1" dirty="0">
                  <a:solidFill>
                    <a:schemeClr val="tx1"/>
                  </a:solidFill>
                  <a:latin typeface="Arial" panose="020B0604020202020204" pitchFamily="34" charset="0"/>
                  <a:cs typeface="Arial" panose="020B0604020202020204" pitchFamily="34" charset="0"/>
                </a:rPr>
                <a:t>. Pick 2 or 3 problems and start solving them</a:t>
              </a:r>
              <a:endParaRPr lang="es-PE" sz="1600" b="1" kern="1200" dirty="0">
                <a:solidFill>
                  <a:schemeClr val="tx1"/>
                </a:solidFill>
                <a:latin typeface="Arial" panose="020B0604020202020204" pitchFamily="34" charset="0"/>
                <a:cs typeface="Arial" panose="020B0604020202020204" pitchFamily="34" charset="0"/>
              </a:endParaRPr>
            </a:p>
          </p:txBody>
        </p:sp>
      </p:grpSp>
      <p:grpSp>
        <p:nvGrpSpPr>
          <p:cNvPr id="21" name="Group 20"/>
          <p:cNvGrpSpPr/>
          <p:nvPr/>
        </p:nvGrpSpPr>
        <p:grpSpPr>
          <a:xfrm>
            <a:off x="2214969" y="4936295"/>
            <a:ext cx="2060935" cy="1458183"/>
            <a:chOff x="3091114" y="3235770"/>
            <a:chExt cx="2269351" cy="1397715"/>
          </a:xfrm>
          <a:solidFill>
            <a:schemeClr val="accent1">
              <a:lumMod val="60000"/>
              <a:lumOff val="40000"/>
            </a:schemeClr>
          </a:solidFill>
        </p:grpSpPr>
        <p:sp>
          <p:nvSpPr>
            <p:cNvPr id="22" name="Oval 21"/>
            <p:cNvSpPr/>
            <p:nvPr/>
          </p:nvSpPr>
          <p:spPr>
            <a:xfrm>
              <a:off x="3091114" y="3235770"/>
              <a:ext cx="2269351" cy="13977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PE"/>
            </a:p>
          </p:txBody>
        </p:sp>
        <p:sp>
          <p:nvSpPr>
            <p:cNvPr id="23" name="Oval 4"/>
            <p:cNvSpPr/>
            <p:nvPr/>
          </p:nvSpPr>
          <p:spPr>
            <a:xfrm>
              <a:off x="3423453" y="3440461"/>
              <a:ext cx="1604673" cy="98833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scene3d>
                <a:camera prst="orthographicFront"/>
                <a:lightRig rig="soft" dir="t">
                  <a:rot lat="0" lon="0" rev="10800000"/>
                </a:lightRig>
              </a:scene3d>
              <a:sp3d>
                <a:bevelT w="27940" h="12700"/>
                <a:contourClr>
                  <a:srgbClr val="DDDDDD"/>
                </a:contourClr>
              </a:sp3d>
            </a:bodyPr>
            <a:lstStyle/>
            <a:p>
              <a:pPr lvl="0" algn="ctr" defTabSz="800100">
                <a:lnSpc>
                  <a:spcPct val="80000"/>
                </a:lnSpc>
                <a:spcBef>
                  <a:spcPct val="0"/>
                </a:spcBef>
                <a:spcAft>
                  <a:spcPts val="0"/>
                </a:spcAft>
              </a:pPr>
              <a:r>
                <a:rPr lang="en-GB" sz="1600" b="1" kern="1200" dirty="0">
                  <a:solidFill>
                    <a:schemeClr val="tx1"/>
                  </a:solidFill>
                  <a:latin typeface="Arial" panose="020B0604020202020204" pitchFamily="34" charset="0"/>
                  <a:cs typeface="Arial" panose="020B0604020202020204" pitchFamily="34" charset="0"/>
                </a:rPr>
                <a:t>3</a:t>
              </a:r>
              <a:r>
                <a:rPr lang="en-GB" sz="1600" b="1" dirty="0">
                  <a:solidFill>
                    <a:schemeClr val="tx1"/>
                  </a:solidFill>
                  <a:latin typeface="Arial" panose="020B0604020202020204" pitchFamily="34" charset="0"/>
                  <a:cs typeface="Arial" panose="020B0604020202020204" pitchFamily="34" charset="0"/>
                </a:rPr>
                <a:t>. Performance-based, identify new issues</a:t>
              </a:r>
              <a:endParaRPr lang="es-AR" sz="1600" b="1" kern="1200" dirty="0">
                <a:solidFill>
                  <a:schemeClr val="tx1"/>
                </a:solidFill>
                <a:latin typeface="Arial" panose="020B0604020202020204" pitchFamily="34" charset="0"/>
                <a:cs typeface="Arial" panose="020B0604020202020204" pitchFamily="34" charset="0"/>
              </a:endParaRPr>
            </a:p>
          </p:txBody>
        </p:sp>
      </p:grpSp>
      <p:grpSp>
        <p:nvGrpSpPr>
          <p:cNvPr id="24" name="Group 23"/>
          <p:cNvGrpSpPr/>
          <p:nvPr/>
        </p:nvGrpSpPr>
        <p:grpSpPr>
          <a:xfrm>
            <a:off x="543291" y="3373589"/>
            <a:ext cx="1780308" cy="1407379"/>
            <a:chOff x="599027" y="1781020"/>
            <a:chExt cx="1918085" cy="1301324"/>
          </a:xfrm>
          <a:solidFill>
            <a:schemeClr val="accent1">
              <a:lumMod val="60000"/>
              <a:lumOff val="40000"/>
            </a:schemeClr>
          </a:solidFill>
        </p:grpSpPr>
        <p:sp>
          <p:nvSpPr>
            <p:cNvPr id="25" name="Oval 24"/>
            <p:cNvSpPr/>
            <p:nvPr/>
          </p:nvSpPr>
          <p:spPr>
            <a:xfrm>
              <a:off x="599027" y="1781020"/>
              <a:ext cx="1918085" cy="1301324"/>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PE"/>
            </a:p>
          </p:txBody>
        </p:sp>
        <p:sp>
          <p:nvSpPr>
            <p:cNvPr id="26" name="Oval 4"/>
            <p:cNvSpPr/>
            <p:nvPr/>
          </p:nvSpPr>
          <p:spPr>
            <a:xfrm>
              <a:off x="879924" y="1971594"/>
              <a:ext cx="1356291" cy="92017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00100">
                <a:lnSpc>
                  <a:spcPct val="80000"/>
                </a:lnSpc>
                <a:spcBef>
                  <a:spcPct val="0"/>
                </a:spcBef>
                <a:spcAft>
                  <a:spcPts val="0"/>
                </a:spcAft>
              </a:pPr>
              <a:r>
                <a:rPr lang="en-GB" sz="1600" b="1" kern="1200" dirty="0">
                  <a:solidFill>
                    <a:schemeClr val="tx1"/>
                  </a:solidFill>
                  <a:latin typeface="Arial" panose="020B0604020202020204" pitchFamily="34" charset="0"/>
                  <a:cs typeface="Arial" panose="020B0604020202020204" pitchFamily="34" charset="0"/>
                </a:rPr>
                <a:t>4</a:t>
              </a:r>
              <a:r>
                <a:rPr lang="en-US" sz="1600" b="1" dirty="0">
                  <a:solidFill>
                    <a:schemeClr val="tx1"/>
                  </a:solidFill>
                  <a:latin typeface="Arial" panose="020B0604020202020204" pitchFamily="34" charset="0"/>
                  <a:cs typeface="Arial" panose="020B0604020202020204" pitchFamily="34" charset="0"/>
                </a:rPr>
                <a:t>. Incorporate new problems and polish the initial list</a:t>
              </a:r>
              <a:endParaRPr lang="es-PE" sz="1600" b="1" kern="1200" dirty="0">
                <a:solidFill>
                  <a:schemeClr val="tx1"/>
                </a:solidFill>
                <a:latin typeface="Arial" panose="020B0604020202020204" pitchFamily="34" charset="0"/>
                <a:cs typeface="Arial" panose="020B0604020202020204" pitchFamily="34" charset="0"/>
              </a:endParaRPr>
            </a:p>
          </p:txBody>
        </p:sp>
      </p:grpSp>
      <p:grpSp>
        <p:nvGrpSpPr>
          <p:cNvPr id="27" name="Group 26"/>
          <p:cNvGrpSpPr/>
          <p:nvPr/>
        </p:nvGrpSpPr>
        <p:grpSpPr>
          <a:xfrm>
            <a:off x="1497707" y="2420888"/>
            <a:ext cx="489371" cy="847662"/>
            <a:chOff x="2332774" y="931066"/>
            <a:chExt cx="472300" cy="733176"/>
          </a:xfrm>
          <a:solidFill>
            <a:schemeClr val="accent1">
              <a:lumMod val="75000"/>
            </a:schemeClr>
          </a:solidFill>
        </p:grpSpPr>
        <p:sp>
          <p:nvSpPr>
            <p:cNvPr id="28" name="Right Arrow 27"/>
            <p:cNvSpPr/>
            <p:nvPr/>
          </p:nvSpPr>
          <p:spPr>
            <a:xfrm rot="7884179" flipH="1">
              <a:off x="2202336" y="1061504"/>
              <a:ext cx="733176" cy="472300"/>
            </a:xfrm>
            <a:prstGeom prst="rightArrow">
              <a:avLst>
                <a:gd name="adj1" fmla="val 60000"/>
                <a:gd name="adj2" fmla="val 50000"/>
              </a:avLst>
            </a:prstGeom>
            <a:grp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PE"/>
            </a:p>
          </p:txBody>
        </p:sp>
        <p:sp>
          <p:nvSpPr>
            <p:cNvPr id="29" name="Right Arrow 4"/>
            <p:cNvSpPr/>
            <p:nvPr/>
          </p:nvSpPr>
          <p:spPr>
            <a:xfrm rot="7884179">
              <a:off x="2226328" y="1209103"/>
              <a:ext cx="591486" cy="283380"/>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1600" kern="1200" dirty="0">
                <a:solidFill>
                  <a:schemeClr val="tx1"/>
                </a:solidFill>
              </a:endParaRPr>
            </a:p>
          </p:txBody>
        </p:sp>
      </p:grpSp>
      <p:grpSp>
        <p:nvGrpSpPr>
          <p:cNvPr id="33" name="Group 32"/>
          <p:cNvGrpSpPr/>
          <p:nvPr/>
        </p:nvGrpSpPr>
        <p:grpSpPr>
          <a:xfrm rot="6226478">
            <a:off x="4384367" y="2541031"/>
            <a:ext cx="532298" cy="708903"/>
            <a:chOff x="2332774" y="931066"/>
            <a:chExt cx="472300" cy="733176"/>
          </a:xfrm>
          <a:solidFill>
            <a:schemeClr val="accent1">
              <a:lumMod val="75000"/>
            </a:schemeClr>
          </a:solidFill>
        </p:grpSpPr>
        <p:sp>
          <p:nvSpPr>
            <p:cNvPr id="34" name="Right Arrow 33"/>
            <p:cNvSpPr/>
            <p:nvPr/>
          </p:nvSpPr>
          <p:spPr>
            <a:xfrm rot="7884179" flipH="1">
              <a:off x="2202336" y="1061504"/>
              <a:ext cx="733176" cy="472300"/>
            </a:xfrm>
            <a:prstGeom prst="rightArrow">
              <a:avLst>
                <a:gd name="adj1" fmla="val 60000"/>
                <a:gd name="adj2" fmla="val 50000"/>
              </a:avLst>
            </a:prstGeom>
            <a:grp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PE"/>
            </a:p>
          </p:txBody>
        </p:sp>
        <p:sp>
          <p:nvSpPr>
            <p:cNvPr id="35" name="Right Arrow 4"/>
            <p:cNvSpPr/>
            <p:nvPr/>
          </p:nvSpPr>
          <p:spPr>
            <a:xfrm rot="7884179">
              <a:off x="2226328" y="1209103"/>
              <a:ext cx="591486" cy="283380"/>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1600" kern="1200" dirty="0">
                <a:solidFill>
                  <a:schemeClr val="tx1"/>
                </a:solidFill>
              </a:endParaRPr>
            </a:p>
          </p:txBody>
        </p:sp>
      </p:grpSp>
      <p:grpSp>
        <p:nvGrpSpPr>
          <p:cNvPr id="39" name="Group 38"/>
          <p:cNvGrpSpPr/>
          <p:nvPr/>
        </p:nvGrpSpPr>
        <p:grpSpPr>
          <a:xfrm rot="11211944">
            <a:off x="4619623" y="4914332"/>
            <a:ext cx="563552" cy="797118"/>
            <a:chOff x="2332774" y="931066"/>
            <a:chExt cx="472300" cy="733176"/>
          </a:xfrm>
          <a:solidFill>
            <a:schemeClr val="accent1">
              <a:lumMod val="75000"/>
            </a:schemeClr>
          </a:solidFill>
        </p:grpSpPr>
        <p:sp>
          <p:nvSpPr>
            <p:cNvPr id="40" name="Right Arrow 39"/>
            <p:cNvSpPr/>
            <p:nvPr/>
          </p:nvSpPr>
          <p:spPr>
            <a:xfrm rot="7884179" flipH="1">
              <a:off x="2202336" y="1061504"/>
              <a:ext cx="733176" cy="472300"/>
            </a:xfrm>
            <a:prstGeom prst="rightArrow">
              <a:avLst>
                <a:gd name="adj1" fmla="val 60000"/>
                <a:gd name="adj2" fmla="val 50000"/>
              </a:avLst>
            </a:prstGeom>
            <a:grp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PE"/>
            </a:p>
          </p:txBody>
        </p:sp>
        <p:sp>
          <p:nvSpPr>
            <p:cNvPr id="41" name="Right Arrow 4"/>
            <p:cNvSpPr/>
            <p:nvPr/>
          </p:nvSpPr>
          <p:spPr>
            <a:xfrm rot="7884179">
              <a:off x="2226328" y="1209103"/>
              <a:ext cx="591486" cy="283380"/>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1600" kern="1200" dirty="0">
                <a:solidFill>
                  <a:schemeClr val="tx1"/>
                </a:solidFill>
              </a:endParaRPr>
            </a:p>
          </p:txBody>
        </p:sp>
      </p:grpSp>
      <p:grpSp>
        <p:nvGrpSpPr>
          <p:cNvPr id="42" name="Group 41"/>
          <p:cNvGrpSpPr/>
          <p:nvPr/>
        </p:nvGrpSpPr>
        <p:grpSpPr>
          <a:xfrm rot="16375331">
            <a:off x="1526007" y="4943070"/>
            <a:ext cx="508748" cy="728476"/>
            <a:chOff x="2332774" y="931066"/>
            <a:chExt cx="472300" cy="733176"/>
          </a:xfrm>
          <a:solidFill>
            <a:schemeClr val="accent1">
              <a:lumMod val="75000"/>
            </a:schemeClr>
          </a:solidFill>
        </p:grpSpPr>
        <p:sp>
          <p:nvSpPr>
            <p:cNvPr id="43" name="Right Arrow 42"/>
            <p:cNvSpPr/>
            <p:nvPr/>
          </p:nvSpPr>
          <p:spPr>
            <a:xfrm rot="7884179" flipH="1">
              <a:off x="2202336" y="1061504"/>
              <a:ext cx="733176" cy="472300"/>
            </a:xfrm>
            <a:prstGeom prst="rightArrow">
              <a:avLst>
                <a:gd name="adj1" fmla="val 60000"/>
                <a:gd name="adj2" fmla="val 50000"/>
              </a:avLst>
            </a:prstGeom>
            <a:grp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PE"/>
            </a:p>
          </p:txBody>
        </p:sp>
        <p:sp>
          <p:nvSpPr>
            <p:cNvPr id="44" name="Right Arrow 4"/>
            <p:cNvSpPr/>
            <p:nvPr/>
          </p:nvSpPr>
          <p:spPr>
            <a:xfrm rot="7884179">
              <a:off x="2226328" y="1209103"/>
              <a:ext cx="591486" cy="283380"/>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1600" kern="1200" dirty="0">
                <a:solidFill>
                  <a:schemeClr val="tx1"/>
                </a:solidFill>
              </a:endParaRPr>
            </a:p>
          </p:txBody>
        </p:sp>
      </p:grpSp>
      <p:grpSp>
        <p:nvGrpSpPr>
          <p:cNvPr id="36" name="Group 35"/>
          <p:cNvGrpSpPr/>
          <p:nvPr/>
        </p:nvGrpSpPr>
        <p:grpSpPr>
          <a:xfrm>
            <a:off x="6685098" y="842494"/>
            <a:ext cx="2114466" cy="1421824"/>
            <a:chOff x="3186744" y="1731060"/>
            <a:chExt cx="1942113" cy="1337848"/>
          </a:xfrm>
          <a:solidFill>
            <a:srgbClr val="7E0000"/>
          </a:solidFill>
        </p:grpSpPr>
        <p:sp>
          <p:nvSpPr>
            <p:cNvPr id="37" name="Oval 36"/>
            <p:cNvSpPr/>
            <p:nvPr/>
          </p:nvSpPr>
          <p:spPr>
            <a:xfrm>
              <a:off x="3186744" y="1731060"/>
              <a:ext cx="1942113" cy="1337848"/>
            </a:xfrm>
            <a:prstGeom prst="ellipse">
              <a:avLst/>
            </a:prstGeom>
            <a:grpFill/>
            <a:ln w="12700">
              <a:solidFill>
                <a:srgbClr val="7E0000"/>
              </a:solidFill>
            </a:ln>
          </p:spPr>
          <p:style>
            <a:lnRef idx="3">
              <a:schemeClr val="lt1"/>
            </a:lnRef>
            <a:fillRef idx="1">
              <a:schemeClr val="accent2"/>
            </a:fillRef>
            <a:effectRef idx="1">
              <a:schemeClr val="accent2"/>
            </a:effectRef>
            <a:fontRef idx="minor">
              <a:schemeClr val="lt1"/>
            </a:fontRef>
          </p:style>
          <p:txBody>
            <a:bodyPr/>
            <a:lstStyle/>
            <a:p>
              <a:endParaRPr lang="es-PE"/>
            </a:p>
          </p:txBody>
        </p:sp>
        <p:sp>
          <p:nvSpPr>
            <p:cNvPr id="38" name="Oval 4"/>
            <p:cNvSpPr/>
            <p:nvPr/>
          </p:nvSpPr>
          <p:spPr>
            <a:xfrm>
              <a:off x="3519084" y="2080124"/>
              <a:ext cx="1325356" cy="634115"/>
            </a:xfrm>
            <a:prstGeom prst="rect">
              <a:avLst/>
            </a:prstGeom>
            <a:grpFill/>
            <a:ln w="12700">
              <a:solidFill>
                <a:srgbClr val="7E0000"/>
              </a:solid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600075">
                <a:lnSpc>
                  <a:spcPct val="90000"/>
                </a:lnSpc>
                <a:spcBef>
                  <a:spcPct val="0"/>
                </a:spcBef>
                <a:spcAft>
                  <a:spcPct val="35000"/>
                </a:spcAft>
              </a:pPr>
              <a:r>
                <a:rPr lang="en-US" dirty="0">
                  <a:solidFill>
                    <a:schemeClr val="bg1"/>
                  </a:solidFill>
                  <a:latin typeface="Arial" panose="020B0604020202020204" pitchFamily="34" charset="0"/>
                  <a:cs typeface="Arial" panose="020B0604020202020204" pitchFamily="34" charset="0"/>
                </a:rPr>
                <a:t>Elevate it to a high-level body</a:t>
              </a:r>
              <a:endParaRPr lang="es-PE" dirty="0">
                <a:solidFill>
                  <a:schemeClr val="bg1"/>
                </a:solidFill>
                <a:latin typeface="Arial" panose="020B0604020202020204" pitchFamily="34" charset="0"/>
                <a:cs typeface="Arial" panose="020B0604020202020204" pitchFamily="34" charset="0"/>
              </a:endParaRPr>
            </a:p>
          </p:txBody>
        </p:sp>
      </p:grpSp>
      <p:sp>
        <p:nvSpPr>
          <p:cNvPr id="3" name="Oval 2"/>
          <p:cNvSpPr/>
          <p:nvPr/>
        </p:nvSpPr>
        <p:spPr>
          <a:xfrm>
            <a:off x="467544" y="1250046"/>
            <a:ext cx="5544000" cy="5544000"/>
          </a:xfrm>
          <a:prstGeom prst="ellipse">
            <a:avLst/>
          </a:prstGeom>
          <a:noFill/>
          <a:ln w="28575">
            <a:solidFill>
              <a:schemeClr val="tx2"/>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Arc 5"/>
          <p:cNvSpPr/>
          <p:nvPr/>
        </p:nvSpPr>
        <p:spPr>
          <a:xfrm rot="9801453">
            <a:off x="452316" y="1277328"/>
            <a:ext cx="5559228" cy="5516717"/>
          </a:xfrm>
          <a:prstGeom prst="arc">
            <a:avLst>
              <a:gd name="adj1" fmla="val 4725507"/>
              <a:gd name="adj2" fmla="val 6611669"/>
            </a:avLst>
          </a:prstGeom>
          <a:ln w="152400">
            <a:solidFill>
              <a:schemeClr val="bg1"/>
            </a:solidFill>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7" name="Half Frame 6"/>
          <p:cNvSpPr/>
          <p:nvPr/>
        </p:nvSpPr>
        <p:spPr>
          <a:xfrm rot="11449591">
            <a:off x="5479238" y="2502755"/>
            <a:ext cx="390818" cy="461600"/>
          </a:xfrm>
          <a:prstGeom prst="halfFrame">
            <a:avLst>
              <a:gd name="adj1" fmla="val 14024"/>
              <a:gd name="adj2" fmla="val 16782"/>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45" name="Right Arrow 44"/>
          <p:cNvSpPr/>
          <p:nvPr/>
        </p:nvSpPr>
        <p:spPr>
          <a:xfrm rot="8146683" flipH="1">
            <a:off x="6052646" y="2039422"/>
            <a:ext cx="820424" cy="370605"/>
          </a:xfrm>
          <a:prstGeom prst="rightArrow">
            <a:avLst>
              <a:gd name="adj1" fmla="val 60000"/>
              <a:gd name="adj2" fmla="val 50000"/>
            </a:avLst>
          </a:prstGeom>
          <a:solidFill>
            <a:srgbClr val="7E0000"/>
          </a:solidFill>
          <a:ln>
            <a:solidFill>
              <a:srgbClr val="7E0000"/>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ES_tradnl" dirty="0"/>
          </a:p>
        </p:txBody>
      </p:sp>
      <p:sp>
        <p:nvSpPr>
          <p:cNvPr id="46" name="Right Arrow 45"/>
          <p:cNvSpPr/>
          <p:nvPr/>
        </p:nvSpPr>
        <p:spPr>
          <a:xfrm rot="18903473" flipH="1">
            <a:off x="6298899" y="2413785"/>
            <a:ext cx="820424" cy="370605"/>
          </a:xfrm>
          <a:prstGeom prst="rightArrow">
            <a:avLst>
              <a:gd name="adj1" fmla="val 60000"/>
              <a:gd name="adj2" fmla="val 50000"/>
            </a:avLst>
          </a:prstGeom>
          <a:solidFill>
            <a:srgbClr val="7E0000"/>
          </a:solidFill>
          <a:ln>
            <a:solidFill>
              <a:srgbClr val="7E0000"/>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ES_tradnl" dirty="0"/>
          </a:p>
        </p:txBody>
      </p:sp>
      <p:sp>
        <p:nvSpPr>
          <p:cNvPr id="47" name="TextBox 46"/>
          <p:cNvSpPr txBox="1"/>
          <p:nvPr/>
        </p:nvSpPr>
        <p:spPr>
          <a:xfrm>
            <a:off x="5390134" y="1487796"/>
            <a:ext cx="1280552" cy="830997"/>
          </a:xfrm>
          <a:prstGeom prst="rect">
            <a:avLst/>
          </a:prstGeom>
          <a:noFill/>
        </p:spPr>
        <p:txBody>
          <a:bodyPr wrap="square" rtlCol="0">
            <a:spAutoFit/>
          </a:bodyPr>
          <a:lstStyle/>
          <a:p>
            <a:r>
              <a:rPr lang="es-PE" sz="1600" i="1" dirty="0" err="1">
                <a:latin typeface="Arial" panose="020B0604020202020204" pitchFamily="34" charset="0"/>
                <a:cs typeface="Arial" panose="020B0604020202020204" pitchFamily="34" charset="0"/>
              </a:rPr>
              <a:t>If</a:t>
            </a:r>
            <a:r>
              <a:rPr lang="es-PE" sz="1600" i="1" dirty="0">
                <a:latin typeface="Arial" panose="020B0604020202020204" pitchFamily="34" charset="0"/>
                <a:cs typeface="Arial" panose="020B0604020202020204" pitchFamily="34" charset="0"/>
              </a:rPr>
              <a:t> the </a:t>
            </a:r>
            <a:r>
              <a:rPr lang="es-PE" sz="1600" i="1" dirty="0" err="1">
                <a:latin typeface="Arial" panose="020B0604020202020204" pitchFamily="34" charset="0"/>
                <a:cs typeface="Arial" panose="020B0604020202020204" pitchFamily="34" charset="0"/>
              </a:rPr>
              <a:t>process</a:t>
            </a:r>
            <a:r>
              <a:rPr lang="es-PE" sz="1600" i="1" dirty="0">
                <a:latin typeface="Arial" panose="020B0604020202020204" pitchFamily="34" charset="0"/>
                <a:cs typeface="Arial" panose="020B0604020202020204" pitchFamily="34" charset="0"/>
              </a:rPr>
              <a:t> </a:t>
            </a:r>
            <a:r>
              <a:rPr lang="es-PE" sz="1600" i="1" dirty="0" err="1">
                <a:latin typeface="Arial" panose="020B0604020202020204" pitchFamily="34" charset="0"/>
                <a:cs typeface="Arial" panose="020B0604020202020204" pitchFamily="34" charset="0"/>
              </a:rPr>
              <a:t>stalls</a:t>
            </a:r>
            <a:endParaRPr lang="es-PE" sz="1600" i="1" dirty="0">
              <a:latin typeface="Arial" panose="020B0604020202020204" pitchFamily="34" charset="0"/>
              <a:cs typeface="Arial" panose="020B0604020202020204" pitchFamily="34" charset="0"/>
            </a:endParaRPr>
          </a:p>
        </p:txBody>
      </p:sp>
      <p:sp>
        <p:nvSpPr>
          <p:cNvPr id="48" name="Arc 47"/>
          <p:cNvSpPr/>
          <p:nvPr/>
        </p:nvSpPr>
        <p:spPr>
          <a:xfrm rot="2526643">
            <a:off x="422546" y="1254417"/>
            <a:ext cx="5539725" cy="5506180"/>
          </a:xfrm>
          <a:prstGeom prst="arc">
            <a:avLst>
              <a:gd name="adj1" fmla="val 6981177"/>
              <a:gd name="adj2" fmla="val 9227008"/>
            </a:avLst>
          </a:prstGeom>
          <a:ln w="152400">
            <a:solidFill>
              <a:schemeClr val="bg1"/>
            </a:solidFill>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49" name="Half Frame 48"/>
          <p:cNvSpPr/>
          <p:nvPr/>
        </p:nvSpPr>
        <p:spPr>
          <a:xfrm rot="6825418">
            <a:off x="1391139" y="1494766"/>
            <a:ext cx="508635" cy="439068"/>
          </a:xfrm>
          <a:prstGeom prst="halfFrame">
            <a:avLst>
              <a:gd name="adj1" fmla="val 14024"/>
              <a:gd name="adj2" fmla="val 16782"/>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50" name="Arc 49"/>
          <p:cNvSpPr/>
          <p:nvPr/>
        </p:nvSpPr>
        <p:spPr>
          <a:xfrm rot="14849587">
            <a:off x="504425" y="1254416"/>
            <a:ext cx="5539725" cy="5506180"/>
          </a:xfrm>
          <a:prstGeom prst="arc">
            <a:avLst>
              <a:gd name="adj1" fmla="val 5505217"/>
              <a:gd name="adj2" fmla="val 7203656"/>
            </a:avLst>
          </a:prstGeom>
          <a:ln w="152400">
            <a:solidFill>
              <a:schemeClr val="bg1"/>
            </a:solidFill>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51" name="Arc 50"/>
          <p:cNvSpPr/>
          <p:nvPr/>
        </p:nvSpPr>
        <p:spPr>
          <a:xfrm rot="17794281">
            <a:off x="466287" y="1094467"/>
            <a:ext cx="5960415" cy="5506180"/>
          </a:xfrm>
          <a:prstGeom prst="arc">
            <a:avLst>
              <a:gd name="adj1" fmla="val 7420120"/>
              <a:gd name="adj2" fmla="val 10597513"/>
            </a:avLst>
          </a:prstGeom>
          <a:ln w="152400">
            <a:solidFill>
              <a:schemeClr val="bg1"/>
            </a:solidFill>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sp>
        <p:nvSpPr>
          <p:cNvPr id="52" name="Half Frame 51"/>
          <p:cNvSpPr/>
          <p:nvPr/>
        </p:nvSpPr>
        <p:spPr>
          <a:xfrm rot="1187426">
            <a:off x="530918" y="5027296"/>
            <a:ext cx="423428" cy="469837"/>
          </a:xfrm>
          <a:prstGeom prst="halfFrame">
            <a:avLst>
              <a:gd name="adj1" fmla="val 14024"/>
              <a:gd name="adj2" fmla="val 16782"/>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53" name="Half Frame 52"/>
          <p:cNvSpPr/>
          <p:nvPr/>
        </p:nvSpPr>
        <p:spPr>
          <a:xfrm rot="15737803">
            <a:off x="4837488" y="5833108"/>
            <a:ext cx="423428" cy="469837"/>
          </a:xfrm>
          <a:prstGeom prst="halfFrame">
            <a:avLst>
              <a:gd name="adj1" fmla="val 14024"/>
              <a:gd name="adj2" fmla="val 16782"/>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solidFill>
                <a:schemeClr val="tx1"/>
              </a:solidFill>
            </a:endParaRPr>
          </a:p>
        </p:txBody>
      </p:sp>
      <p:sp>
        <p:nvSpPr>
          <p:cNvPr id="5" name="TextBox 4"/>
          <p:cNvSpPr txBox="1"/>
          <p:nvPr/>
        </p:nvSpPr>
        <p:spPr>
          <a:xfrm>
            <a:off x="6988029" y="2357827"/>
            <a:ext cx="2230040" cy="1754326"/>
          </a:xfrm>
          <a:prstGeom prst="rect">
            <a:avLst/>
          </a:prstGeom>
          <a:noFill/>
        </p:spPr>
        <p:txBody>
          <a:bodyPr wrap="square" rtlCol="0">
            <a:spAutoFit/>
          </a:bodyPr>
          <a:lstStyle/>
          <a:p>
            <a:pPr marL="285750" indent="-285750">
              <a:buFontTx/>
              <a:buChar char="-"/>
            </a:pPr>
            <a:r>
              <a:rPr lang="en-US" dirty="0">
                <a:latin typeface="Arial" panose="020B0604020202020204" pitchFamily="34" charset="0"/>
                <a:cs typeface="Arial" panose="020B0604020202020204" pitchFamily="34" charset="0"/>
              </a:rPr>
              <a:t>Budget allocation
Conflict resolution
Regulation
Convening capacity</a:t>
            </a:r>
            <a:endParaRPr lang="es-AR" dirty="0">
              <a:latin typeface="Arial" panose="020B0604020202020204" pitchFamily="34" charset="0"/>
              <a:cs typeface="Arial" panose="020B0604020202020204" pitchFamily="34" charset="0"/>
            </a:endParaRPr>
          </a:p>
        </p:txBody>
      </p:sp>
      <p:sp>
        <p:nvSpPr>
          <p:cNvPr id="55" name="Right Arrow 54"/>
          <p:cNvSpPr/>
          <p:nvPr/>
        </p:nvSpPr>
        <p:spPr>
          <a:xfrm rot="18684179" flipH="1">
            <a:off x="1910517" y="2937728"/>
            <a:ext cx="658043" cy="488459"/>
          </a:xfrm>
          <a:prstGeom prst="rightArrow">
            <a:avLst>
              <a:gd name="adj1" fmla="val 60000"/>
              <a:gd name="adj2" fmla="val 50000"/>
            </a:avLst>
          </a:prstGeom>
          <a:solidFill>
            <a:schemeClr val="accent1">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s-PE"/>
          </a:p>
        </p:txBody>
      </p:sp>
      <p:pic>
        <p:nvPicPr>
          <p:cNvPr id="2" name="Picture 3">
            <a:extLst>
              <a:ext uri="{FF2B5EF4-FFF2-40B4-BE49-F238E27FC236}">
                <a16:creationId xmlns:a16="http://schemas.microsoft.com/office/drawing/2014/main" id="{F4442958-7E0E-CC97-0F7B-EB54D2CAE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0" y="5753100"/>
            <a:ext cx="20018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806054A8-67B0-A0EC-E72E-04151AD8D765}"/>
              </a:ext>
            </a:extLst>
          </p:cNvPr>
          <p:cNvSpPr txBox="1"/>
          <p:nvPr/>
        </p:nvSpPr>
        <p:spPr>
          <a:xfrm>
            <a:off x="6327677" y="4259270"/>
            <a:ext cx="2701448" cy="1477328"/>
          </a:xfrm>
          <a:prstGeom prst="rect">
            <a:avLst/>
          </a:prstGeom>
          <a:noFill/>
        </p:spPr>
        <p:txBody>
          <a:bodyPr wrap="square" rtlCol="0">
            <a:spAutoFit/>
          </a:bodyPr>
          <a:lstStyle/>
          <a:p>
            <a:pPr algn="ctr">
              <a:defRPr/>
            </a:pPr>
            <a:r>
              <a:rPr lang="en-US" altLang="es-PE" dirty="0">
                <a:latin typeface="Arial" panose="020B0604020202020204" pitchFamily="34" charset="0"/>
                <a:cs typeface="Arial" panose="020B0604020202020204" pitchFamily="34" charset="0"/>
              </a:rPr>
              <a:t>“Linear designs (diagnosis, design, implementation and evaluation) are a guarantee for failure”.</a:t>
            </a:r>
            <a:endParaRPr lang="es-ES" altLang="es-PE"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F48906D6-F4BC-93A9-1885-84BCEE2151B2}"/>
              </a:ext>
            </a:extLst>
          </p:cNvPr>
          <p:cNvSpPr/>
          <p:nvPr/>
        </p:nvSpPr>
        <p:spPr>
          <a:xfrm>
            <a:off x="6385484" y="4248063"/>
            <a:ext cx="2455301" cy="1595667"/>
          </a:xfrm>
          <a:prstGeom prst="rect">
            <a:avLst/>
          </a:prstGeom>
          <a:noFill/>
          <a:ln w="3810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PE">
              <a:solidFill>
                <a:srgbClr val="FEFEFE"/>
              </a:solidFill>
            </a:endParaRPr>
          </a:p>
        </p:txBody>
      </p:sp>
    </p:spTree>
    <p:extLst>
      <p:ext uri="{BB962C8B-B14F-4D97-AF65-F5344CB8AC3E}">
        <p14:creationId xmlns:p14="http://schemas.microsoft.com/office/powerpoint/2010/main" val="345501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32" presetClass="emph" presetSubtype="0" fill="hold" nodeType="withEffect">
                                  <p:stCondLst>
                                    <p:cond delay="0"/>
                                  </p:stCondLst>
                                  <p:childTnLst>
                                    <p:animRot by="120000">
                                      <p:cBhvr>
                                        <p:cTn id="12" dur="200" fill="hold">
                                          <p:stCondLst>
                                            <p:cond delay="0"/>
                                          </p:stCondLst>
                                        </p:cTn>
                                        <p:tgtEl>
                                          <p:spTgt spid="33"/>
                                        </p:tgtEl>
                                        <p:attrNameLst>
                                          <p:attrName>r</p:attrName>
                                        </p:attrNameLst>
                                      </p:cBhvr>
                                    </p:animRot>
                                    <p:animRot by="-240000">
                                      <p:cBhvr>
                                        <p:cTn id="13" dur="400" fill="hold">
                                          <p:stCondLst>
                                            <p:cond delay="400"/>
                                          </p:stCondLst>
                                        </p:cTn>
                                        <p:tgtEl>
                                          <p:spTgt spid="33"/>
                                        </p:tgtEl>
                                        <p:attrNameLst>
                                          <p:attrName>r</p:attrName>
                                        </p:attrNameLst>
                                      </p:cBhvr>
                                    </p:animRot>
                                    <p:animRot by="240000">
                                      <p:cBhvr>
                                        <p:cTn id="14" dur="400" fill="hold">
                                          <p:stCondLst>
                                            <p:cond delay="800"/>
                                          </p:stCondLst>
                                        </p:cTn>
                                        <p:tgtEl>
                                          <p:spTgt spid="33"/>
                                        </p:tgtEl>
                                        <p:attrNameLst>
                                          <p:attrName>r</p:attrName>
                                        </p:attrNameLst>
                                      </p:cBhvr>
                                    </p:animRot>
                                    <p:animRot by="-240000">
                                      <p:cBhvr>
                                        <p:cTn id="15" dur="400" fill="hold">
                                          <p:stCondLst>
                                            <p:cond delay="1200"/>
                                          </p:stCondLst>
                                        </p:cTn>
                                        <p:tgtEl>
                                          <p:spTgt spid="33"/>
                                        </p:tgtEl>
                                        <p:attrNameLst>
                                          <p:attrName>r</p:attrName>
                                        </p:attrNameLst>
                                      </p:cBhvr>
                                    </p:animRot>
                                    <p:animRot by="120000">
                                      <p:cBhvr>
                                        <p:cTn id="16" dur="400" fill="hold">
                                          <p:stCondLst>
                                            <p:cond delay="1600"/>
                                          </p:stCondLst>
                                        </p:cTn>
                                        <p:tgtEl>
                                          <p:spTgt spid="33"/>
                                        </p:tgtEl>
                                        <p:attrNameLst>
                                          <p:attrName>r</p:attrName>
                                        </p:attrNameLst>
                                      </p:cBhvr>
                                    </p:animRo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32" presetClass="emph" presetSubtype="0" fill="hold" nodeType="withEffect">
                                  <p:stCondLst>
                                    <p:cond delay="0"/>
                                  </p:stCondLst>
                                  <p:childTnLst>
                                    <p:animRot by="120000">
                                      <p:cBhvr>
                                        <p:cTn id="26" dur="200" fill="hold">
                                          <p:stCondLst>
                                            <p:cond delay="0"/>
                                          </p:stCondLst>
                                        </p:cTn>
                                        <p:tgtEl>
                                          <p:spTgt spid="39"/>
                                        </p:tgtEl>
                                        <p:attrNameLst>
                                          <p:attrName>r</p:attrName>
                                        </p:attrNameLst>
                                      </p:cBhvr>
                                    </p:animRot>
                                    <p:animRot by="-240000">
                                      <p:cBhvr>
                                        <p:cTn id="27" dur="400" fill="hold">
                                          <p:stCondLst>
                                            <p:cond delay="400"/>
                                          </p:stCondLst>
                                        </p:cTn>
                                        <p:tgtEl>
                                          <p:spTgt spid="39"/>
                                        </p:tgtEl>
                                        <p:attrNameLst>
                                          <p:attrName>r</p:attrName>
                                        </p:attrNameLst>
                                      </p:cBhvr>
                                    </p:animRot>
                                    <p:animRot by="240000">
                                      <p:cBhvr>
                                        <p:cTn id="28" dur="400" fill="hold">
                                          <p:stCondLst>
                                            <p:cond delay="800"/>
                                          </p:stCondLst>
                                        </p:cTn>
                                        <p:tgtEl>
                                          <p:spTgt spid="39"/>
                                        </p:tgtEl>
                                        <p:attrNameLst>
                                          <p:attrName>r</p:attrName>
                                        </p:attrNameLst>
                                      </p:cBhvr>
                                    </p:animRot>
                                    <p:animRot by="-240000">
                                      <p:cBhvr>
                                        <p:cTn id="29" dur="400" fill="hold">
                                          <p:stCondLst>
                                            <p:cond delay="1200"/>
                                          </p:stCondLst>
                                        </p:cTn>
                                        <p:tgtEl>
                                          <p:spTgt spid="39"/>
                                        </p:tgtEl>
                                        <p:attrNameLst>
                                          <p:attrName>r</p:attrName>
                                        </p:attrNameLst>
                                      </p:cBhvr>
                                    </p:animRot>
                                    <p:animRot by="120000">
                                      <p:cBhvr>
                                        <p:cTn id="30" dur="400" fill="hold">
                                          <p:stCondLst>
                                            <p:cond delay="1600"/>
                                          </p:stCondLst>
                                        </p:cTn>
                                        <p:tgtEl>
                                          <p:spTgt spid="39"/>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32" presetClass="emph" presetSubtype="0" fill="hold" nodeType="withEffect">
                                  <p:stCondLst>
                                    <p:cond delay="0"/>
                                  </p:stCondLst>
                                  <p:childTnLst>
                                    <p:animRot by="120000">
                                      <p:cBhvr>
                                        <p:cTn id="38" dur="200" fill="hold">
                                          <p:stCondLst>
                                            <p:cond delay="0"/>
                                          </p:stCondLst>
                                        </p:cTn>
                                        <p:tgtEl>
                                          <p:spTgt spid="42"/>
                                        </p:tgtEl>
                                        <p:attrNameLst>
                                          <p:attrName>r</p:attrName>
                                        </p:attrNameLst>
                                      </p:cBhvr>
                                    </p:animRot>
                                    <p:animRot by="-240000">
                                      <p:cBhvr>
                                        <p:cTn id="39" dur="400" fill="hold">
                                          <p:stCondLst>
                                            <p:cond delay="400"/>
                                          </p:stCondLst>
                                        </p:cTn>
                                        <p:tgtEl>
                                          <p:spTgt spid="42"/>
                                        </p:tgtEl>
                                        <p:attrNameLst>
                                          <p:attrName>r</p:attrName>
                                        </p:attrNameLst>
                                      </p:cBhvr>
                                    </p:animRot>
                                    <p:animRot by="240000">
                                      <p:cBhvr>
                                        <p:cTn id="40" dur="400" fill="hold">
                                          <p:stCondLst>
                                            <p:cond delay="800"/>
                                          </p:stCondLst>
                                        </p:cTn>
                                        <p:tgtEl>
                                          <p:spTgt spid="42"/>
                                        </p:tgtEl>
                                        <p:attrNameLst>
                                          <p:attrName>r</p:attrName>
                                        </p:attrNameLst>
                                      </p:cBhvr>
                                    </p:animRot>
                                    <p:animRot by="-240000">
                                      <p:cBhvr>
                                        <p:cTn id="41" dur="400" fill="hold">
                                          <p:stCondLst>
                                            <p:cond delay="1200"/>
                                          </p:stCondLst>
                                        </p:cTn>
                                        <p:tgtEl>
                                          <p:spTgt spid="42"/>
                                        </p:tgtEl>
                                        <p:attrNameLst>
                                          <p:attrName>r</p:attrName>
                                        </p:attrNameLst>
                                      </p:cBhvr>
                                    </p:animRot>
                                    <p:animRot by="120000">
                                      <p:cBhvr>
                                        <p:cTn id="42" dur="400" fill="hold">
                                          <p:stCondLst>
                                            <p:cond delay="1600"/>
                                          </p:stCondLst>
                                        </p:cTn>
                                        <p:tgtEl>
                                          <p:spTgt spid="42"/>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32" presetClass="emph" presetSubtype="0" fill="hold" nodeType="withEffect">
                                  <p:stCondLst>
                                    <p:cond delay="0"/>
                                  </p:stCondLst>
                                  <p:childTnLst>
                                    <p:animRot by="120000">
                                      <p:cBhvr>
                                        <p:cTn id="48" dur="100" fill="hold">
                                          <p:stCondLst>
                                            <p:cond delay="0"/>
                                          </p:stCondLst>
                                        </p:cTn>
                                        <p:tgtEl>
                                          <p:spTgt spid="27"/>
                                        </p:tgtEl>
                                        <p:attrNameLst>
                                          <p:attrName>r</p:attrName>
                                        </p:attrNameLst>
                                      </p:cBhvr>
                                    </p:animRot>
                                    <p:animRot by="-240000">
                                      <p:cBhvr>
                                        <p:cTn id="49" dur="200" fill="hold">
                                          <p:stCondLst>
                                            <p:cond delay="200"/>
                                          </p:stCondLst>
                                        </p:cTn>
                                        <p:tgtEl>
                                          <p:spTgt spid="27"/>
                                        </p:tgtEl>
                                        <p:attrNameLst>
                                          <p:attrName>r</p:attrName>
                                        </p:attrNameLst>
                                      </p:cBhvr>
                                    </p:animRot>
                                    <p:animRot by="240000">
                                      <p:cBhvr>
                                        <p:cTn id="50" dur="200" fill="hold">
                                          <p:stCondLst>
                                            <p:cond delay="400"/>
                                          </p:stCondLst>
                                        </p:cTn>
                                        <p:tgtEl>
                                          <p:spTgt spid="27"/>
                                        </p:tgtEl>
                                        <p:attrNameLst>
                                          <p:attrName>r</p:attrName>
                                        </p:attrNameLst>
                                      </p:cBhvr>
                                    </p:animRot>
                                    <p:animRot by="-240000">
                                      <p:cBhvr>
                                        <p:cTn id="51" dur="200" fill="hold">
                                          <p:stCondLst>
                                            <p:cond delay="600"/>
                                          </p:stCondLst>
                                        </p:cTn>
                                        <p:tgtEl>
                                          <p:spTgt spid="27"/>
                                        </p:tgtEl>
                                        <p:attrNameLst>
                                          <p:attrName>r</p:attrName>
                                        </p:attrNameLst>
                                      </p:cBhvr>
                                    </p:animRot>
                                    <p:animRot by="120000">
                                      <p:cBhvr>
                                        <p:cTn id="52" dur="200" fill="hold">
                                          <p:stCondLst>
                                            <p:cond delay="800"/>
                                          </p:stCondLst>
                                        </p:cTn>
                                        <p:tgtEl>
                                          <p:spTgt spid="27"/>
                                        </p:tgtEl>
                                        <p:attrNameLst>
                                          <p:attrName>r</p:attrName>
                                        </p:attrNameLst>
                                      </p:cBhvr>
                                    </p:animRot>
                                  </p:childTnLst>
                                </p:cTn>
                              </p:par>
                              <p:par>
                                <p:cTn id="53" presetID="1" presetClass="entr" presetSubtype="0"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3"/>
                                        </p:tgtEl>
                                        <p:attrNameLst>
                                          <p:attrName>style.visibility</p:attrName>
                                        </p:attrNameLst>
                                      </p:cBhvr>
                                      <p:to>
                                        <p:strVal val="visible"/>
                                      </p:to>
                                    </p:set>
                                  </p:childTnLst>
                                </p:cTn>
                              </p:par>
                              <p:par>
                                <p:cTn id="63" presetID="8" presetClass="emph" presetSubtype="0" fill="hold" grpId="0" nodeType="withEffect">
                                  <p:stCondLst>
                                    <p:cond delay="0"/>
                                  </p:stCondLst>
                                  <p:childTnLst>
                                    <p:animRot by="-43200000">
                                      <p:cBhvr>
                                        <p:cTn id="64" dur="2000" fill="hold"/>
                                        <p:tgtEl>
                                          <p:spTgt spid="3"/>
                                        </p:tgtEl>
                                        <p:attrNameLst>
                                          <p:attrName>r</p:attrName>
                                        </p:attrNameLst>
                                      </p:cBhvr>
                                    </p:animRo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48"/>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8" presetClass="emph" presetSubtype="0" fill="hold" grpId="2" nodeType="clickEffect">
                                  <p:stCondLst>
                                    <p:cond delay="0"/>
                                  </p:stCondLst>
                                  <p:childTnLst>
                                    <p:animRot by="-43200000">
                                      <p:cBhvr>
                                        <p:cTn id="110"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animBg="1"/>
      <p:bldP spid="7" grpId="0" animBg="1"/>
      <p:bldP spid="45" grpId="0" animBg="1"/>
      <p:bldP spid="46" grpId="0" animBg="1"/>
      <p:bldP spid="47" grpId="0"/>
      <p:bldP spid="48" grpId="0" animBg="1"/>
      <p:bldP spid="48" grpId="1" animBg="1"/>
      <p:bldP spid="49" grpId="0" animBg="1"/>
      <p:bldP spid="49" grpId="1" animBg="1"/>
      <p:bldP spid="50" grpId="0" animBg="1"/>
      <p:bldP spid="51" grpId="0" animBg="1"/>
      <p:bldP spid="51" grpId="1" animBg="1"/>
      <p:bldP spid="52" grpId="0" animBg="1"/>
      <p:bldP spid="52" grpId="1" animBg="1"/>
      <p:bldP spid="53" grpId="0" animBg="1"/>
      <p:bldP spid="53" grpId="1"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3"/>
          <p:cNvSpPr/>
          <p:nvPr/>
        </p:nvSpPr>
        <p:spPr>
          <a:xfrm>
            <a:off x="107504" y="260350"/>
            <a:ext cx="8971028" cy="535531"/>
          </a:xfrm>
          <a:prstGeom prst="rect">
            <a:avLst/>
          </a:prstGeom>
          <a:solidFill>
            <a:schemeClr val="bg1"/>
          </a:solidFill>
        </p:spPr>
        <p:txBody>
          <a:bodyPr wrap="square">
            <a:spAutoFit/>
          </a:bodyPr>
          <a:lstStyle/>
          <a:p>
            <a:pPr marL="0" lvl="1" algn="ctr">
              <a:lnSpc>
                <a:spcPct val="90000"/>
              </a:lnSpc>
              <a:spcBef>
                <a:spcPct val="0"/>
              </a:spcBef>
            </a:pPr>
            <a:r>
              <a:rPr lang="en-US" altLang="en-US" sz="3200" dirty="0">
                <a:latin typeface="Arial" panose="020B0604020202020204" pitchFamily="34" charset="0"/>
                <a:cs typeface="Arial" panose="020B0604020202020204" pitchFamily="34" charset="0"/>
              </a:rPr>
              <a:t> Experiment, Feedback and Adjust. </a:t>
            </a:r>
            <a:endParaRPr lang="en-US" sz="3200" dirty="0">
              <a:latin typeface="Arial" panose="020B0604020202020204" pitchFamily="34" charset="0"/>
              <a:ea typeface="MS PGothic" panose="020B0600070205080204" pitchFamily="34" charset="-128"/>
              <a:cs typeface="Arial" panose="020B0604020202020204" pitchFamily="34" charset="0"/>
            </a:endParaRPr>
          </a:p>
        </p:txBody>
      </p:sp>
      <p:sp>
        <p:nvSpPr>
          <p:cNvPr id="6" name="Content Placeholder 5"/>
          <p:cNvSpPr>
            <a:spLocks noGrp="1"/>
          </p:cNvSpPr>
          <p:nvPr>
            <p:ph idx="1"/>
          </p:nvPr>
        </p:nvSpPr>
        <p:spPr>
          <a:xfrm>
            <a:off x="107504" y="1268760"/>
            <a:ext cx="8798056" cy="4608512"/>
          </a:xfrm>
        </p:spPr>
        <p:txBody>
          <a:bodyPr>
            <a:noAutofit/>
          </a:bodyPr>
          <a:lstStyle/>
          <a:p>
            <a:pPr lvl="1" algn="just">
              <a:buFont typeface="Wingdings" charset="2"/>
              <a:buChar char="Ø"/>
            </a:pPr>
            <a:r>
              <a:rPr lang="en-US" sz="2200" b="1" dirty="0">
                <a:latin typeface="Arial" panose="020B0604020202020204" pitchFamily="34" charset="0"/>
                <a:cs typeface="Arial" panose="020B0604020202020204" pitchFamily="34" charset="0"/>
              </a:rPr>
              <a:t>TYPES </a:t>
            </a:r>
            <a:r>
              <a:rPr lang="en-US" sz="2200" b="1">
                <a:latin typeface="Arial" panose="020B0604020202020204" pitchFamily="34" charset="0"/>
                <a:cs typeface="Arial" panose="020B0604020202020204" pitchFamily="34" charset="0"/>
              </a:rPr>
              <a:t>OF MEETINGS:</a:t>
            </a:r>
          </a:p>
          <a:p>
            <a:pPr lvl="1" algn="just">
              <a:buFont typeface="Wingdings" charset="2"/>
              <a:buChar char="Ø"/>
            </a:pPr>
            <a:endParaRPr lang="en-US" sz="2200" b="1">
              <a:latin typeface="Arial" panose="020B0604020202020204" pitchFamily="34" charset="0"/>
              <a:cs typeface="Arial" panose="020B0604020202020204" pitchFamily="34" charset="0"/>
            </a:endParaRPr>
          </a:p>
          <a:p>
            <a:pPr lvl="1" algn="just">
              <a:buFont typeface="Wingdings" charset="2"/>
              <a:buChar char="Ø"/>
            </a:pPr>
            <a:r>
              <a:rPr lang="en-US" sz="2200" b="1" dirty="0">
                <a:latin typeface="Arial" panose="020B0604020202020204" pitchFamily="34" charset="0"/>
                <a:cs typeface="Arial" panose="020B0604020202020204" pitchFamily="34" charset="0"/>
              </a:rPr>
              <a:t>Periodic sessions: </a:t>
            </a:r>
            <a:r>
              <a:rPr lang="en-US" sz="2200" dirty="0">
                <a:latin typeface="Arial" panose="020B0604020202020204" pitchFamily="34" charset="0"/>
                <a:cs typeface="Arial" panose="020B0604020202020204" pitchFamily="34" charset="0"/>
              </a:rPr>
              <a:t>regular meetings at the operational level, problems are identified, solution concepts are designed, and progress is presented. High periodicity works as a pressure mechanism (bi-weekly). The private sector "votes with its feet". Moderated by the ED (who preserves the focus on productivity)</a:t>
            </a:r>
          </a:p>
          <a:p>
            <a:pPr marL="457200" lvl="1" indent="0" algn="just">
              <a:buNone/>
            </a:pPr>
            <a:endParaRPr lang="en-US" sz="2200" b="1" dirty="0">
              <a:latin typeface="Arial" panose="020B0604020202020204" pitchFamily="34" charset="0"/>
              <a:cs typeface="Arial" panose="020B0604020202020204" pitchFamily="34" charset="0"/>
            </a:endParaRPr>
          </a:p>
          <a:p>
            <a:pPr lvl="1" algn="just">
              <a:buFont typeface="Wingdings" charset="2"/>
              <a:buChar char="Ø"/>
            </a:pPr>
            <a:r>
              <a:rPr lang="en-US" sz="2200" b="1" dirty="0">
                <a:latin typeface="Arial" panose="020B0604020202020204" pitchFamily="34" charset="0"/>
                <a:cs typeface="Arial" panose="020B0604020202020204" pitchFamily="34" charset="0"/>
              </a:rPr>
              <a:t>Inter-sessional meetings: </a:t>
            </a:r>
            <a:r>
              <a:rPr lang="en-US" sz="2200" dirty="0">
                <a:latin typeface="Arial" panose="020B0604020202020204" pitchFamily="34" charset="0"/>
                <a:cs typeface="Arial" panose="020B0604020202020204" pitchFamily="34" charset="0"/>
              </a:rPr>
              <a:t>smaller meetings (bilateral or multilateral) where the solutions identified during the periodic sessions are detailed. They can include the high-level body. As important or more important than periodic sessions since in them the design is done in detail</a:t>
            </a:r>
            <a:r>
              <a:rPr lang="en-US" sz="2200" b="1" dirty="0">
                <a:latin typeface="Arial" panose="020B0604020202020204" pitchFamily="34" charset="0"/>
                <a:cs typeface="Arial" panose="020B0604020202020204" pitchFamily="34" charset="0"/>
              </a:rPr>
              <a:t>.</a:t>
            </a:r>
          </a:p>
          <a:p>
            <a:pPr lvl="1" algn="just">
              <a:buFont typeface="Wingdings" charset="2"/>
              <a:buChar char="Ø"/>
            </a:pPr>
            <a:endParaRPr lang="en-US" sz="2200" b="1" dirty="0">
              <a:latin typeface="Arial" panose="020B0604020202020204" pitchFamily="34" charset="0"/>
              <a:cs typeface="Arial" panose="020B0604020202020204" pitchFamily="34" charset="0"/>
            </a:endParaRPr>
          </a:p>
          <a:p>
            <a:pPr marL="457200" lvl="1" indent="0" algn="just">
              <a:buNone/>
            </a:pPr>
            <a:endParaRPr lang="es-ES_tradnl" sz="2000" dirty="0"/>
          </a:p>
          <a:p>
            <a:pPr lvl="1" algn="just">
              <a:buFont typeface="Wingdings" charset="2"/>
              <a:buChar char="Ø"/>
            </a:pPr>
            <a:endParaRPr lang="es-ES_tradnl" sz="2000" dirty="0"/>
          </a:p>
        </p:txBody>
      </p:sp>
      <p:sp>
        <p:nvSpPr>
          <p:cNvPr id="5" name="4 Marcador de número de diapositiva"/>
          <p:cNvSpPr>
            <a:spLocks noGrp="1"/>
          </p:cNvSpPr>
          <p:nvPr>
            <p:ph type="sldNum" sz="quarter" idx="12"/>
          </p:nvPr>
        </p:nvSpPr>
        <p:spPr>
          <a:xfrm>
            <a:off x="6948264" y="6453338"/>
            <a:ext cx="2133600" cy="365125"/>
          </a:xfrm>
        </p:spPr>
        <p:txBody>
          <a:bodyPr/>
          <a:lstStyle/>
          <a:p>
            <a:fld id="{8E6FA1D5-3BA8-4B04-B55F-952E7C115F2A}" type="slidenum">
              <a:rPr lang="es-PE" smtClean="0"/>
              <a:pPr/>
              <a:t>18</a:t>
            </a:fld>
            <a:endParaRPr lang="es-PE" dirty="0"/>
          </a:p>
        </p:txBody>
      </p:sp>
    </p:spTree>
    <p:extLst>
      <p:ext uri="{BB962C8B-B14F-4D97-AF65-F5344CB8AC3E}">
        <p14:creationId xmlns:p14="http://schemas.microsoft.com/office/powerpoint/2010/main" val="1152012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9" y="85084"/>
            <a:ext cx="8964488" cy="1143000"/>
          </a:xfrm>
        </p:spPr>
        <p:txBody>
          <a:bodyPr>
            <a:normAutofit/>
          </a:bodyPr>
          <a:lstStyle/>
          <a:p>
            <a:r>
              <a:rPr lang="en-US" sz="3200" dirty="0">
                <a:latin typeface="Arial" panose="020B0604020202020204" pitchFamily="34" charset="0"/>
                <a:ea typeface="MS PGothic" panose="020B0600070205080204" pitchFamily="34" charset="-128"/>
                <a:cs typeface="Arial" panose="020B0604020202020204" pitchFamily="34" charset="0"/>
              </a:rPr>
              <a:t>Launch of an SEB Program</a:t>
            </a:r>
            <a:endParaRPr lang="en-US" sz="3200" dirty="0">
              <a:latin typeface="Arial" panose="020B0604020202020204" pitchFamily="34" charset="0"/>
              <a:cs typeface="Arial" panose="020B0604020202020204" pitchFamily="34" charset="0"/>
            </a:endParaRPr>
          </a:p>
        </p:txBody>
      </p:sp>
      <p:sp>
        <p:nvSpPr>
          <p:cNvPr id="13" name="Rectangle 12"/>
          <p:cNvSpPr/>
          <p:nvPr/>
        </p:nvSpPr>
        <p:spPr>
          <a:xfrm>
            <a:off x="323528" y="2780928"/>
            <a:ext cx="2088232" cy="1152128"/>
          </a:xfrm>
          <a:prstGeom prst="rect">
            <a:avLst/>
          </a:prstGeom>
          <a:ln>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s-PE" dirty="0">
                <a:latin typeface="Arial" panose="020B0604020202020204" pitchFamily="34" charset="0"/>
                <a:cs typeface="Arial" panose="020B0604020202020204" pitchFamily="34" charset="0"/>
              </a:rPr>
              <a:t>Define a candidate sector </a:t>
            </a:r>
          </a:p>
        </p:txBody>
      </p:sp>
      <p:sp>
        <p:nvSpPr>
          <p:cNvPr id="14" name="Rectangle 13"/>
          <p:cNvSpPr/>
          <p:nvPr/>
        </p:nvSpPr>
        <p:spPr>
          <a:xfrm>
            <a:off x="3563888" y="2780928"/>
            <a:ext cx="1800200" cy="1152128"/>
          </a:xfrm>
          <a:prstGeom prst="rect">
            <a:avLst/>
          </a:prstGeom>
          <a:ln>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Arial" panose="020B0604020202020204" pitchFamily="34" charset="0"/>
                <a:cs typeface="Arial" panose="020B0604020202020204" pitchFamily="34" charset="0"/>
              </a:rPr>
              <a:t>Decide if a SEB is feasible (Pre-SEBs)</a:t>
            </a:r>
            <a:endParaRPr lang="es-PE" dirty="0">
              <a:latin typeface="Arial" panose="020B0604020202020204" pitchFamily="34" charset="0"/>
              <a:cs typeface="Arial" panose="020B0604020202020204" pitchFamily="34" charset="0"/>
            </a:endParaRPr>
          </a:p>
        </p:txBody>
      </p:sp>
      <p:sp>
        <p:nvSpPr>
          <p:cNvPr id="15" name="Rectangle 14"/>
          <p:cNvSpPr/>
          <p:nvPr/>
        </p:nvSpPr>
        <p:spPr>
          <a:xfrm>
            <a:off x="6300192" y="1628800"/>
            <a:ext cx="2520280" cy="936104"/>
          </a:xfrm>
          <a:prstGeom prst="rect">
            <a:avLst/>
          </a:prstGeom>
          <a:solidFill>
            <a:schemeClr val="accent3">
              <a:lumMod val="75000"/>
            </a:schemeClr>
          </a:solidFill>
          <a:ln>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dirty="0">
                <a:latin typeface="Arial" panose="020B0604020202020204" pitchFamily="34" charset="0"/>
                <a:cs typeface="Arial" panose="020B0604020202020204" pitchFamily="34" charset="0"/>
              </a:rPr>
              <a:t>Launch a</a:t>
            </a:r>
            <a:r>
              <a:rPr lang="es-AR" sz="2200" dirty="0">
                <a:latin typeface="Arial" panose="020B0604020202020204" pitchFamily="34" charset="0"/>
                <a:cs typeface="Arial" panose="020B0604020202020204" pitchFamily="34" charset="0"/>
              </a:rPr>
              <a:t> SEB</a:t>
            </a:r>
          </a:p>
        </p:txBody>
      </p:sp>
      <p:sp>
        <p:nvSpPr>
          <p:cNvPr id="16" name="Rectangle 15"/>
          <p:cNvSpPr/>
          <p:nvPr/>
        </p:nvSpPr>
        <p:spPr>
          <a:xfrm>
            <a:off x="6300192" y="4365104"/>
            <a:ext cx="2520280" cy="1008112"/>
          </a:xfrm>
          <a:prstGeom prst="rect">
            <a:avLst/>
          </a:prstGeom>
          <a:solidFill>
            <a:srgbClr val="C00000"/>
          </a:solidFill>
          <a:ln>
            <a:solidFill>
              <a:srgbClr val="7E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dirty="0">
                <a:latin typeface="Arial" panose="020B0604020202020204" pitchFamily="34" charset="0"/>
                <a:cs typeface="Arial" panose="020B0604020202020204" pitchFamily="34" charset="0"/>
              </a:rPr>
              <a:t>No SEB (not yet)</a:t>
            </a:r>
          </a:p>
        </p:txBody>
      </p:sp>
      <p:sp>
        <p:nvSpPr>
          <p:cNvPr id="17" name="Right Arrow 16"/>
          <p:cNvSpPr/>
          <p:nvPr/>
        </p:nvSpPr>
        <p:spPr>
          <a:xfrm>
            <a:off x="2555776" y="3356992"/>
            <a:ext cx="864096" cy="360040"/>
          </a:xfrm>
          <a:prstGeom prst="rightArrow">
            <a:avLst/>
          </a:prstGeom>
          <a:noFill/>
          <a:ln w="7620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ight Arrow 17"/>
          <p:cNvSpPr/>
          <p:nvPr/>
        </p:nvSpPr>
        <p:spPr>
          <a:xfrm rot="18787771">
            <a:off x="5430799" y="2450557"/>
            <a:ext cx="864096" cy="360040"/>
          </a:xfrm>
          <a:prstGeom prst="rightArrow">
            <a:avLst/>
          </a:prstGeom>
          <a:noFill/>
          <a:ln w="7620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ight Arrow 18"/>
          <p:cNvSpPr/>
          <p:nvPr/>
        </p:nvSpPr>
        <p:spPr>
          <a:xfrm rot="2302255">
            <a:off x="5377602" y="4162366"/>
            <a:ext cx="864096" cy="360040"/>
          </a:xfrm>
          <a:prstGeom prst="rightArrow">
            <a:avLst/>
          </a:prstGeom>
          <a:noFill/>
          <a:ln w="7620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363593" y="4188276"/>
            <a:ext cx="2088232" cy="1200329"/>
          </a:xfrm>
          <a:prstGeom prst="rect">
            <a:avLst/>
          </a:prstGeom>
          <a:noFill/>
          <a:ln>
            <a:noFill/>
            <a:prstDash val="sysDot"/>
          </a:ln>
        </p:spPr>
        <p:txBody>
          <a:bodyPr wrap="square" rtlCol="0">
            <a:spAutoFit/>
          </a:bodyPr>
          <a:lstStyle/>
          <a:p>
            <a:pPr algn="just"/>
            <a:r>
              <a:rPr lang="en-US" dirty="0">
                <a:latin typeface="Arial" panose="020B0604020202020204" pitchFamily="34" charset="0"/>
                <a:cs typeface="Arial" panose="020B0604020202020204" pitchFamily="34" charset="0"/>
              </a:rPr>
              <a:t>Clear sector limits makes it easier to identify common problems.</a:t>
            </a:r>
            <a:endParaRPr lang="es-PE" dirty="0">
              <a:latin typeface="Arial" panose="020B0604020202020204" pitchFamily="34" charset="0"/>
              <a:cs typeface="Arial" panose="020B0604020202020204" pitchFamily="34" charset="0"/>
            </a:endParaRPr>
          </a:p>
        </p:txBody>
      </p:sp>
      <p:sp>
        <p:nvSpPr>
          <p:cNvPr id="21" name="TextBox 20"/>
          <p:cNvSpPr txBox="1"/>
          <p:nvPr/>
        </p:nvSpPr>
        <p:spPr>
          <a:xfrm>
            <a:off x="2967838" y="4166834"/>
            <a:ext cx="2736304" cy="2585323"/>
          </a:xfrm>
          <a:prstGeom prst="rect">
            <a:avLst/>
          </a:prstGeom>
          <a:noFill/>
          <a:ln>
            <a:noFill/>
            <a:prstDash val="sysDot"/>
          </a:ln>
        </p:spPr>
        <p:txBody>
          <a:bodyPr wrap="square" rtlCol="0">
            <a:spAutoFit/>
          </a:bodyPr>
          <a:lstStyle/>
          <a:p>
            <a:pPr marL="285750" indent="-285750">
              <a:buFontTx/>
              <a:buChar char="-"/>
            </a:pPr>
            <a:r>
              <a:rPr lang="en-US" dirty="0">
                <a:latin typeface="Arial" panose="020B0604020202020204" pitchFamily="34" charset="0"/>
                <a:cs typeface="Arial" panose="020B0604020202020204" pitchFamily="34" charset="0"/>
              </a:rPr>
              <a:t>Carry-out two weeks of pre-board meetings.</a:t>
            </a:r>
          </a:p>
          <a:p>
            <a:pPr marL="285750" indent="-285750">
              <a:buFontTx/>
              <a:buChar char="-"/>
            </a:pPr>
            <a:r>
              <a:rPr lang="en-US" dirty="0">
                <a:latin typeface="Arial" panose="020B0604020202020204" pitchFamily="34" charset="0"/>
                <a:cs typeface="Arial" panose="020B0604020202020204" pitchFamily="34" charset="0"/>
              </a:rPr>
              <a:t>Preliminary list of problems. 
Commitment of the private sector.  
State entities to be coordinated.</a:t>
            </a:r>
            <a:endParaRPr lang="es-AR" sz="1400" dirty="0">
              <a:latin typeface="Arial" panose="020B0604020202020204" pitchFamily="34" charset="0"/>
              <a:cs typeface="Arial" panose="020B0604020202020204" pitchFamily="34" charset="0"/>
            </a:endParaRPr>
          </a:p>
        </p:txBody>
      </p:sp>
      <p:sp>
        <p:nvSpPr>
          <p:cNvPr id="22" name="TextBox 21"/>
          <p:cNvSpPr txBox="1"/>
          <p:nvPr/>
        </p:nvSpPr>
        <p:spPr>
          <a:xfrm>
            <a:off x="5764215" y="2858311"/>
            <a:ext cx="648072" cy="369332"/>
          </a:xfrm>
          <a:prstGeom prst="rect">
            <a:avLst/>
          </a:prstGeom>
          <a:noFill/>
        </p:spPr>
        <p:txBody>
          <a:bodyPr wrap="square" rtlCol="0">
            <a:spAutoFit/>
          </a:bodyPr>
          <a:lstStyle/>
          <a:p>
            <a:r>
              <a:rPr lang="es-ES_tradnl" i="1" dirty="0"/>
              <a:t>Yes</a:t>
            </a:r>
          </a:p>
        </p:txBody>
      </p:sp>
      <p:sp>
        <p:nvSpPr>
          <p:cNvPr id="23" name="TextBox 22"/>
          <p:cNvSpPr txBox="1"/>
          <p:nvPr/>
        </p:nvSpPr>
        <p:spPr>
          <a:xfrm>
            <a:off x="5709703" y="3854179"/>
            <a:ext cx="648072" cy="369332"/>
          </a:xfrm>
          <a:prstGeom prst="rect">
            <a:avLst/>
          </a:prstGeom>
          <a:noFill/>
        </p:spPr>
        <p:txBody>
          <a:bodyPr wrap="square" rtlCol="0">
            <a:spAutoFit/>
          </a:bodyPr>
          <a:lstStyle/>
          <a:p>
            <a:r>
              <a:rPr lang="es-ES_tradnl" i="1" dirty="0"/>
              <a:t>No</a:t>
            </a:r>
          </a:p>
        </p:txBody>
      </p:sp>
      <p:sp>
        <p:nvSpPr>
          <p:cNvPr id="3" name="TextBox 2">
            <a:extLst>
              <a:ext uri="{FF2B5EF4-FFF2-40B4-BE49-F238E27FC236}">
                <a16:creationId xmlns:a16="http://schemas.microsoft.com/office/drawing/2014/main" id="{4FDFC128-84A4-1D08-8A04-5D6E84A990C6}"/>
              </a:ext>
            </a:extLst>
          </p:cNvPr>
          <p:cNvSpPr txBox="1"/>
          <p:nvPr/>
        </p:nvSpPr>
        <p:spPr>
          <a:xfrm>
            <a:off x="143509" y="1045722"/>
            <a:ext cx="5400600" cy="923330"/>
          </a:xfrm>
          <a:prstGeom prst="rect">
            <a:avLst/>
          </a:prstGeom>
          <a:noFill/>
          <a:ln w="19050">
            <a:solidFill>
              <a:schemeClr val="tx2"/>
            </a:solidFill>
          </a:ln>
        </p:spPr>
        <p:txBody>
          <a:bodyPr wrap="square" rtlCol="0">
            <a:spAutoFit/>
          </a:bodyPr>
          <a:lstStyle/>
          <a:p>
            <a:pPr algn="just"/>
            <a:r>
              <a:rPr lang="en-US" b="1" dirty="0">
                <a:latin typeface="Arial" panose="020B0604020202020204" pitchFamily="34" charset="0"/>
                <a:cs typeface="Arial" panose="020B0604020202020204" pitchFamily="34" charset="0"/>
              </a:rPr>
              <a:t>Designate ED: </a:t>
            </a:r>
            <a:r>
              <a:rPr lang="en-US" dirty="0">
                <a:latin typeface="Arial" panose="020B0604020202020204" pitchFamily="34" charset="0"/>
                <a:cs typeface="Arial" panose="020B0604020202020204" pitchFamily="34" charset="0"/>
              </a:rPr>
              <a:t>exclusive dedication, knowledge of public management (non-sectoral). Transversal capabilities. Based on Convenor Ministry</a:t>
            </a:r>
            <a:endParaRPr lang="es-PE" dirty="0"/>
          </a:p>
        </p:txBody>
      </p:sp>
      <p:sp>
        <p:nvSpPr>
          <p:cNvPr id="4" name="Right Arrow 16">
            <a:extLst>
              <a:ext uri="{FF2B5EF4-FFF2-40B4-BE49-F238E27FC236}">
                <a16:creationId xmlns:a16="http://schemas.microsoft.com/office/drawing/2014/main" id="{36A3B7B0-147C-247F-415B-BF96C2149839}"/>
              </a:ext>
            </a:extLst>
          </p:cNvPr>
          <p:cNvSpPr/>
          <p:nvPr/>
        </p:nvSpPr>
        <p:spPr>
          <a:xfrm rot="5400000">
            <a:off x="935596" y="2204864"/>
            <a:ext cx="648072" cy="360040"/>
          </a:xfrm>
          <a:prstGeom prst="rightArrow">
            <a:avLst/>
          </a:prstGeom>
          <a:noFill/>
          <a:ln w="76200">
            <a:solidFill>
              <a:srgbClr val="7E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996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16 Flecha derecha">
            <a:extLst>
              <a:ext uri="{FF2B5EF4-FFF2-40B4-BE49-F238E27FC236}">
                <a16:creationId xmlns:a16="http://schemas.microsoft.com/office/drawing/2014/main" id="{EBD75746-C312-5446-A3FD-80969A8E9A9A}"/>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Title 1"/>
          <p:cNvSpPr>
            <a:spLocks noGrp="1"/>
          </p:cNvSpPr>
          <p:nvPr>
            <p:ph type="title"/>
          </p:nvPr>
        </p:nvSpPr>
        <p:spPr>
          <a:xfrm>
            <a:off x="56589" y="-20436"/>
            <a:ext cx="8852385" cy="1143000"/>
          </a:xfrm>
        </p:spPr>
        <p:txBody>
          <a:bodyPr>
            <a:normAutofit/>
          </a:bodyPr>
          <a:lstStyle/>
          <a:p>
            <a:pPr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r>
              <a:rPr lang="es-PE" sz="3200" dirty="0">
                <a:solidFill>
                  <a:schemeClr val="tx2"/>
                </a:solidFill>
                <a:effectLst>
                  <a:outerShdw blurRad="38100" dist="38100" dir="2700000" algn="tl">
                    <a:srgbClr val="C0C0C0"/>
                  </a:outerShdw>
                </a:effectLst>
                <a:latin typeface="Arial" panose="020B0604020202020204" pitchFamily="34" charset="0"/>
                <a:ea typeface="MS PGothic" panose="020B0600070205080204" pitchFamily="34" charset="-128"/>
                <a:cs typeface="Arial" panose="020B0604020202020204" pitchFamily="34" charset="0"/>
              </a:rPr>
              <a:t>. </a:t>
            </a:r>
            <a:endParaRPr lang="es-PE" sz="3200" dirty="0">
              <a:solidFill>
                <a:schemeClr val="tx2"/>
              </a:solidFill>
              <a:latin typeface="Arial" panose="020B0604020202020204" pitchFamily="34" charset="0"/>
              <a:cs typeface="Arial" panose="020B0604020202020204" pitchFamily="34" charset="0"/>
            </a:endParaRPr>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latin typeface="Arial" panose="020B0604020202020204" pitchFamily="34" charset="0"/>
                <a:cs typeface="Arial" panose="020B0604020202020204" pitchFamily="34" charset="0"/>
              </a:rPr>
              <a:t>Ventajas Comparativas Latentes en el sector forestal</a:t>
            </a:r>
          </a:p>
        </p:txBody>
      </p:sp>
      <p:sp>
        <p:nvSpPr>
          <p:cNvPr id="9" name="Oval 8"/>
          <p:cNvSpPr/>
          <p:nvPr/>
        </p:nvSpPr>
        <p:spPr>
          <a:xfrm>
            <a:off x="1196960" y="1474967"/>
            <a:ext cx="1798546"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and Forest Management</a:t>
            </a:r>
          </a:p>
        </p:txBody>
      </p:sp>
      <p:sp>
        <p:nvSpPr>
          <p:cNvPr id="10" name="Oval 9"/>
          <p:cNvSpPr/>
          <p:nvPr/>
        </p:nvSpPr>
        <p:spPr>
          <a:xfrm>
            <a:off x="294223" y="2780928"/>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investment attractions</a:t>
            </a:r>
            <a:r>
              <a:rPr lang="es-PE" sz="1400" dirty="0">
                <a:solidFill>
                  <a:sysClr val="windowText" lastClr="000000"/>
                </a:solidFill>
              </a:rPr>
              <a:t>. s </a:t>
            </a: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19" name="Oval 11"/>
          <p:cNvSpPr/>
          <p:nvPr/>
        </p:nvSpPr>
        <p:spPr>
          <a:xfrm flipH="1">
            <a:off x="3823694" y="5513106"/>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rPr>
              <a:t>Innovación</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Technology</a:t>
            </a:r>
            <a:r>
              <a:rPr lang="es-PE" sz="1400" dirty="0">
                <a:solidFill>
                  <a:sysClr val="windowText" lastClr="000000"/>
                </a:solidFill>
                <a:latin typeface="Arial" panose="020B0604020202020204" pitchFamily="34" charset="0"/>
                <a:cs typeface="Arial" panose="020B0604020202020204" pitchFamily="34" charset="0"/>
              </a:rPr>
              <a:t> transfer</a:t>
            </a:r>
          </a:p>
        </p:txBody>
      </p:sp>
      <p:sp>
        <p:nvSpPr>
          <p:cNvPr id="18" name="Oval 17"/>
          <p:cNvSpPr/>
          <p:nvPr/>
        </p:nvSpPr>
        <p:spPr>
          <a:xfrm>
            <a:off x="3271697" y="887617"/>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Legality and Traceability of Timber</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17" name="Oval 5">
            <a:extLst>
              <a:ext uri="{FF2B5EF4-FFF2-40B4-BE49-F238E27FC236}">
                <a16:creationId xmlns:a16="http://schemas.microsoft.com/office/drawing/2014/main" id="{F685E122-4120-344E-BDAE-5E8D4A85E487}"/>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Productivity</a:t>
            </a:r>
            <a:endPar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54625337-7E0C-C647-BE27-4A2351D69D69}"/>
              </a:ext>
            </a:extLst>
          </p:cNvPr>
          <p:cNvSpPr/>
          <p:nvPr/>
        </p:nvSpPr>
        <p:spPr>
          <a:xfrm>
            <a:off x="1288857" y="1896501"/>
            <a:ext cx="5472608" cy="4361144"/>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
            </a:pPr>
            <a:r>
              <a:rPr lang="en-US" sz="2000" dirty="0">
                <a:solidFill>
                  <a:sysClr val="windowText" lastClr="000000"/>
                </a:solidFill>
                <a:latin typeface="Arial" panose="020B0604020202020204" pitchFamily="34" charset="0"/>
                <a:cs typeface="Arial" panose="020B0604020202020204" pitchFamily="34" charset="0"/>
              </a:rPr>
              <a:t>List of protected forest species.
Implementation of Operations Book.
Strengthening of checkpoints.
Creation of forest management departments in Amazonian regions.</a:t>
            </a:r>
            <a:endParaRPr lang="es-PE" sz="2000"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67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1" nodeType="clickEffect">
                                  <p:stCondLst>
                                    <p:cond delay="0"/>
                                  </p:stCondLst>
                                  <p:childTnLst>
                                    <p:animMotion origin="layout" path="M 0 0 L 0 0.31296 " pathEditMode="relative" ptsTypes="AA">
                                      <p:cBhvr>
                                        <p:cTn id="6" dur="1000" fill="hold"/>
                                        <p:tgtEl>
                                          <p:spTgt spid="1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1000" fill="hold"/>
                                        <p:tgtEl>
                                          <p:spTgt spid="18"/>
                                        </p:tgtEl>
                                      </p:cBhvr>
                                      <p:by x="300000" y="300000"/>
                                    </p:animScale>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10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53" presetClass="exit" presetSubtype="32" fill="hold" grpId="1" nodeType="clickEffect">
                                  <p:stCondLst>
                                    <p:cond delay="0"/>
                                  </p:stCondLst>
                                  <p:childTnLst>
                                    <p:anim calcmode="lin" valueType="num">
                                      <p:cBhvr>
                                        <p:cTn id="21" dur="500"/>
                                        <p:tgtEl>
                                          <p:spTgt spid="24"/>
                                        </p:tgtEl>
                                        <p:attrNameLst>
                                          <p:attrName>ppt_w</p:attrName>
                                        </p:attrNameLst>
                                      </p:cBhvr>
                                      <p:tavLst>
                                        <p:tav tm="0">
                                          <p:val>
                                            <p:strVal val="ppt_w"/>
                                          </p:val>
                                        </p:tav>
                                        <p:tav tm="100000">
                                          <p:val>
                                            <p:fltVal val="0"/>
                                          </p:val>
                                        </p:tav>
                                      </p:tavLst>
                                    </p:anim>
                                    <p:anim calcmode="lin" valueType="num">
                                      <p:cBhvr>
                                        <p:cTn id="22" dur="500"/>
                                        <p:tgtEl>
                                          <p:spTgt spid="24"/>
                                        </p:tgtEl>
                                        <p:attrNameLst>
                                          <p:attrName>ppt_h</p:attrName>
                                        </p:attrNameLst>
                                      </p:cBhvr>
                                      <p:tavLst>
                                        <p:tav tm="0">
                                          <p:val>
                                            <p:strVal val="ppt_h"/>
                                          </p:val>
                                        </p:tav>
                                        <p:tav tm="100000">
                                          <p:val>
                                            <p:fltVal val="0"/>
                                          </p:val>
                                        </p:tav>
                                      </p:tavLst>
                                    </p:anim>
                                    <p:animEffect transition="out" filter="fade">
                                      <p:cBhvr>
                                        <p:cTn id="23" dur="500"/>
                                        <p:tgtEl>
                                          <p:spTgt spid="24"/>
                                        </p:tgtEl>
                                      </p:cBhvr>
                                    </p:animEffect>
                                    <p:set>
                                      <p:cBhvr>
                                        <p:cTn id="24" dur="1" fill="hold">
                                          <p:stCondLst>
                                            <p:cond delay="499"/>
                                          </p:stCondLst>
                                        </p:cTn>
                                        <p:tgtEl>
                                          <p:spTgt spid="24"/>
                                        </p:tgtEl>
                                        <p:attrNameLst>
                                          <p:attrName>style.visibility</p:attrName>
                                        </p:attrNameLst>
                                      </p:cBhvr>
                                      <p:to>
                                        <p:strVal val="hidden"/>
                                      </p:to>
                                    </p:set>
                                  </p:childTnLst>
                                </p:cTn>
                              </p:par>
                              <p:par>
                                <p:cTn id="25" presetID="53" presetClass="exit" presetSubtype="32" fill="hold" nodeType="withEffect">
                                  <p:stCondLst>
                                    <p:cond delay="0"/>
                                  </p:stCondLst>
                                  <p:childTnLst>
                                    <p:anim calcmode="lin" valueType="num">
                                      <p:cBhvr>
                                        <p:cTn id="26" dur="500"/>
                                        <p:tgtEl>
                                          <p:spTgt spid="24">
                                            <p:txEl>
                                              <p:pRg st="0" end="0"/>
                                            </p:txEl>
                                          </p:spTgt>
                                        </p:tgtEl>
                                        <p:attrNameLst>
                                          <p:attrName>ppt_w</p:attrName>
                                        </p:attrNameLst>
                                      </p:cBhvr>
                                      <p:tavLst>
                                        <p:tav tm="0">
                                          <p:val>
                                            <p:strVal val="ppt_w"/>
                                          </p:val>
                                        </p:tav>
                                        <p:tav tm="100000">
                                          <p:val>
                                            <p:fltVal val="0"/>
                                          </p:val>
                                        </p:tav>
                                      </p:tavLst>
                                    </p:anim>
                                    <p:anim calcmode="lin" valueType="num">
                                      <p:cBhvr>
                                        <p:cTn id="27" dur="500"/>
                                        <p:tgtEl>
                                          <p:spTgt spid="24">
                                            <p:txEl>
                                              <p:pRg st="0" end="0"/>
                                            </p:txEl>
                                          </p:spTgt>
                                        </p:tgtEl>
                                        <p:attrNameLst>
                                          <p:attrName>ppt_h</p:attrName>
                                        </p:attrNameLst>
                                      </p:cBhvr>
                                      <p:tavLst>
                                        <p:tav tm="0">
                                          <p:val>
                                            <p:strVal val="ppt_h"/>
                                          </p:val>
                                        </p:tav>
                                        <p:tav tm="100000">
                                          <p:val>
                                            <p:fltVal val="0"/>
                                          </p:val>
                                        </p:tav>
                                      </p:tavLst>
                                    </p:anim>
                                    <p:animEffect transition="out" filter="fade">
                                      <p:cBhvr>
                                        <p:cTn id="28" dur="500"/>
                                        <p:tgtEl>
                                          <p:spTgt spid="24">
                                            <p:txEl>
                                              <p:pRg st="0" end="0"/>
                                            </p:txEl>
                                          </p:spTgt>
                                        </p:tgtEl>
                                      </p:cBhvr>
                                    </p:animEffect>
                                    <p:set>
                                      <p:cBhvr>
                                        <p:cTn id="29" dur="1" fill="hold">
                                          <p:stCondLst>
                                            <p:cond delay="499"/>
                                          </p:stCondLst>
                                        </p:cTn>
                                        <p:tgtEl>
                                          <p:spTgt spid="24">
                                            <p:txEl>
                                              <p:pRg st="0" end="0"/>
                                            </p:txEl>
                                          </p:spTgt>
                                        </p:tgtEl>
                                        <p:attrNameLst>
                                          <p:attrName>style.visibility</p:attrName>
                                        </p:attrNameLst>
                                      </p:cBhvr>
                                      <p:to>
                                        <p:strVal val="hidden"/>
                                      </p:to>
                                    </p:set>
                                  </p:childTnLst>
                                </p:cTn>
                              </p:par>
                              <p:par>
                                <p:cTn id="30" presetID="6" presetClass="emph" presetSubtype="0" fill="hold" grpId="3" nodeType="withEffect">
                                  <p:stCondLst>
                                    <p:cond delay="0"/>
                                  </p:stCondLst>
                                  <p:childTnLst>
                                    <p:animScale>
                                      <p:cBhvr>
                                        <p:cTn id="31" dur="1000" fill="hold"/>
                                        <p:tgtEl>
                                          <p:spTgt spid="18"/>
                                        </p:tgtEl>
                                      </p:cBhvr>
                                      <p:by x="33000" y="33000"/>
                                    </p:animScale>
                                  </p:childTnLst>
                                </p:cTn>
                              </p:par>
                            </p:childTnLst>
                          </p:cTn>
                        </p:par>
                      </p:childTnLst>
                    </p:cTn>
                  </p:par>
                  <p:par>
                    <p:cTn id="32" fill="hold">
                      <p:stCondLst>
                        <p:cond delay="indefinite"/>
                      </p:stCondLst>
                      <p:childTnLst>
                        <p:par>
                          <p:cTn id="33" fill="hold">
                            <p:stCondLst>
                              <p:cond delay="0"/>
                            </p:stCondLst>
                            <p:childTnLst>
                              <p:par>
                                <p:cTn id="34" presetID="0" presetClass="path" presetSubtype="0" accel="50000" decel="50000" fill="hold" grpId="2" nodeType="clickEffect">
                                  <p:stCondLst>
                                    <p:cond delay="0"/>
                                  </p:stCondLst>
                                  <p:childTnLst>
                                    <p:animMotion origin="layout" path="M 0.00156 0.30718 L -8.33333E-7 1.85185E-6 " pathEditMode="relative" rAng="0" ptsTypes="AA">
                                      <p:cBhvr>
                                        <p:cTn id="35" dur="1000" fill="hold"/>
                                        <p:tgtEl>
                                          <p:spTgt spid="18"/>
                                        </p:tgtEl>
                                        <p:attrNameLst>
                                          <p:attrName>ppt_x</p:attrName>
                                          <p:attrName>ppt_y</p:attrName>
                                        </p:attrNameLst>
                                      </p:cBhvr>
                                      <p:rCtr x="-122" y="-15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8" grpId="3" animBg="1"/>
      <p:bldP spid="24" grpId="0" animBg="1"/>
      <p:bldP spid="24" grpId="1" uiExpan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a:extLst>
              <a:ext uri="{FF2B5EF4-FFF2-40B4-BE49-F238E27FC236}">
                <a16:creationId xmlns:a16="http://schemas.microsoft.com/office/drawing/2014/main" id="{31C496F0-A051-AB41-8838-A41FB2F1ADF0}"/>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Productivity</a:t>
            </a:r>
            <a:endPar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3" name="16 Flecha derecha">
            <a:extLst>
              <a:ext uri="{FF2B5EF4-FFF2-40B4-BE49-F238E27FC236}">
                <a16:creationId xmlns:a16="http://schemas.microsoft.com/office/drawing/2014/main" id="{9C9D60F6-1D4E-CC4D-BA2D-327F8885FB4E}"/>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rPr>
              <a:t>Ventajas Comparativas Latentes en el sector forestal</a:t>
            </a:r>
          </a:p>
        </p:txBody>
      </p:sp>
      <p:sp>
        <p:nvSpPr>
          <p:cNvPr id="10" name="Oval 9"/>
          <p:cNvSpPr/>
          <p:nvPr/>
        </p:nvSpPr>
        <p:spPr>
          <a:xfrm>
            <a:off x="294223" y="2780928"/>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attraction of investments</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Oval 17"/>
          <p:cNvSpPr/>
          <p:nvPr/>
        </p:nvSpPr>
        <p:spPr>
          <a:xfrm>
            <a:off x="3294514" y="1052736"/>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Legality</a:t>
            </a:r>
            <a:r>
              <a:rPr lang="es-PE" sz="1400" dirty="0">
                <a:solidFill>
                  <a:sysClr val="windowText" lastClr="000000"/>
                </a:solidFill>
                <a:latin typeface="Arial" panose="020B0604020202020204" pitchFamily="34" charset="0"/>
                <a:cs typeface="Arial" panose="020B0604020202020204" pitchFamily="34" charset="0"/>
              </a:rPr>
              <a:t> and </a:t>
            </a:r>
            <a:r>
              <a:rPr lang="es-PE" sz="1400" dirty="0" err="1">
                <a:solidFill>
                  <a:sysClr val="windowText" lastClr="000000"/>
                </a:solidFill>
                <a:latin typeface="Arial" panose="020B0604020202020204" pitchFamily="34" charset="0"/>
                <a:cs typeface="Arial" panose="020B0604020202020204" pitchFamily="34" charset="0"/>
              </a:rPr>
              <a:t>Traceability</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Oval 11"/>
          <p:cNvSpPr/>
          <p:nvPr/>
        </p:nvSpPr>
        <p:spPr>
          <a:xfrm flipH="1">
            <a:off x="3823694" y="5513106"/>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Innovation</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technology</a:t>
            </a:r>
            <a:r>
              <a:rPr lang="es-PE" sz="1400" dirty="0">
                <a:solidFill>
                  <a:sysClr val="windowText" lastClr="000000"/>
                </a:solidFill>
                <a:latin typeface="Arial" panose="020B0604020202020204" pitchFamily="34" charset="0"/>
                <a:cs typeface="Arial" panose="020B0604020202020204" pitchFamily="34" charset="0"/>
              </a:rPr>
              <a:t> transfer</a:t>
            </a:r>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Oval 8"/>
          <p:cNvSpPr/>
          <p:nvPr/>
        </p:nvSpPr>
        <p:spPr>
          <a:xfrm>
            <a:off x="1063259" y="1474967"/>
            <a:ext cx="1932247"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and </a:t>
            </a: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Forest</a:t>
            </a:r>
          </a:p>
        </p:txBody>
      </p:sp>
      <p:sp>
        <p:nvSpPr>
          <p:cNvPr id="22" name="Oval 21">
            <a:extLst>
              <a:ext uri="{FF2B5EF4-FFF2-40B4-BE49-F238E27FC236}">
                <a16:creationId xmlns:a16="http://schemas.microsoft.com/office/drawing/2014/main" id="{4D6B656A-2F36-9548-81CB-4E137C74C303}"/>
              </a:ext>
            </a:extLst>
          </p:cNvPr>
          <p:cNvSpPr/>
          <p:nvPr/>
        </p:nvSpPr>
        <p:spPr>
          <a:xfrm>
            <a:off x="1462310" y="1839395"/>
            <a:ext cx="5328592" cy="4173972"/>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indent="-685800">
              <a:buFont typeface="Wingdings" pitchFamily="2" charset="2"/>
              <a:buChar char="§"/>
            </a:pPr>
            <a:r>
              <a:rPr lang="en-US" dirty="0">
                <a:solidFill>
                  <a:sysClr val="windowText" lastClr="000000"/>
                </a:solidFill>
                <a:latin typeface="Arial" panose="020B0604020202020204" pitchFamily="34" charset="0"/>
                <a:cs typeface="Arial" panose="020B0604020202020204" pitchFamily="34" charset="0"/>
              </a:rPr>
              <a:t>Grant Property Rights.
Forest zoning methodology.
Improvements in titling deadlines. 
Strengthening SUNARP</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DEE797F-AE74-906D-3A65-6FEA104244F3}"/>
              </a:ext>
            </a:extLst>
          </p:cNvPr>
          <p:cNvSpPr>
            <a:spLocks noGrp="1"/>
          </p:cNvSpPr>
          <p:nvPr>
            <p:ph type="title"/>
          </p:nvPr>
        </p:nvSpPr>
        <p:spPr>
          <a:xfrm>
            <a:off x="294223" y="-55652"/>
            <a:ext cx="9289032" cy="1143000"/>
          </a:xfrm>
        </p:spPr>
        <p:txBody>
          <a:bodyPr>
            <a:normAutofit/>
          </a:bodyPr>
          <a:lstStyle/>
          <a:p>
            <a:pPr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816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1059 0.00092 L 0.23472 0.27384 " pathEditMode="relative" ptsTypes="AA">
                                      <p:cBhvr>
                                        <p:cTn id="6" dur="1000" fill="hold"/>
                                        <p:tgtEl>
                                          <p:spTgt spid="9"/>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1000" fill="hold"/>
                                        <p:tgtEl>
                                          <p:spTgt spid="9"/>
                                        </p:tgtEl>
                                      </p:cBhvr>
                                      <p:by x="300000" y="300000"/>
                                    </p:animScale>
                                  </p:childTnLst>
                                </p:cTn>
                              </p:par>
                              <p:par>
                                <p:cTn id="11" presetID="9"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animEffect transition="in" filter="dissolve">
                                      <p:cBhvr>
                                        <p:cTn id="13" dur="1000"/>
                                        <p:tgtEl>
                                          <p:spTgt spid="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10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xit" presetSubtype="32" fill="hold" grpId="1" nodeType="clickEffect">
                                  <p:stCondLst>
                                    <p:cond delay="0"/>
                                  </p:stCondLst>
                                  <p:childTnLst>
                                    <p:anim calcmode="lin" valueType="num">
                                      <p:cBhvr>
                                        <p:cTn id="26" dur="1000"/>
                                        <p:tgtEl>
                                          <p:spTgt spid="22">
                                            <p:txEl>
                                              <p:pRg st="0" end="0"/>
                                            </p:txEl>
                                          </p:spTgt>
                                        </p:tgtEl>
                                        <p:attrNameLst>
                                          <p:attrName>ppt_w</p:attrName>
                                        </p:attrNameLst>
                                      </p:cBhvr>
                                      <p:tavLst>
                                        <p:tav tm="0">
                                          <p:val>
                                            <p:strVal val="ppt_w"/>
                                          </p:val>
                                        </p:tav>
                                        <p:tav tm="100000">
                                          <p:val>
                                            <p:fltVal val="0"/>
                                          </p:val>
                                        </p:tav>
                                      </p:tavLst>
                                    </p:anim>
                                    <p:anim calcmode="lin" valueType="num">
                                      <p:cBhvr>
                                        <p:cTn id="27" dur="1000"/>
                                        <p:tgtEl>
                                          <p:spTgt spid="22">
                                            <p:txEl>
                                              <p:pRg st="0" end="0"/>
                                            </p:txEl>
                                          </p:spTgt>
                                        </p:tgtEl>
                                        <p:attrNameLst>
                                          <p:attrName>ppt_h</p:attrName>
                                        </p:attrNameLst>
                                      </p:cBhvr>
                                      <p:tavLst>
                                        <p:tav tm="0">
                                          <p:val>
                                            <p:strVal val="ppt_h"/>
                                          </p:val>
                                        </p:tav>
                                        <p:tav tm="100000">
                                          <p:val>
                                            <p:fltVal val="0"/>
                                          </p:val>
                                        </p:tav>
                                      </p:tavLst>
                                    </p:anim>
                                    <p:animEffect transition="out" filter="fade">
                                      <p:cBhvr>
                                        <p:cTn id="28" dur="1000"/>
                                        <p:tgtEl>
                                          <p:spTgt spid="22">
                                            <p:txEl>
                                              <p:pRg st="0" end="0"/>
                                            </p:txEl>
                                          </p:spTgt>
                                        </p:tgtEl>
                                      </p:cBhvr>
                                    </p:animEffect>
                                    <p:set>
                                      <p:cBhvr>
                                        <p:cTn id="29" dur="1" fill="hold">
                                          <p:stCondLst>
                                            <p:cond delay="999"/>
                                          </p:stCondLst>
                                        </p:cTn>
                                        <p:tgtEl>
                                          <p:spTgt spid="22">
                                            <p:txEl>
                                              <p:pRg st="0" end="0"/>
                                            </p:txEl>
                                          </p:spTgt>
                                        </p:tgtEl>
                                        <p:attrNameLst>
                                          <p:attrName>style.visibility</p:attrName>
                                        </p:attrNameLst>
                                      </p:cBhvr>
                                      <p:to>
                                        <p:strVal val="hidden"/>
                                      </p:to>
                                    </p:set>
                                  </p:childTnLst>
                                </p:cTn>
                              </p:par>
                              <p:par>
                                <p:cTn id="30" presetID="53" presetClass="exit" presetSubtype="32" fill="hold" grpId="1" nodeType="withEffect">
                                  <p:stCondLst>
                                    <p:cond delay="0"/>
                                  </p:stCondLst>
                                  <p:childTnLst>
                                    <p:anim calcmode="lin" valueType="num">
                                      <p:cBhvr>
                                        <p:cTn id="31" dur="1000"/>
                                        <p:tgtEl>
                                          <p:spTgt spid="22">
                                            <p:bg/>
                                          </p:spTgt>
                                        </p:tgtEl>
                                        <p:attrNameLst>
                                          <p:attrName>ppt_w</p:attrName>
                                        </p:attrNameLst>
                                      </p:cBhvr>
                                      <p:tavLst>
                                        <p:tav tm="0">
                                          <p:val>
                                            <p:strVal val="ppt_w"/>
                                          </p:val>
                                        </p:tav>
                                        <p:tav tm="100000">
                                          <p:val>
                                            <p:fltVal val="0"/>
                                          </p:val>
                                        </p:tav>
                                      </p:tavLst>
                                    </p:anim>
                                    <p:anim calcmode="lin" valueType="num">
                                      <p:cBhvr>
                                        <p:cTn id="32" dur="1000"/>
                                        <p:tgtEl>
                                          <p:spTgt spid="22">
                                            <p:bg/>
                                          </p:spTgt>
                                        </p:tgtEl>
                                        <p:attrNameLst>
                                          <p:attrName>ppt_h</p:attrName>
                                        </p:attrNameLst>
                                      </p:cBhvr>
                                      <p:tavLst>
                                        <p:tav tm="0">
                                          <p:val>
                                            <p:strVal val="ppt_h"/>
                                          </p:val>
                                        </p:tav>
                                        <p:tav tm="100000">
                                          <p:val>
                                            <p:fltVal val="0"/>
                                          </p:val>
                                        </p:tav>
                                      </p:tavLst>
                                    </p:anim>
                                    <p:animEffect transition="out" filter="fade">
                                      <p:cBhvr>
                                        <p:cTn id="33" dur="1000"/>
                                        <p:tgtEl>
                                          <p:spTgt spid="22">
                                            <p:bg/>
                                          </p:spTgt>
                                        </p:tgtEl>
                                      </p:cBhvr>
                                    </p:animEffect>
                                    <p:set>
                                      <p:cBhvr>
                                        <p:cTn id="34" dur="1" fill="hold">
                                          <p:stCondLst>
                                            <p:cond delay="999"/>
                                          </p:stCondLst>
                                        </p:cTn>
                                        <p:tgtEl>
                                          <p:spTgt spid="22">
                                            <p:bg/>
                                          </p:spTgt>
                                        </p:tgtEl>
                                        <p:attrNameLst>
                                          <p:attrName>style.visibility</p:attrName>
                                        </p:attrNameLst>
                                      </p:cBhvr>
                                      <p:to>
                                        <p:strVal val="hidden"/>
                                      </p:to>
                                    </p:set>
                                  </p:childTnLst>
                                </p:cTn>
                              </p:par>
                              <p:par>
                                <p:cTn id="35" presetID="6" presetClass="emph" presetSubtype="0" fill="hold" grpId="2" nodeType="withEffect">
                                  <p:stCondLst>
                                    <p:cond delay="0"/>
                                  </p:stCondLst>
                                  <p:childTnLst>
                                    <p:animScale>
                                      <p:cBhvr>
                                        <p:cTn id="36" dur="1000" fill="hold"/>
                                        <p:tgtEl>
                                          <p:spTgt spid="9"/>
                                        </p:tgtEl>
                                      </p:cBhvr>
                                      <p:by x="30000" y="30000"/>
                                    </p:animScale>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3" nodeType="clickEffect">
                                  <p:stCondLst>
                                    <p:cond delay="0"/>
                                  </p:stCondLst>
                                  <p:childTnLst>
                                    <p:animMotion origin="layout" path="M 0.23473 0.27384 L -0.0007 0.00092 " pathEditMode="relative" rAng="0" ptsTypes="AA">
                                      <p:cBhvr>
                                        <p:cTn id="40" dur="1000" fill="hold"/>
                                        <p:tgtEl>
                                          <p:spTgt spid="9"/>
                                        </p:tgtEl>
                                        <p:attrNameLst>
                                          <p:attrName>ppt_x</p:attrName>
                                          <p:attrName>ppt_y</p:attrName>
                                        </p:attrNameLst>
                                      </p:cBhvr>
                                      <p:rCtr x="-11319" y="-138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22" grpId="0" build="p" animBg="1"/>
      <p:bldP spid="22" grpI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a:extLst>
              <a:ext uri="{FF2B5EF4-FFF2-40B4-BE49-F238E27FC236}">
                <a16:creationId xmlns:a16="http://schemas.microsoft.com/office/drawing/2014/main" id="{EF71917C-FCED-3549-88C9-B156C4384197}"/>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Productivity</a:t>
            </a:r>
            <a:endPar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3" name="16 Flecha derecha">
            <a:extLst>
              <a:ext uri="{FF2B5EF4-FFF2-40B4-BE49-F238E27FC236}">
                <a16:creationId xmlns:a16="http://schemas.microsoft.com/office/drawing/2014/main" id="{C4D8A17E-D003-5342-9DF4-995214682595}"/>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rPr>
              <a:t>Ventajas Comparativas Latentes en el sector Acuícola</a:t>
            </a: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Oval 17"/>
          <p:cNvSpPr/>
          <p:nvPr/>
        </p:nvSpPr>
        <p:spPr>
          <a:xfrm>
            <a:off x="3294514" y="1098604"/>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Legality</a:t>
            </a:r>
            <a:r>
              <a:rPr lang="es-PE" sz="1400" dirty="0">
                <a:solidFill>
                  <a:sysClr val="windowText" lastClr="000000"/>
                </a:solidFill>
                <a:latin typeface="Arial" panose="020B0604020202020204" pitchFamily="34" charset="0"/>
                <a:cs typeface="Arial" panose="020B0604020202020204" pitchFamily="34" charset="0"/>
              </a:rPr>
              <a:t> and </a:t>
            </a:r>
            <a:r>
              <a:rPr lang="es-PE" sz="1400" dirty="0" err="1">
                <a:solidFill>
                  <a:sysClr val="windowText" lastClr="000000"/>
                </a:solidFill>
                <a:latin typeface="Arial" panose="020B0604020202020204" pitchFamily="34" charset="0"/>
                <a:cs typeface="Arial" panose="020B0604020202020204" pitchFamily="34" charset="0"/>
              </a:rPr>
              <a:t>Traceability</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Oval 11"/>
          <p:cNvSpPr/>
          <p:nvPr/>
        </p:nvSpPr>
        <p:spPr>
          <a:xfrm flipH="1">
            <a:off x="3823694" y="5513106"/>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rPr>
              <a:t>Innovación, </a:t>
            </a:r>
            <a:r>
              <a:rPr lang="es-PE" sz="1400" dirty="0" err="1">
                <a:solidFill>
                  <a:sysClr val="windowText" lastClr="000000"/>
                </a:solidFill>
              </a:rPr>
              <a:t>technology</a:t>
            </a:r>
            <a:r>
              <a:rPr lang="es-PE" sz="1400" dirty="0">
                <a:solidFill>
                  <a:sysClr val="windowText" lastClr="000000"/>
                </a:solidFill>
              </a:rPr>
              <a:t> transfer</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Oval 8"/>
          <p:cNvSpPr/>
          <p:nvPr/>
        </p:nvSpPr>
        <p:spPr>
          <a:xfrm>
            <a:off x="1219777" y="1474967"/>
            <a:ext cx="1775729"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rPr>
              <a:t>Zoning</a:t>
            </a:r>
            <a:r>
              <a:rPr lang="es-PE" sz="1400" dirty="0">
                <a:solidFill>
                  <a:sysClr val="windowText" lastClr="000000"/>
                </a:solidFill>
              </a:rPr>
              <a:t> and Forest Management</a:t>
            </a:r>
          </a:p>
        </p:txBody>
      </p:sp>
      <p:sp>
        <p:nvSpPr>
          <p:cNvPr id="10" name="Oval 9"/>
          <p:cNvSpPr/>
          <p:nvPr/>
        </p:nvSpPr>
        <p:spPr>
          <a:xfrm>
            <a:off x="168904" y="2746943"/>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attraction of investments.</a:t>
            </a:r>
            <a:endParaRPr lang="es-PE" sz="1400" dirty="0">
              <a:solidFill>
                <a:sysClr val="windowText" lastClr="000000"/>
              </a:solidFill>
            </a:endParaRPr>
          </a:p>
        </p:txBody>
      </p:sp>
      <p:sp>
        <p:nvSpPr>
          <p:cNvPr id="22" name="Oval 21">
            <a:extLst>
              <a:ext uri="{FF2B5EF4-FFF2-40B4-BE49-F238E27FC236}">
                <a16:creationId xmlns:a16="http://schemas.microsoft.com/office/drawing/2014/main" id="{4D6B656A-2F36-9548-81CB-4E137C74C303}"/>
              </a:ext>
            </a:extLst>
          </p:cNvPr>
          <p:cNvSpPr/>
          <p:nvPr/>
        </p:nvSpPr>
        <p:spPr>
          <a:xfrm>
            <a:off x="1619671" y="1844824"/>
            <a:ext cx="5256585" cy="4217128"/>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
            </a:pPr>
            <a:r>
              <a:rPr lang="en-US" sz="2200" dirty="0">
                <a:solidFill>
                  <a:sysClr val="windowText" lastClr="000000"/>
                </a:solidFill>
                <a:latin typeface="Arial" panose="020B0604020202020204" pitchFamily="34" charset="0"/>
                <a:cs typeface="Arial" panose="020B0604020202020204" pitchFamily="34" charset="0"/>
              </a:rPr>
              <a:t>Adequacy of Fondo </a:t>
            </a:r>
            <a:r>
              <a:rPr lang="en-US" sz="2200" dirty="0" err="1">
                <a:solidFill>
                  <a:sysClr val="windowText" lastClr="000000"/>
                </a:solidFill>
                <a:latin typeface="Arial" panose="020B0604020202020204" pitchFamily="34" charset="0"/>
                <a:cs typeface="Arial" panose="020B0604020202020204" pitchFamily="34" charset="0"/>
              </a:rPr>
              <a:t>Crecer</a:t>
            </a:r>
            <a:r>
              <a:rPr lang="en-US" sz="2200" dirty="0">
                <a:solidFill>
                  <a:sysClr val="windowText" lastClr="000000"/>
                </a:solidFill>
                <a:latin typeface="Arial" panose="020B0604020202020204" pitchFamily="34" charset="0"/>
                <a:cs typeface="Arial" panose="020B0604020202020204" pitchFamily="34" charset="0"/>
              </a:rPr>
              <a:t>. 
Promotion of Green Funds.
Creation of guarantees over forest concessions.
Forestry investment program with KFW.</a:t>
            </a:r>
            <a:endParaRPr lang="es-PE" sz="2200" dirty="0">
              <a:solidFill>
                <a:sysClr val="windowText" lastClr="000000"/>
              </a:solidFill>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D5310298-533D-26FA-DEE2-671C2F7893B5}"/>
              </a:ext>
            </a:extLst>
          </p:cNvPr>
          <p:cNvSpPr txBox="1">
            <a:spLocks/>
          </p:cNvSpPr>
          <p:nvPr/>
        </p:nvSpPr>
        <p:spPr>
          <a:xfrm>
            <a:off x="294223" y="-55652"/>
            <a:ext cx="9289032"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lvl="1" algn="ctr">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kern="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765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3.33333E-6 L 0.32986 0.06945 " pathEditMode="relative" rAng="0" ptsTypes="AA">
                                      <p:cBhvr>
                                        <p:cTn id="6" dur="1000" fill="hold"/>
                                        <p:tgtEl>
                                          <p:spTgt spid="10"/>
                                        </p:tgtEl>
                                        <p:attrNameLst>
                                          <p:attrName>ppt_x</p:attrName>
                                          <p:attrName>ppt_y</p:attrName>
                                        </p:attrNameLst>
                                      </p:cBhvr>
                                      <p:rCtr x="16493" y="3472"/>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1000" fill="hold"/>
                                        <p:tgtEl>
                                          <p:spTgt spid="10"/>
                                        </p:tgtEl>
                                      </p:cBhvr>
                                      <p:by x="265000" y="265000"/>
                                    </p:animScale>
                                  </p:childTnLst>
                                </p:cTn>
                              </p:par>
                              <p:par>
                                <p:cTn id="11" presetID="9"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animEffect transition="in" filter="dissolve">
                                      <p:cBhvr>
                                        <p:cTn id="13" dur="1000"/>
                                        <p:tgtEl>
                                          <p:spTgt spid="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10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childTnLst>
                                </p:cTn>
                              </p:par>
                              <p:par>
                                <p:cTn id="23" presetID="53" presetClass="exit" presetSubtype="32" fill="hold" grpId="1" nodeType="withEffect">
                                  <p:stCondLst>
                                    <p:cond delay="0"/>
                                  </p:stCondLst>
                                  <p:childTnLst>
                                    <p:anim calcmode="lin" valueType="num">
                                      <p:cBhvr>
                                        <p:cTn id="24" dur="1000"/>
                                        <p:tgtEl>
                                          <p:spTgt spid="22">
                                            <p:txEl>
                                              <p:pRg st="0" end="0"/>
                                            </p:txEl>
                                          </p:spTgt>
                                        </p:tgtEl>
                                        <p:attrNameLst>
                                          <p:attrName>ppt_w</p:attrName>
                                        </p:attrNameLst>
                                      </p:cBhvr>
                                      <p:tavLst>
                                        <p:tav tm="0">
                                          <p:val>
                                            <p:strVal val="ppt_w"/>
                                          </p:val>
                                        </p:tav>
                                        <p:tav tm="100000">
                                          <p:val>
                                            <p:fltVal val="0"/>
                                          </p:val>
                                        </p:tav>
                                      </p:tavLst>
                                    </p:anim>
                                    <p:anim calcmode="lin" valueType="num">
                                      <p:cBhvr>
                                        <p:cTn id="25" dur="1000"/>
                                        <p:tgtEl>
                                          <p:spTgt spid="22">
                                            <p:txEl>
                                              <p:pRg st="0" end="0"/>
                                            </p:txEl>
                                          </p:spTgt>
                                        </p:tgtEl>
                                        <p:attrNameLst>
                                          <p:attrName>ppt_h</p:attrName>
                                        </p:attrNameLst>
                                      </p:cBhvr>
                                      <p:tavLst>
                                        <p:tav tm="0">
                                          <p:val>
                                            <p:strVal val="ppt_h"/>
                                          </p:val>
                                        </p:tav>
                                        <p:tav tm="100000">
                                          <p:val>
                                            <p:fltVal val="0"/>
                                          </p:val>
                                        </p:tav>
                                      </p:tavLst>
                                    </p:anim>
                                    <p:animEffect transition="out" filter="fade">
                                      <p:cBhvr>
                                        <p:cTn id="26" dur="1000"/>
                                        <p:tgtEl>
                                          <p:spTgt spid="22">
                                            <p:txEl>
                                              <p:pRg st="0" end="0"/>
                                            </p:txEl>
                                          </p:spTgt>
                                        </p:tgtEl>
                                      </p:cBhvr>
                                    </p:animEffect>
                                    <p:set>
                                      <p:cBhvr>
                                        <p:cTn id="27" dur="1" fill="hold">
                                          <p:stCondLst>
                                            <p:cond delay="999"/>
                                          </p:stCondLst>
                                        </p:cTn>
                                        <p:tgtEl>
                                          <p:spTgt spid="22">
                                            <p:txEl>
                                              <p:pRg st="0" end="0"/>
                                            </p:txEl>
                                          </p:spTgt>
                                        </p:tgtEl>
                                        <p:attrNameLst>
                                          <p:attrName>style.visibility</p:attrName>
                                        </p:attrNameLst>
                                      </p:cBhvr>
                                      <p:to>
                                        <p:strVal val="hidden"/>
                                      </p:to>
                                    </p:set>
                                  </p:childTnLst>
                                </p:cTn>
                              </p:par>
                              <p:par>
                                <p:cTn id="28" presetID="53" presetClass="exit" presetSubtype="32" fill="hold" grpId="1" nodeType="withEffect">
                                  <p:stCondLst>
                                    <p:cond delay="0"/>
                                  </p:stCondLst>
                                  <p:childTnLst>
                                    <p:anim calcmode="lin" valueType="num">
                                      <p:cBhvr>
                                        <p:cTn id="29" dur="1000"/>
                                        <p:tgtEl>
                                          <p:spTgt spid="22">
                                            <p:bg/>
                                          </p:spTgt>
                                        </p:tgtEl>
                                        <p:attrNameLst>
                                          <p:attrName>ppt_w</p:attrName>
                                        </p:attrNameLst>
                                      </p:cBhvr>
                                      <p:tavLst>
                                        <p:tav tm="0">
                                          <p:val>
                                            <p:strVal val="ppt_w"/>
                                          </p:val>
                                        </p:tav>
                                        <p:tav tm="100000">
                                          <p:val>
                                            <p:fltVal val="0"/>
                                          </p:val>
                                        </p:tav>
                                      </p:tavLst>
                                    </p:anim>
                                    <p:anim calcmode="lin" valueType="num">
                                      <p:cBhvr>
                                        <p:cTn id="30" dur="1000"/>
                                        <p:tgtEl>
                                          <p:spTgt spid="22">
                                            <p:bg/>
                                          </p:spTgt>
                                        </p:tgtEl>
                                        <p:attrNameLst>
                                          <p:attrName>ppt_h</p:attrName>
                                        </p:attrNameLst>
                                      </p:cBhvr>
                                      <p:tavLst>
                                        <p:tav tm="0">
                                          <p:val>
                                            <p:strVal val="ppt_h"/>
                                          </p:val>
                                        </p:tav>
                                        <p:tav tm="100000">
                                          <p:val>
                                            <p:fltVal val="0"/>
                                          </p:val>
                                        </p:tav>
                                      </p:tavLst>
                                    </p:anim>
                                    <p:animEffect transition="out" filter="fade">
                                      <p:cBhvr>
                                        <p:cTn id="31" dur="1000"/>
                                        <p:tgtEl>
                                          <p:spTgt spid="22">
                                            <p:bg/>
                                          </p:spTgt>
                                        </p:tgtEl>
                                      </p:cBhvr>
                                    </p:animEffect>
                                    <p:set>
                                      <p:cBhvr>
                                        <p:cTn id="32" dur="1" fill="hold">
                                          <p:stCondLst>
                                            <p:cond delay="999"/>
                                          </p:stCondLst>
                                        </p:cTn>
                                        <p:tgtEl>
                                          <p:spTgt spid="22">
                                            <p:bg/>
                                          </p:spTgt>
                                        </p:tgtEl>
                                        <p:attrNameLst>
                                          <p:attrName>style.visibility</p:attrName>
                                        </p:attrNameLst>
                                      </p:cBhvr>
                                      <p:to>
                                        <p:strVal val="hidden"/>
                                      </p:to>
                                    </p:set>
                                  </p:childTnLst>
                                </p:cTn>
                              </p:par>
                              <p:par>
                                <p:cTn id="33" presetID="6" presetClass="emph" presetSubtype="0" fill="hold" grpId="2" nodeType="withEffect">
                                  <p:stCondLst>
                                    <p:cond delay="0"/>
                                  </p:stCondLst>
                                  <p:childTnLst>
                                    <p:animScale>
                                      <p:cBhvr>
                                        <p:cTn id="34" dur="1000" fill="hold"/>
                                        <p:tgtEl>
                                          <p:spTgt spid="10"/>
                                        </p:tgtEl>
                                      </p:cBhvr>
                                      <p:by x="36000" y="36000"/>
                                    </p:animScale>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3" nodeType="clickEffect">
                                  <p:stCondLst>
                                    <p:cond delay="0"/>
                                  </p:stCondLst>
                                  <p:childTnLst>
                                    <p:animMotion origin="layout" path="M 0.32986 0.06945 L -1.66667E-6 3.33333E-6 " pathEditMode="relative" rAng="0" ptsTypes="AA">
                                      <p:cBhvr>
                                        <p:cTn id="38" dur="1000" fill="hold"/>
                                        <p:tgtEl>
                                          <p:spTgt spid="10"/>
                                        </p:tgtEl>
                                        <p:attrNameLst>
                                          <p:attrName>ppt_x</p:attrName>
                                          <p:attrName>ppt_y</p:attrName>
                                        </p:attrNameLst>
                                      </p:cBhvr>
                                      <p:rCtr x="-16458" y="-33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0" grpId="3" animBg="1"/>
      <p:bldP spid="22" grpId="0" build="p" animBg="1"/>
      <p:bldP spid="22" grpI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rPr>
              <a:t>Ventajas Comparativas Latentes en el sector forestal</a:t>
            </a:r>
          </a:p>
        </p:txBody>
      </p:sp>
      <p:sp>
        <p:nvSpPr>
          <p:cNvPr id="23" name="16 Flecha derecha">
            <a:extLst>
              <a:ext uri="{FF2B5EF4-FFF2-40B4-BE49-F238E27FC236}">
                <a16:creationId xmlns:a16="http://schemas.microsoft.com/office/drawing/2014/main" id="{B8A0112C-7C67-3A4D-9499-14759396CB2A}"/>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Oval 5">
            <a:extLst>
              <a:ext uri="{FF2B5EF4-FFF2-40B4-BE49-F238E27FC236}">
                <a16:creationId xmlns:a16="http://schemas.microsoft.com/office/drawing/2014/main" id="{BBFBDDD4-5023-4D46-B0D3-B7B7AD1AFDD9}"/>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rPr>
              <a:t>Exportaciones Acuícolas</a:t>
            </a:r>
          </a:p>
        </p:txBody>
      </p:sp>
      <p:sp>
        <p:nvSpPr>
          <p:cNvPr id="10" name="Oval 9"/>
          <p:cNvSpPr/>
          <p:nvPr/>
        </p:nvSpPr>
        <p:spPr>
          <a:xfrm>
            <a:off x="294223" y="2780928"/>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attraction of investments</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Oval 17"/>
          <p:cNvSpPr/>
          <p:nvPr/>
        </p:nvSpPr>
        <p:spPr>
          <a:xfrm>
            <a:off x="3294514" y="1098604"/>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Legality</a:t>
            </a:r>
            <a:r>
              <a:rPr lang="es-PE" sz="1400" dirty="0">
                <a:solidFill>
                  <a:sysClr val="windowText" lastClr="000000"/>
                </a:solidFill>
                <a:latin typeface="Arial" panose="020B0604020202020204" pitchFamily="34" charset="0"/>
                <a:cs typeface="Arial" panose="020B0604020202020204" pitchFamily="34" charset="0"/>
              </a:rPr>
              <a:t> and </a:t>
            </a:r>
            <a:r>
              <a:rPr lang="es-PE" sz="1400" dirty="0" err="1">
                <a:solidFill>
                  <a:sysClr val="windowText" lastClr="000000"/>
                </a:solidFill>
                <a:latin typeface="Arial" panose="020B0604020202020204" pitchFamily="34" charset="0"/>
                <a:cs typeface="Arial" panose="020B0604020202020204" pitchFamily="34" charset="0"/>
              </a:rPr>
              <a:t>Traceability</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Oval 11"/>
          <p:cNvSpPr/>
          <p:nvPr/>
        </p:nvSpPr>
        <p:spPr>
          <a:xfrm flipH="1">
            <a:off x="3823694" y="5513106"/>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a:solidFill>
                  <a:sysClr val="windowText" lastClr="000000"/>
                </a:solidFill>
              </a:rPr>
              <a:t>Innovation, technology transfer</a:t>
            </a:r>
            <a:endParaRPr lang="es-PE" sz="1400" dirty="0">
              <a:solidFill>
                <a:sysClr val="windowText" lastClr="000000"/>
              </a:solidFill>
            </a:endParaRPr>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Oval 8"/>
          <p:cNvSpPr/>
          <p:nvPr/>
        </p:nvSpPr>
        <p:spPr>
          <a:xfrm>
            <a:off x="1063259" y="1474967"/>
            <a:ext cx="1932247"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and Forest Management</a:t>
            </a: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r>
              <a:rPr lang="es-PE" sz="1400" dirty="0">
                <a:solidFill>
                  <a:sysClr val="windowText" lastClr="000000"/>
                </a:solidFill>
              </a:rPr>
              <a:t>.</a:t>
            </a:r>
          </a:p>
        </p:txBody>
      </p:sp>
      <p:sp>
        <p:nvSpPr>
          <p:cNvPr id="24" name="Oval 5">
            <a:extLst>
              <a:ext uri="{FF2B5EF4-FFF2-40B4-BE49-F238E27FC236}">
                <a16:creationId xmlns:a16="http://schemas.microsoft.com/office/drawing/2014/main" id="{F7C960EC-DE84-EE48-B132-805473FE007C}"/>
              </a:ext>
            </a:extLst>
          </p:cNvPr>
          <p:cNvSpPr/>
          <p:nvPr/>
        </p:nvSpPr>
        <p:spPr>
          <a:xfrm>
            <a:off x="6278583"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Productivity</a:t>
            </a:r>
            <a:endParaRPr lang="es-ES_tradnl"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4D6B656A-2F36-9548-81CB-4E137C74C303}"/>
              </a:ext>
            </a:extLst>
          </p:cNvPr>
          <p:cNvSpPr/>
          <p:nvPr/>
        </p:nvSpPr>
        <p:spPr>
          <a:xfrm>
            <a:off x="1199113" y="2080087"/>
            <a:ext cx="5472608" cy="4392488"/>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
            </a:pPr>
            <a:r>
              <a:rPr lang="en-US" dirty="0">
                <a:solidFill>
                  <a:sysClr val="windowText" lastClr="000000"/>
                </a:solidFill>
                <a:latin typeface="Arial" panose="020B0604020202020204" pitchFamily="34" charset="0"/>
                <a:cs typeface="Arial" panose="020B0604020202020204" pitchFamily="34" charset="0"/>
              </a:rPr>
              <a:t>General Forestry Law (tax, labor and environmental)
New concession model (abbreviated procedure). 
Promotion of non-timber forestry activities (Ecotourism).
Public procurement of wood.</a:t>
            </a:r>
            <a:endParaRPr lang="es-PE" dirty="0">
              <a:solidFill>
                <a:sysClr val="windowText" lastClr="000000"/>
              </a:solidFill>
            </a:endParaRPr>
          </a:p>
        </p:txBody>
      </p:sp>
      <p:sp>
        <p:nvSpPr>
          <p:cNvPr id="2" name="Title 1">
            <a:extLst>
              <a:ext uri="{FF2B5EF4-FFF2-40B4-BE49-F238E27FC236}">
                <a16:creationId xmlns:a16="http://schemas.microsoft.com/office/drawing/2014/main" id="{480178C8-1E2A-8BD5-AAC2-D7B3B6CE3840}"/>
              </a:ext>
            </a:extLst>
          </p:cNvPr>
          <p:cNvSpPr>
            <a:spLocks noGrp="1"/>
          </p:cNvSpPr>
          <p:nvPr>
            <p:ph type="title"/>
          </p:nvPr>
        </p:nvSpPr>
        <p:spPr>
          <a:xfrm>
            <a:off x="255588" y="165100"/>
            <a:ext cx="9290050" cy="1143000"/>
          </a:xfrm>
        </p:spPr>
        <p:txBody>
          <a:bodyPr>
            <a:normAutofit/>
          </a:bodyPr>
          <a:lstStyle/>
          <a:p>
            <a:pPr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0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4.07407E-6 L 0.35903 -0.14004 " pathEditMode="relative" rAng="0" ptsTypes="AA">
                                      <p:cBhvr>
                                        <p:cTn id="6" dur="1000" fill="hold"/>
                                        <p:tgtEl>
                                          <p:spTgt spid="11"/>
                                        </p:tgtEl>
                                        <p:attrNameLst>
                                          <p:attrName>ppt_x</p:attrName>
                                          <p:attrName>ppt_y</p:attrName>
                                        </p:attrNameLst>
                                      </p:cBhvr>
                                      <p:rCtr x="18003" y="-7106"/>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1000" fill="hold"/>
                                        <p:tgtEl>
                                          <p:spTgt spid="11"/>
                                        </p:tgtEl>
                                      </p:cBhvr>
                                      <p:by x="300000" y="300000"/>
                                    </p:animScale>
                                  </p:childTnLst>
                                </p:cTn>
                              </p:par>
                              <p:par>
                                <p:cTn id="11" presetID="9"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animEffect transition="in" filter="dissolve">
                                      <p:cBhvr>
                                        <p:cTn id="13" dur="1000"/>
                                        <p:tgtEl>
                                          <p:spTgt spid="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10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xit" presetSubtype="32" fill="hold" grpId="1" nodeType="clickEffect">
                                  <p:stCondLst>
                                    <p:cond delay="0"/>
                                  </p:stCondLst>
                                  <p:childTnLst>
                                    <p:anim calcmode="lin" valueType="num">
                                      <p:cBhvr>
                                        <p:cTn id="22" dur="1000"/>
                                        <p:tgtEl>
                                          <p:spTgt spid="22">
                                            <p:txEl>
                                              <p:pRg st="0" end="0"/>
                                            </p:txEl>
                                          </p:spTgt>
                                        </p:tgtEl>
                                        <p:attrNameLst>
                                          <p:attrName>ppt_w</p:attrName>
                                        </p:attrNameLst>
                                      </p:cBhvr>
                                      <p:tavLst>
                                        <p:tav tm="0">
                                          <p:val>
                                            <p:strVal val="ppt_w"/>
                                          </p:val>
                                        </p:tav>
                                        <p:tav tm="100000">
                                          <p:val>
                                            <p:fltVal val="0"/>
                                          </p:val>
                                        </p:tav>
                                      </p:tavLst>
                                    </p:anim>
                                    <p:anim calcmode="lin" valueType="num">
                                      <p:cBhvr>
                                        <p:cTn id="23" dur="1000"/>
                                        <p:tgtEl>
                                          <p:spTgt spid="22">
                                            <p:txEl>
                                              <p:pRg st="0" end="0"/>
                                            </p:txEl>
                                          </p:spTgt>
                                        </p:tgtEl>
                                        <p:attrNameLst>
                                          <p:attrName>ppt_h</p:attrName>
                                        </p:attrNameLst>
                                      </p:cBhvr>
                                      <p:tavLst>
                                        <p:tav tm="0">
                                          <p:val>
                                            <p:strVal val="ppt_h"/>
                                          </p:val>
                                        </p:tav>
                                        <p:tav tm="100000">
                                          <p:val>
                                            <p:fltVal val="0"/>
                                          </p:val>
                                        </p:tav>
                                      </p:tavLst>
                                    </p:anim>
                                    <p:animEffect transition="out" filter="fade">
                                      <p:cBhvr>
                                        <p:cTn id="24" dur="1000"/>
                                        <p:tgtEl>
                                          <p:spTgt spid="22">
                                            <p:txEl>
                                              <p:pRg st="0" end="0"/>
                                            </p:txEl>
                                          </p:spTgt>
                                        </p:tgtEl>
                                      </p:cBhvr>
                                    </p:animEffect>
                                    <p:set>
                                      <p:cBhvr>
                                        <p:cTn id="25" dur="1" fill="hold">
                                          <p:stCondLst>
                                            <p:cond delay="999"/>
                                          </p:stCondLst>
                                        </p:cTn>
                                        <p:tgtEl>
                                          <p:spTgt spid="22">
                                            <p:txEl>
                                              <p:pRg st="0" end="0"/>
                                            </p:txEl>
                                          </p:spTgt>
                                        </p:tgtEl>
                                        <p:attrNameLst>
                                          <p:attrName>style.visibility</p:attrName>
                                        </p:attrNameLst>
                                      </p:cBhvr>
                                      <p:to>
                                        <p:strVal val="hidden"/>
                                      </p:to>
                                    </p:set>
                                  </p:childTnLst>
                                </p:cTn>
                              </p:par>
                              <p:par>
                                <p:cTn id="26" presetID="53" presetClass="exit" presetSubtype="32" fill="hold" grpId="1" nodeType="withEffect">
                                  <p:stCondLst>
                                    <p:cond delay="0"/>
                                  </p:stCondLst>
                                  <p:childTnLst>
                                    <p:anim calcmode="lin" valueType="num">
                                      <p:cBhvr>
                                        <p:cTn id="27" dur="1000"/>
                                        <p:tgtEl>
                                          <p:spTgt spid="22">
                                            <p:bg/>
                                          </p:spTgt>
                                        </p:tgtEl>
                                        <p:attrNameLst>
                                          <p:attrName>ppt_w</p:attrName>
                                        </p:attrNameLst>
                                      </p:cBhvr>
                                      <p:tavLst>
                                        <p:tav tm="0">
                                          <p:val>
                                            <p:strVal val="ppt_w"/>
                                          </p:val>
                                        </p:tav>
                                        <p:tav tm="100000">
                                          <p:val>
                                            <p:fltVal val="0"/>
                                          </p:val>
                                        </p:tav>
                                      </p:tavLst>
                                    </p:anim>
                                    <p:anim calcmode="lin" valueType="num">
                                      <p:cBhvr>
                                        <p:cTn id="28" dur="1000"/>
                                        <p:tgtEl>
                                          <p:spTgt spid="22">
                                            <p:bg/>
                                          </p:spTgt>
                                        </p:tgtEl>
                                        <p:attrNameLst>
                                          <p:attrName>ppt_h</p:attrName>
                                        </p:attrNameLst>
                                      </p:cBhvr>
                                      <p:tavLst>
                                        <p:tav tm="0">
                                          <p:val>
                                            <p:strVal val="ppt_h"/>
                                          </p:val>
                                        </p:tav>
                                        <p:tav tm="100000">
                                          <p:val>
                                            <p:fltVal val="0"/>
                                          </p:val>
                                        </p:tav>
                                      </p:tavLst>
                                    </p:anim>
                                    <p:animEffect transition="out" filter="fade">
                                      <p:cBhvr>
                                        <p:cTn id="29" dur="1000"/>
                                        <p:tgtEl>
                                          <p:spTgt spid="22">
                                            <p:bg/>
                                          </p:spTgt>
                                        </p:tgtEl>
                                      </p:cBhvr>
                                    </p:animEffect>
                                    <p:set>
                                      <p:cBhvr>
                                        <p:cTn id="30" dur="1" fill="hold">
                                          <p:stCondLst>
                                            <p:cond delay="999"/>
                                          </p:stCondLst>
                                        </p:cTn>
                                        <p:tgtEl>
                                          <p:spTgt spid="22">
                                            <p:bg/>
                                          </p:spTgt>
                                        </p:tgtEl>
                                        <p:attrNameLst>
                                          <p:attrName>style.visibility</p:attrName>
                                        </p:attrNameLst>
                                      </p:cBhvr>
                                      <p:to>
                                        <p:strVal val="hidden"/>
                                      </p:to>
                                    </p:set>
                                  </p:childTnLst>
                                </p:cTn>
                              </p:par>
                              <p:par>
                                <p:cTn id="31" presetID="6" presetClass="emph" presetSubtype="0" fill="hold" grpId="3" nodeType="withEffect">
                                  <p:stCondLst>
                                    <p:cond delay="0"/>
                                  </p:stCondLst>
                                  <p:childTnLst>
                                    <p:animScale>
                                      <p:cBhvr>
                                        <p:cTn id="32" dur="1000" fill="hold"/>
                                        <p:tgtEl>
                                          <p:spTgt spid="11"/>
                                        </p:tgtEl>
                                      </p:cBhvr>
                                      <p:by x="30000" y="30000"/>
                                    </p:animScale>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2" nodeType="clickEffect">
                                  <p:stCondLst>
                                    <p:cond delay="0"/>
                                  </p:stCondLst>
                                  <p:childTnLst>
                                    <p:animMotion origin="layout" path="M 0.35903 -0.14004 L -0.00104 0.00695 " pathEditMode="relative" ptsTypes="AA">
                                      <p:cBhvr>
                                        <p:cTn id="36" dur="1000" fill="hold"/>
                                        <p:tgtEl>
                                          <p:spTgt spid="11"/>
                                        </p:tgtEl>
                                        <p:attrNameLst>
                                          <p:attrName>ppt_x</p:attrName>
                                          <p:attrName>ppt_y</p:attrName>
                                        </p:attrNameLst>
                                      </p:cBhvr>
                                    </p:animMotion>
                                  </p:childTnLst>
                                </p:cTn>
                              </p:par>
                            </p:childTnLst>
                          </p:cTn>
                        </p:par>
                      </p:childTnLst>
                    </p:cTn>
                  </p:par>
                  <p:par>
                    <p:cTn id="37" fill="hold">
                      <p:stCondLst>
                        <p:cond delay="indefinite"/>
                      </p:stCondLst>
                      <p:childTnLst>
                        <p:par>
                          <p:cTn id="38" fill="hold">
                            <p:stCondLst>
                              <p:cond delay="0"/>
                            </p:stCondLst>
                            <p:childTnLst>
                              <p:par>
                                <p:cTn id="39" presetID="6" presetClass="emph" presetSubtype="0" fill="hold" grpId="0" nodeType="clickEffect">
                                  <p:stCondLst>
                                    <p:cond delay="0"/>
                                  </p:stCondLst>
                                  <p:childTnLst>
                                    <p:animScale>
                                      <p:cBhvr>
                                        <p:cTn id="40" dur="2000" fill="hold"/>
                                        <p:tgtEl>
                                          <p:spTgt spid="17"/>
                                        </p:tgtEl>
                                      </p:cBhvr>
                                      <p:by x="150000" y="150000"/>
                                    </p:animScale>
                                  </p:childTnLst>
                                </p:cTn>
                              </p:par>
                              <p:par>
                                <p:cTn id="41" presetID="9" presetClass="entr" presetSubtype="0" fill="hold" grpId="1"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dissolve">
                                      <p:cBhvr>
                                        <p:cTn id="43" dur="2000"/>
                                        <p:tgtEl>
                                          <p:spTgt spid="24"/>
                                        </p:tgtEl>
                                      </p:cBhvr>
                                    </p:animEffect>
                                  </p:childTnLst>
                                </p:cTn>
                              </p:par>
                              <p:par>
                                <p:cTn id="44" presetID="6" presetClass="emph" presetSubtype="0" fill="hold" grpId="0" nodeType="withEffect">
                                  <p:stCondLst>
                                    <p:cond delay="0"/>
                                  </p:stCondLst>
                                  <p:childTnLst>
                                    <p:animScale>
                                      <p:cBhvr>
                                        <p:cTn id="45" dur="2000" fill="hold"/>
                                        <p:tgtEl>
                                          <p:spTgt spid="2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11" grpId="1" animBg="1"/>
      <p:bldP spid="11" grpId="2" animBg="1"/>
      <p:bldP spid="11" grpId="3" animBg="1"/>
      <p:bldP spid="24" grpId="0" animBg="1"/>
      <p:bldP spid="24" grpId="1" animBg="1"/>
      <p:bldP spid="22" grpId="0" build="p" animBg="1"/>
      <p:bldP spid="22" grpI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a:extLst>
              <a:ext uri="{FF2B5EF4-FFF2-40B4-BE49-F238E27FC236}">
                <a16:creationId xmlns:a16="http://schemas.microsoft.com/office/drawing/2014/main" id="{C5ABFEC6-4164-384E-8440-101065CF1D9D}"/>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s-ES_tradnl" sz="2000" dirty="0" err="1">
                <a:ln w="18415" cmpd="sng">
                  <a:solidFill>
                    <a:srgbClr val="FFFFFF"/>
                  </a:solidFill>
                  <a:prstDash val="solid"/>
                </a:ln>
                <a:solidFill>
                  <a:srgbClr val="FFFFFF"/>
                </a:solidFill>
                <a:effectLst>
                  <a:outerShdw blurRad="63500" dir="3600000" algn="tl" rotWithShape="0">
                    <a:srgbClr val="000000">
                      <a:alpha val="70000"/>
                    </a:srgbClr>
                  </a:outerShdw>
                </a:effectLst>
              </a:rPr>
              <a:t>Productivity</a:t>
            </a:r>
            <a:endPar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3" name="16 Flecha derecha">
            <a:extLst>
              <a:ext uri="{FF2B5EF4-FFF2-40B4-BE49-F238E27FC236}">
                <a16:creationId xmlns:a16="http://schemas.microsoft.com/office/drawing/2014/main" id="{95C36389-19CD-B644-BF69-9AEFA709F5A4}"/>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rPr>
              <a:t>Ventajas Comparativas Latentes en el sector forestal</a:t>
            </a:r>
          </a:p>
        </p:txBody>
      </p:sp>
      <p:sp>
        <p:nvSpPr>
          <p:cNvPr id="10" name="Oval 9"/>
          <p:cNvSpPr/>
          <p:nvPr/>
        </p:nvSpPr>
        <p:spPr>
          <a:xfrm>
            <a:off x="294223" y="2780928"/>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Investment Attractions</a:t>
            </a:r>
            <a:r>
              <a:rPr lang="es-PE" sz="1400" dirty="0">
                <a:solidFill>
                  <a:sysClr val="windowText" lastClr="000000"/>
                </a:solidFill>
                <a:latin typeface="Arial" panose="020B0604020202020204" pitchFamily="34" charset="0"/>
                <a:cs typeface="Arial" panose="020B0604020202020204" pitchFamily="34" charset="0"/>
              </a:rPr>
              <a:t>. </a:t>
            </a: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Oval 17"/>
          <p:cNvSpPr/>
          <p:nvPr/>
        </p:nvSpPr>
        <p:spPr>
          <a:xfrm>
            <a:off x="3294514" y="1098604"/>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Legality</a:t>
            </a:r>
            <a:r>
              <a:rPr lang="es-PE" sz="1400" dirty="0">
                <a:solidFill>
                  <a:sysClr val="windowText" lastClr="000000"/>
                </a:solidFill>
                <a:latin typeface="Arial" panose="020B0604020202020204" pitchFamily="34" charset="0"/>
                <a:cs typeface="Arial" panose="020B0604020202020204" pitchFamily="34" charset="0"/>
              </a:rPr>
              <a:t> and </a:t>
            </a:r>
            <a:r>
              <a:rPr lang="es-PE" sz="1400" dirty="0" err="1">
                <a:solidFill>
                  <a:sysClr val="windowText" lastClr="000000"/>
                </a:solidFill>
                <a:latin typeface="Arial" panose="020B0604020202020204" pitchFamily="34" charset="0"/>
                <a:cs typeface="Arial" panose="020B0604020202020204" pitchFamily="34" charset="0"/>
              </a:rPr>
              <a:t>traceability</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Oval 11"/>
          <p:cNvSpPr/>
          <p:nvPr/>
        </p:nvSpPr>
        <p:spPr>
          <a:xfrm flipH="1">
            <a:off x="3775408" y="5559773"/>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a:solidFill>
                  <a:sysClr val="windowText" lastClr="000000"/>
                </a:solidFill>
                <a:latin typeface="Arial" panose="020B0604020202020204" pitchFamily="34" charset="0"/>
                <a:cs typeface="Arial" panose="020B0604020202020204" pitchFamily="34" charset="0"/>
              </a:rPr>
              <a:t>Innovation, technology transfer</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Oval 8"/>
          <p:cNvSpPr/>
          <p:nvPr/>
        </p:nvSpPr>
        <p:spPr>
          <a:xfrm>
            <a:off x="1158993" y="1474967"/>
            <a:ext cx="1836513"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and Forest Management</a:t>
            </a: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2" name="Oval 21">
            <a:extLst>
              <a:ext uri="{FF2B5EF4-FFF2-40B4-BE49-F238E27FC236}">
                <a16:creationId xmlns:a16="http://schemas.microsoft.com/office/drawing/2014/main" id="{4D6B656A-2F36-9548-81CB-4E137C74C303}"/>
              </a:ext>
            </a:extLst>
          </p:cNvPr>
          <p:cNvSpPr/>
          <p:nvPr/>
        </p:nvSpPr>
        <p:spPr>
          <a:xfrm>
            <a:off x="1498313" y="2043823"/>
            <a:ext cx="5256585" cy="4217128"/>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
            </a:pPr>
            <a:r>
              <a:rPr lang="en-US" sz="2000" dirty="0">
                <a:solidFill>
                  <a:sysClr val="windowText" lastClr="000000"/>
                </a:solidFill>
                <a:latin typeface="Arial" panose="020B0604020202020204" pitchFamily="34" charset="0"/>
                <a:cs typeface="Arial" panose="020B0604020202020204" pitchFamily="34" charset="0"/>
              </a:rPr>
              <a:t>Improvement of rural forest roads. 
Improvement of river port infrastructure (Ucayali, Madre de Dios, Amazon rivers)
Feasibility study of the Amazon train.  
Checkpoint connectivity</a:t>
            </a:r>
            <a:endParaRPr lang="es-PE" sz="2000" dirty="0">
              <a:solidFill>
                <a:sysClr val="windowText" lastClr="0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4E5218C-77DA-B86E-D013-8271B45A211C}"/>
              </a:ext>
            </a:extLst>
          </p:cNvPr>
          <p:cNvSpPr>
            <a:spLocks noGrp="1"/>
          </p:cNvSpPr>
          <p:nvPr>
            <p:ph type="title"/>
          </p:nvPr>
        </p:nvSpPr>
        <p:spPr>
          <a:xfrm>
            <a:off x="255588" y="165100"/>
            <a:ext cx="8636892" cy="1143000"/>
          </a:xfrm>
        </p:spPr>
        <p:txBody>
          <a:bodyPr>
            <a:normAutofit/>
          </a:bodyPr>
          <a:lstStyle/>
          <a:p>
            <a:pPr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698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4.81481E-6 L 0.20052 -0.29606 " pathEditMode="relative" rAng="0" ptsTypes="AA">
                                      <p:cBhvr>
                                        <p:cTn id="6" dur="1000" fill="hold"/>
                                        <p:tgtEl>
                                          <p:spTgt spid="12"/>
                                        </p:tgtEl>
                                        <p:attrNameLst>
                                          <p:attrName>ppt_x</p:attrName>
                                          <p:attrName>ppt_y</p:attrName>
                                        </p:attrNameLst>
                                      </p:cBhvr>
                                      <p:rCtr x="10017" y="-14745"/>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1000" fill="hold"/>
                                        <p:tgtEl>
                                          <p:spTgt spid="12"/>
                                        </p:tgtEl>
                                      </p:cBhvr>
                                      <p:by x="248000" y="248000"/>
                                    </p:animScale>
                                  </p:childTnLst>
                                </p:cTn>
                              </p:par>
                              <p:par>
                                <p:cTn id="11" presetID="9"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animEffect transition="in" filter="dissolve">
                                      <p:cBhvr>
                                        <p:cTn id="13" dur="1000"/>
                                        <p:tgtEl>
                                          <p:spTgt spid="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10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xit" presetSubtype="32" fill="hold" grpId="1" nodeType="clickEffect">
                                  <p:stCondLst>
                                    <p:cond delay="0"/>
                                  </p:stCondLst>
                                  <p:childTnLst>
                                    <p:anim calcmode="lin" valueType="num">
                                      <p:cBhvr>
                                        <p:cTn id="22" dur="1000"/>
                                        <p:tgtEl>
                                          <p:spTgt spid="22">
                                            <p:txEl>
                                              <p:pRg st="0" end="0"/>
                                            </p:txEl>
                                          </p:spTgt>
                                        </p:tgtEl>
                                        <p:attrNameLst>
                                          <p:attrName>ppt_w</p:attrName>
                                        </p:attrNameLst>
                                      </p:cBhvr>
                                      <p:tavLst>
                                        <p:tav tm="0">
                                          <p:val>
                                            <p:strVal val="ppt_w"/>
                                          </p:val>
                                        </p:tav>
                                        <p:tav tm="100000">
                                          <p:val>
                                            <p:fltVal val="0"/>
                                          </p:val>
                                        </p:tav>
                                      </p:tavLst>
                                    </p:anim>
                                    <p:anim calcmode="lin" valueType="num">
                                      <p:cBhvr>
                                        <p:cTn id="23" dur="1000"/>
                                        <p:tgtEl>
                                          <p:spTgt spid="22">
                                            <p:txEl>
                                              <p:pRg st="0" end="0"/>
                                            </p:txEl>
                                          </p:spTgt>
                                        </p:tgtEl>
                                        <p:attrNameLst>
                                          <p:attrName>ppt_h</p:attrName>
                                        </p:attrNameLst>
                                      </p:cBhvr>
                                      <p:tavLst>
                                        <p:tav tm="0">
                                          <p:val>
                                            <p:strVal val="ppt_h"/>
                                          </p:val>
                                        </p:tav>
                                        <p:tav tm="100000">
                                          <p:val>
                                            <p:fltVal val="0"/>
                                          </p:val>
                                        </p:tav>
                                      </p:tavLst>
                                    </p:anim>
                                    <p:animEffect transition="out" filter="fade">
                                      <p:cBhvr>
                                        <p:cTn id="24" dur="1000"/>
                                        <p:tgtEl>
                                          <p:spTgt spid="22">
                                            <p:txEl>
                                              <p:pRg st="0" end="0"/>
                                            </p:txEl>
                                          </p:spTgt>
                                        </p:tgtEl>
                                      </p:cBhvr>
                                    </p:animEffect>
                                    <p:set>
                                      <p:cBhvr>
                                        <p:cTn id="25" dur="1" fill="hold">
                                          <p:stCondLst>
                                            <p:cond delay="999"/>
                                          </p:stCondLst>
                                        </p:cTn>
                                        <p:tgtEl>
                                          <p:spTgt spid="22">
                                            <p:txEl>
                                              <p:pRg st="0" end="0"/>
                                            </p:txEl>
                                          </p:spTgt>
                                        </p:tgtEl>
                                        <p:attrNameLst>
                                          <p:attrName>style.visibility</p:attrName>
                                        </p:attrNameLst>
                                      </p:cBhvr>
                                      <p:to>
                                        <p:strVal val="hidden"/>
                                      </p:to>
                                    </p:set>
                                  </p:childTnLst>
                                </p:cTn>
                              </p:par>
                              <p:par>
                                <p:cTn id="26" presetID="53" presetClass="exit" presetSubtype="32" fill="hold" grpId="1" nodeType="withEffect">
                                  <p:stCondLst>
                                    <p:cond delay="0"/>
                                  </p:stCondLst>
                                  <p:childTnLst>
                                    <p:anim calcmode="lin" valueType="num">
                                      <p:cBhvr>
                                        <p:cTn id="27" dur="1000"/>
                                        <p:tgtEl>
                                          <p:spTgt spid="22">
                                            <p:bg/>
                                          </p:spTgt>
                                        </p:tgtEl>
                                        <p:attrNameLst>
                                          <p:attrName>ppt_w</p:attrName>
                                        </p:attrNameLst>
                                      </p:cBhvr>
                                      <p:tavLst>
                                        <p:tav tm="0">
                                          <p:val>
                                            <p:strVal val="ppt_w"/>
                                          </p:val>
                                        </p:tav>
                                        <p:tav tm="100000">
                                          <p:val>
                                            <p:fltVal val="0"/>
                                          </p:val>
                                        </p:tav>
                                      </p:tavLst>
                                    </p:anim>
                                    <p:anim calcmode="lin" valueType="num">
                                      <p:cBhvr>
                                        <p:cTn id="28" dur="1000"/>
                                        <p:tgtEl>
                                          <p:spTgt spid="22">
                                            <p:bg/>
                                          </p:spTgt>
                                        </p:tgtEl>
                                        <p:attrNameLst>
                                          <p:attrName>ppt_h</p:attrName>
                                        </p:attrNameLst>
                                      </p:cBhvr>
                                      <p:tavLst>
                                        <p:tav tm="0">
                                          <p:val>
                                            <p:strVal val="ppt_h"/>
                                          </p:val>
                                        </p:tav>
                                        <p:tav tm="100000">
                                          <p:val>
                                            <p:fltVal val="0"/>
                                          </p:val>
                                        </p:tav>
                                      </p:tavLst>
                                    </p:anim>
                                    <p:animEffect transition="out" filter="fade">
                                      <p:cBhvr>
                                        <p:cTn id="29" dur="1000"/>
                                        <p:tgtEl>
                                          <p:spTgt spid="22">
                                            <p:bg/>
                                          </p:spTgt>
                                        </p:tgtEl>
                                      </p:cBhvr>
                                    </p:animEffect>
                                    <p:set>
                                      <p:cBhvr>
                                        <p:cTn id="30" dur="1" fill="hold">
                                          <p:stCondLst>
                                            <p:cond delay="999"/>
                                          </p:stCondLst>
                                        </p:cTn>
                                        <p:tgtEl>
                                          <p:spTgt spid="22">
                                            <p:bg/>
                                          </p:spTgt>
                                        </p:tgtEl>
                                        <p:attrNameLst>
                                          <p:attrName>style.visibility</p:attrName>
                                        </p:attrNameLst>
                                      </p:cBhvr>
                                      <p:to>
                                        <p:strVal val="hidden"/>
                                      </p:to>
                                    </p:set>
                                  </p:childTnLst>
                                </p:cTn>
                              </p:par>
                              <p:par>
                                <p:cTn id="31" presetID="6" presetClass="emph" presetSubtype="0" fill="hold" grpId="3" nodeType="withEffect">
                                  <p:stCondLst>
                                    <p:cond delay="0"/>
                                  </p:stCondLst>
                                  <p:childTnLst>
                                    <p:animScale>
                                      <p:cBhvr>
                                        <p:cTn id="32" dur="1000" fill="hold"/>
                                        <p:tgtEl>
                                          <p:spTgt spid="12"/>
                                        </p:tgtEl>
                                      </p:cBhvr>
                                      <p:by x="38000" y="38000"/>
                                    </p:animScale>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2" nodeType="clickEffect">
                                  <p:stCondLst>
                                    <p:cond delay="0"/>
                                  </p:stCondLst>
                                  <p:childTnLst>
                                    <p:animMotion origin="layout" path="M 0.20052 -0.29607 L -0.00417 -0.00278 " pathEditMode="relative" rAng="0" ptsTypes="AA">
                                      <p:cBhvr>
                                        <p:cTn id="36" dur="1000" fill="hold"/>
                                        <p:tgtEl>
                                          <p:spTgt spid="12"/>
                                        </p:tgtEl>
                                        <p:attrNameLst>
                                          <p:attrName>ppt_x</p:attrName>
                                          <p:attrName>ppt_y</p:attrName>
                                        </p:attrNameLst>
                                      </p:cBhvr>
                                      <p:rCtr x="-10243" y="146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2" grpId="3" animBg="1"/>
      <p:bldP spid="22" grpId="0" build="p" animBg="1"/>
      <p:bldP spid="22" grpI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a:extLst>
              <a:ext uri="{FF2B5EF4-FFF2-40B4-BE49-F238E27FC236}">
                <a16:creationId xmlns:a16="http://schemas.microsoft.com/office/drawing/2014/main" id="{044AEB23-A195-CA42-B398-BF69A6E77EEA}"/>
              </a:ext>
            </a:extLst>
          </p:cNvPr>
          <p:cNvSpPr/>
          <p:nvPr/>
        </p:nvSpPr>
        <p:spPr>
          <a:xfrm>
            <a:off x="6266566" y="2967742"/>
            <a:ext cx="2430986" cy="2038199"/>
          </a:xfrm>
          <a:prstGeom prst="ellips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rPr>
              <a:t>Productivity</a:t>
            </a:r>
            <a:endParaRPr lang="es-ES_tradnl"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cs typeface="Arial" panose="020B0604020202020204" pitchFamily="34" charset="0"/>
            </a:endParaRPr>
          </a:p>
        </p:txBody>
      </p:sp>
      <p:sp>
        <p:nvSpPr>
          <p:cNvPr id="23" name="16 Flecha derecha">
            <a:extLst>
              <a:ext uri="{FF2B5EF4-FFF2-40B4-BE49-F238E27FC236}">
                <a16:creationId xmlns:a16="http://schemas.microsoft.com/office/drawing/2014/main" id="{ECA8898A-749F-2749-9C5D-91D75033B861}"/>
              </a:ext>
            </a:extLst>
          </p:cNvPr>
          <p:cNvSpPr/>
          <p:nvPr/>
        </p:nvSpPr>
        <p:spPr>
          <a:xfrm>
            <a:off x="5423223" y="3682588"/>
            <a:ext cx="554354" cy="593743"/>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Oval 5"/>
          <p:cNvSpPr/>
          <p:nvPr/>
        </p:nvSpPr>
        <p:spPr>
          <a:xfrm>
            <a:off x="3138520" y="3296529"/>
            <a:ext cx="1850206" cy="138062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100" dirty="0">
                <a:solidFill>
                  <a:sysClr val="windowText" lastClr="000000"/>
                </a:solidFill>
              </a:rPr>
              <a:t>Ventajas Comparativas Latentes en el sector forestal</a:t>
            </a:r>
          </a:p>
        </p:txBody>
      </p:sp>
      <p:sp>
        <p:nvSpPr>
          <p:cNvPr id="10" name="Oval 9"/>
          <p:cNvSpPr/>
          <p:nvPr/>
        </p:nvSpPr>
        <p:spPr>
          <a:xfrm>
            <a:off x="294223" y="2780928"/>
            <a:ext cx="1932247" cy="1495403"/>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Financing, Promotion and Investment Attraction</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11" name="Oval 10"/>
          <p:cNvSpPr/>
          <p:nvPr/>
        </p:nvSpPr>
        <p:spPr>
          <a:xfrm>
            <a:off x="35496" y="4302485"/>
            <a:ext cx="1748260" cy="132679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a:solidFill>
                  <a:sysClr val="windowText" lastClr="000000"/>
                </a:solidFill>
                <a:latin typeface="Arial" panose="020B0604020202020204" pitchFamily="34" charset="0"/>
                <a:cs typeface="Arial" panose="020B0604020202020204" pitchFamily="34" charset="0"/>
              </a:rPr>
              <a:t>General </a:t>
            </a:r>
            <a:r>
              <a:rPr lang="es-PE" sz="1400" dirty="0" err="1">
                <a:solidFill>
                  <a:sysClr val="windowText" lastClr="000000"/>
                </a:solidFill>
                <a:latin typeface="Arial" panose="020B0604020202020204" pitchFamily="34" charset="0"/>
                <a:cs typeface="Arial" panose="020B0604020202020204" pitchFamily="34" charset="0"/>
              </a:rPr>
              <a:t>Regulatory</a:t>
            </a:r>
            <a:r>
              <a:rPr lang="es-PE" sz="1400" dirty="0">
                <a:solidFill>
                  <a:sysClr val="windowText" lastClr="000000"/>
                </a:solidFill>
                <a:latin typeface="Arial" panose="020B0604020202020204" pitchFamily="34" charset="0"/>
                <a:cs typeface="Arial" panose="020B0604020202020204" pitchFamily="34" charset="0"/>
              </a:rPr>
              <a:t> Framework</a:t>
            </a:r>
          </a:p>
        </p:txBody>
      </p:sp>
      <p:sp>
        <p:nvSpPr>
          <p:cNvPr id="12" name="Oval 11"/>
          <p:cNvSpPr/>
          <p:nvPr/>
        </p:nvSpPr>
        <p:spPr>
          <a:xfrm>
            <a:off x="1403648" y="5257257"/>
            <a:ext cx="2080550" cy="1556119"/>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Build</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Public</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Infrastructure</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3" name="2 Flecha derecha"/>
          <p:cNvSpPr/>
          <p:nvPr/>
        </p:nvSpPr>
        <p:spPr>
          <a:xfrm rot="2975785">
            <a:off x="2808169" y="2813352"/>
            <a:ext cx="400719"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12 Flecha derecha"/>
          <p:cNvSpPr/>
          <p:nvPr/>
        </p:nvSpPr>
        <p:spPr>
          <a:xfrm rot="366142">
            <a:off x="2415558" y="3657109"/>
            <a:ext cx="384052" cy="208867"/>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13 Flecha derecha"/>
          <p:cNvSpPr/>
          <p:nvPr/>
        </p:nvSpPr>
        <p:spPr>
          <a:xfrm rot="20219582">
            <a:off x="1990023" y="4473016"/>
            <a:ext cx="395474" cy="1837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14 Flecha derecha"/>
          <p:cNvSpPr/>
          <p:nvPr/>
        </p:nvSpPr>
        <p:spPr>
          <a:xfrm rot="18322440">
            <a:off x="2808302" y="4902377"/>
            <a:ext cx="395474" cy="183726"/>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Oval 17"/>
          <p:cNvSpPr/>
          <p:nvPr/>
        </p:nvSpPr>
        <p:spPr>
          <a:xfrm>
            <a:off x="3294514" y="1098604"/>
            <a:ext cx="1664184" cy="1361975"/>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Legality</a:t>
            </a:r>
            <a:r>
              <a:rPr lang="es-PE" sz="1400" dirty="0">
                <a:solidFill>
                  <a:sysClr val="windowText" lastClr="000000"/>
                </a:solidFill>
                <a:latin typeface="Arial" panose="020B0604020202020204" pitchFamily="34" charset="0"/>
                <a:cs typeface="Arial" panose="020B0604020202020204" pitchFamily="34" charset="0"/>
              </a:rPr>
              <a:t>/</a:t>
            </a:r>
            <a:r>
              <a:rPr lang="es-PE" sz="1400" dirty="0" err="1">
                <a:solidFill>
                  <a:sysClr val="windowText" lastClr="000000"/>
                </a:solidFill>
                <a:latin typeface="Arial" panose="020B0604020202020204" pitchFamily="34" charset="0"/>
                <a:cs typeface="Arial" panose="020B0604020202020204" pitchFamily="34" charset="0"/>
              </a:rPr>
              <a:t>Traceability</a:t>
            </a:r>
            <a:endParaRPr lang="es-PE" sz="1400" dirty="0">
              <a:solidFill>
                <a:sysClr val="windowText" lastClr="000000"/>
              </a:solidFill>
              <a:latin typeface="Arial" panose="020B0604020202020204" pitchFamily="34" charset="0"/>
              <a:cs typeface="Arial" panose="020B0604020202020204" pitchFamily="34" charset="0"/>
            </a:endParaRPr>
          </a:p>
        </p:txBody>
      </p:sp>
      <p:sp>
        <p:nvSpPr>
          <p:cNvPr id="21" name="2 Flecha derecha"/>
          <p:cNvSpPr/>
          <p:nvPr/>
        </p:nvSpPr>
        <p:spPr>
          <a:xfrm rot="4721163">
            <a:off x="3863264" y="2690267"/>
            <a:ext cx="400718" cy="18132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14 Flecha derecha"/>
          <p:cNvSpPr/>
          <p:nvPr/>
        </p:nvSpPr>
        <p:spPr>
          <a:xfrm rot="14290054">
            <a:off x="4266877" y="5126601"/>
            <a:ext cx="431811" cy="21614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9" name="Oval 8"/>
          <p:cNvSpPr/>
          <p:nvPr/>
        </p:nvSpPr>
        <p:spPr>
          <a:xfrm>
            <a:off x="1178720" y="1474967"/>
            <a:ext cx="1816786" cy="1305961"/>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Zoning</a:t>
            </a:r>
            <a:r>
              <a:rPr lang="es-PE" sz="1400" dirty="0">
                <a:solidFill>
                  <a:sysClr val="windowText" lastClr="000000"/>
                </a:solidFill>
                <a:latin typeface="Arial" panose="020B0604020202020204" pitchFamily="34" charset="0"/>
                <a:cs typeface="Arial" panose="020B0604020202020204" pitchFamily="34" charset="0"/>
              </a:rPr>
              <a:t> and Forest Management</a:t>
            </a:r>
          </a:p>
        </p:txBody>
      </p:sp>
      <p:sp>
        <p:nvSpPr>
          <p:cNvPr id="19" name="Oval 11"/>
          <p:cNvSpPr/>
          <p:nvPr/>
        </p:nvSpPr>
        <p:spPr>
          <a:xfrm flipH="1">
            <a:off x="3823694" y="5513106"/>
            <a:ext cx="2153883" cy="1176068"/>
          </a:xfrm>
          <a:prstGeom prst="ellipse">
            <a:avLst/>
          </a:prstGeom>
          <a:solidFill>
            <a:schemeClr val="accent1">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400" dirty="0" err="1">
                <a:solidFill>
                  <a:sysClr val="windowText" lastClr="000000"/>
                </a:solidFill>
                <a:latin typeface="Arial" panose="020B0604020202020204" pitchFamily="34" charset="0"/>
                <a:cs typeface="Arial" panose="020B0604020202020204" pitchFamily="34" charset="0"/>
              </a:rPr>
              <a:t>Innovation</a:t>
            </a:r>
            <a:r>
              <a:rPr lang="es-PE" sz="1400" dirty="0">
                <a:solidFill>
                  <a:sysClr val="windowText" lastClr="000000"/>
                </a:solidFill>
                <a:latin typeface="Arial" panose="020B0604020202020204" pitchFamily="34" charset="0"/>
                <a:cs typeface="Arial" panose="020B0604020202020204" pitchFamily="34" charset="0"/>
              </a:rPr>
              <a:t>, </a:t>
            </a:r>
            <a:r>
              <a:rPr lang="es-PE" sz="1400" dirty="0" err="1">
                <a:solidFill>
                  <a:sysClr val="windowText" lastClr="000000"/>
                </a:solidFill>
                <a:latin typeface="Arial" panose="020B0604020202020204" pitchFamily="34" charset="0"/>
                <a:cs typeface="Arial" panose="020B0604020202020204" pitchFamily="34" charset="0"/>
              </a:rPr>
              <a:t>technology</a:t>
            </a:r>
            <a:r>
              <a:rPr lang="es-PE" sz="1400" dirty="0">
                <a:solidFill>
                  <a:sysClr val="windowText" lastClr="000000"/>
                </a:solidFill>
                <a:latin typeface="Arial" panose="020B0604020202020204" pitchFamily="34" charset="0"/>
                <a:cs typeface="Arial" panose="020B0604020202020204" pitchFamily="34" charset="0"/>
              </a:rPr>
              <a:t> transfer</a:t>
            </a:r>
          </a:p>
        </p:txBody>
      </p:sp>
      <p:sp>
        <p:nvSpPr>
          <p:cNvPr id="22" name="Oval 21">
            <a:extLst>
              <a:ext uri="{FF2B5EF4-FFF2-40B4-BE49-F238E27FC236}">
                <a16:creationId xmlns:a16="http://schemas.microsoft.com/office/drawing/2014/main" id="{4D6B656A-2F36-9548-81CB-4E137C74C303}"/>
              </a:ext>
            </a:extLst>
          </p:cNvPr>
          <p:cNvSpPr/>
          <p:nvPr/>
        </p:nvSpPr>
        <p:spPr>
          <a:xfrm>
            <a:off x="1178720" y="2091114"/>
            <a:ext cx="5328855" cy="3668282"/>
          </a:xfrm>
          <a:prstGeom prst="ellipse">
            <a:avLst/>
          </a:prstGeom>
          <a:solidFill>
            <a:schemeClr val="accent2">
              <a:lumMod val="20000"/>
              <a:lumOff val="8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
            </a:pPr>
            <a:r>
              <a:rPr lang="en-US" dirty="0">
                <a:solidFill>
                  <a:schemeClr val="tx1"/>
                </a:solidFill>
                <a:latin typeface="Arial" panose="020B0604020202020204" pitchFamily="34" charset="0"/>
                <a:cs typeface="Arial" panose="020B0604020202020204" pitchFamily="34" charset="0"/>
              </a:rPr>
              <a:t>Ucayali Technology Transfer and Innovation Center
National Agriculture Research Institute Forestry Research Program.
Forest chapter in National Agriculture Health Service </a:t>
            </a:r>
          </a:p>
          <a:p>
            <a:pPr marL="342900" indent="-342900">
              <a:buFont typeface="Wingdings" pitchFamily="2" charset="2"/>
              <a:buChar char="§"/>
            </a:pPr>
            <a:r>
              <a:rPr lang="en-US" dirty="0">
                <a:solidFill>
                  <a:schemeClr val="tx1"/>
                </a:solidFill>
                <a:latin typeface="Arial" panose="020B0604020202020204" pitchFamily="34" charset="0"/>
                <a:cs typeface="Arial" panose="020B0604020202020204" pitchFamily="34" charset="0"/>
              </a:rPr>
              <a:t>Access to Forest Genetic Resources for prospective purposes.</a:t>
            </a:r>
            <a:endParaRPr lang="es-ES_tradnl" dirty="0">
              <a:solidFill>
                <a:schemeClr val="tx1"/>
              </a:solidFill>
            </a:endParaRPr>
          </a:p>
        </p:txBody>
      </p:sp>
      <p:sp>
        <p:nvSpPr>
          <p:cNvPr id="5" name="Title 1">
            <a:extLst>
              <a:ext uri="{FF2B5EF4-FFF2-40B4-BE49-F238E27FC236}">
                <a16:creationId xmlns:a16="http://schemas.microsoft.com/office/drawing/2014/main" id="{00525A96-0AD3-92CF-6F75-3921DDCF4265}"/>
              </a:ext>
            </a:extLst>
          </p:cNvPr>
          <p:cNvSpPr>
            <a:spLocks noGrp="1"/>
          </p:cNvSpPr>
          <p:nvPr>
            <p:ph type="title"/>
          </p:nvPr>
        </p:nvSpPr>
        <p:spPr>
          <a:xfrm>
            <a:off x="294223" y="46182"/>
            <a:ext cx="8238218" cy="1143000"/>
          </a:xfrm>
        </p:spPr>
        <p:txBody>
          <a:bodyPr>
            <a:normAutofit/>
          </a:bodyPr>
          <a:lstStyle/>
          <a:p>
            <a:pPr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47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5E-6 -3.33333E-6 L -0.06823 -0.30555 " pathEditMode="relative" rAng="0" ptsTypes="AA">
                                      <p:cBhvr>
                                        <p:cTn id="6" dur="1000" fill="hold"/>
                                        <p:tgtEl>
                                          <p:spTgt spid="19"/>
                                        </p:tgtEl>
                                        <p:attrNameLst>
                                          <p:attrName>ppt_x</p:attrName>
                                          <p:attrName>ppt_y</p:attrName>
                                        </p:attrNameLst>
                                      </p:cBhvr>
                                      <p:rCtr x="-3420" y="-15278"/>
                                    </p:animMotion>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1" nodeType="clickEffect">
                                  <p:stCondLst>
                                    <p:cond delay="0"/>
                                  </p:stCondLst>
                                  <p:childTnLst>
                                    <p:animScale>
                                      <p:cBhvr>
                                        <p:cTn id="10" dur="1000" fill="hold"/>
                                        <p:tgtEl>
                                          <p:spTgt spid="19"/>
                                        </p:tgtEl>
                                      </p:cBhvr>
                                      <p:by x="240000" y="240000"/>
                                    </p:animScale>
                                  </p:childTnLst>
                                </p:cTn>
                              </p:par>
                              <p:par>
                                <p:cTn id="11" presetID="9"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animEffect transition="in" filter="dissolve">
                                      <p:cBhvr>
                                        <p:cTn id="13" dur="1000"/>
                                        <p:tgtEl>
                                          <p:spTgt spid="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10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dissolve">
                                      <p:cBhvr>
                                        <p:cTn id="23" dur="1000"/>
                                        <p:tgtEl>
                                          <p:spTgt spid="2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grpId="1" nodeType="clickEffect">
                                  <p:stCondLst>
                                    <p:cond delay="0"/>
                                  </p:stCondLst>
                                  <p:childTnLst>
                                    <p:anim calcmode="lin" valueType="num">
                                      <p:cBhvr>
                                        <p:cTn id="27" dur="1000"/>
                                        <p:tgtEl>
                                          <p:spTgt spid="22">
                                            <p:txEl>
                                              <p:pRg st="0" end="0"/>
                                            </p:txEl>
                                          </p:spTgt>
                                        </p:tgtEl>
                                        <p:attrNameLst>
                                          <p:attrName>ppt_w</p:attrName>
                                        </p:attrNameLst>
                                      </p:cBhvr>
                                      <p:tavLst>
                                        <p:tav tm="0">
                                          <p:val>
                                            <p:strVal val="ppt_w"/>
                                          </p:val>
                                        </p:tav>
                                        <p:tav tm="100000">
                                          <p:val>
                                            <p:fltVal val="0"/>
                                          </p:val>
                                        </p:tav>
                                      </p:tavLst>
                                    </p:anim>
                                    <p:anim calcmode="lin" valueType="num">
                                      <p:cBhvr>
                                        <p:cTn id="28" dur="1000"/>
                                        <p:tgtEl>
                                          <p:spTgt spid="22">
                                            <p:txEl>
                                              <p:pRg st="0" end="0"/>
                                            </p:txEl>
                                          </p:spTgt>
                                        </p:tgtEl>
                                        <p:attrNameLst>
                                          <p:attrName>ppt_h</p:attrName>
                                        </p:attrNameLst>
                                      </p:cBhvr>
                                      <p:tavLst>
                                        <p:tav tm="0">
                                          <p:val>
                                            <p:strVal val="ppt_h"/>
                                          </p:val>
                                        </p:tav>
                                        <p:tav tm="100000">
                                          <p:val>
                                            <p:fltVal val="0"/>
                                          </p:val>
                                        </p:tav>
                                      </p:tavLst>
                                    </p:anim>
                                    <p:animEffect transition="out" filter="fade">
                                      <p:cBhvr>
                                        <p:cTn id="29" dur="1000"/>
                                        <p:tgtEl>
                                          <p:spTgt spid="22">
                                            <p:txEl>
                                              <p:pRg st="0" end="0"/>
                                            </p:txEl>
                                          </p:spTgt>
                                        </p:tgtEl>
                                      </p:cBhvr>
                                    </p:animEffect>
                                    <p:set>
                                      <p:cBhvr>
                                        <p:cTn id="30" dur="1" fill="hold">
                                          <p:stCondLst>
                                            <p:cond delay="999"/>
                                          </p:stCondLst>
                                        </p:cTn>
                                        <p:tgtEl>
                                          <p:spTgt spid="22">
                                            <p:txEl>
                                              <p:pRg st="0" end="0"/>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53" presetClass="exit" presetSubtype="32" fill="hold" grpId="1" nodeType="clickEffect">
                                  <p:stCondLst>
                                    <p:cond delay="0"/>
                                  </p:stCondLst>
                                  <p:childTnLst>
                                    <p:anim calcmode="lin" valueType="num">
                                      <p:cBhvr>
                                        <p:cTn id="34" dur="1000"/>
                                        <p:tgtEl>
                                          <p:spTgt spid="22">
                                            <p:txEl>
                                              <p:pRg st="1" end="1"/>
                                            </p:txEl>
                                          </p:spTgt>
                                        </p:tgtEl>
                                        <p:attrNameLst>
                                          <p:attrName>ppt_w</p:attrName>
                                        </p:attrNameLst>
                                      </p:cBhvr>
                                      <p:tavLst>
                                        <p:tav tm="0">
                                          <p:val>
                                            <p:strVal val="ppt_w"/>
                                          </p:val>
                                        </p:tav>
                                        <p:tav tm="100000">
                                          <p:val>
                                            <p:fltVal val="0"/>
                                          </p:val>
                                        </p:tav>
                                      </p:tavLst>
                                    </p:anim>
                                    <p:anim calcmode="lin" valueType="num">
                                      <p:cBhvr>
                                        <p:cTn id="35" dur="1000"/>
                                        <p:tgtEl>
                                          <p:spTgt spid="22">
                                            <p:txEl>
                                              <p:pRg st="1" end="1"/>
                                            </p:txEl>
                                          </p:spTgt>
                                        </p:tgtEl>
                                        <p:attrNameLst>
                                          <p:attrName>ppt_h</p:attrName>
                                        </p:attrNameLst>
                                      </p:cBhvr>
                                      <p:tavLst>
                                        <p:tav tm="0">
                                          <p:val>
                                            <p:strVal val="ppt_h"/>
                                          </p:val>
                                        </p:tav>
                                        <p:tav tm="100000">
                                          <p:val>
                                            <p:fltVal val="0"/>
                                          </p:val>
                                        </p:tav>
                                      </p:tavLst>
                                    </p:anim>
                                    <p:animEffect transition="out" filter="fade">
                                      <p:cBhvr>
                                        <p:cTn id="36" dur="1000"/>
                                        <p:tgtEl>
                                          <p:spTgt spid="22">
                                            <p:txEl>
                                              <p:pRg st="1" end="1"/>
                                            </p:txEl>
                                          </p:spTgt>
                                        </p:tgtEl>
                                      </p:cBhvr>
                                    </p:animEffect>
                                    <p:set>
                                      <p:cBhvr>
                                        <p:cTn id="37" dur="1" fill="hold">
                                          <p:stCondLst>
                                            <p:cond delay="999"/>
                                          </p:stCondLst>
                                        </p:cTn>
                                        <p:tgtEl>
                                          <p:spTgt spid="22">
                                            <p:txEl>
                                              <p:pRg st="1" end="1"/>
                                            </p:txEl>
                                          </p:spTgt>
                                        </p:tgtEl>
                                        <p:attrNameLst>
                                          <p:attrName>style.visibility</p:attrName>
                                        </p:attrNameLst>
                                      </p:cBhvr>
                                      <p:to>
                                        <p:strVal val="hidden"/>
                                      </p:to>
                                    </p:set>
                                  </p:childTnLst>
                                </p:cTn>
                              </p:par>
                              <p:par>
                                <p:cTn id="38" presetID="53" presetClass="exit" presetSubtype="32" fill="hold" grpId="1" nodeType="withEffect">
                                  <p:stCondLst>
                                    <p:cond delay="0"/>
                                  </p:stCondLst>
                                  <p:childTnLst>
                                    <p:anim calcmode="lin" valueType="num">
                                      <p:cBhvr>
                                        <p:cTn id="39" dur="1000"/>
                                        <p:tgtEl>
                                          <p:spTgt spid="22">
                                            <p:bg/>
                                          </p:spTgt>
                                        </p:tgtEl>
                                        <p:attrNameLst>
                                          <p:attrName>ppt_w</p:attrName>
                                        </p:attrNameLst>
                                      </p:cBhvr>
                                      <p:tavLst>
                                        <p:tav tm="0">
                                          <p:val>
                                            <p:strVal val="ppt_w"/>
                                          </p:val>
                                        </p:tav>
                                        <p:tav tm="100000">
                                          <p:val>
                                            <p:fltVal val="0"/>
                                          </p:val>
                                        </p:tav>
                                      </p:tavLst>
                                    </p:anim>
                                    <p:anim calcmode="lin" valueType="num">
                                      <p:cBhvr>
                                        <p:cTn id="40" dur="1000"/>
                                        <p:tgtEl>
                                          <p:spTgt spid="22">
                                            <p:bg/>
                                          </p:spTgt>
                                        </p:tgtEl>
                                        <p:attrNameLst>
                                          <p:attrName>ppt_h</p:attrName>
                                        </p:attrNameLst>
                                      </p:cBhvr>
                                      <p:tavLst>
                                        <p:tav tm="0">
                                          <p:val>
                                            <p:strVal val="ppt_h"/>
                                          </p:val>
                                        </p:tav>
                                        <p:tav tm="100000">
                                          <p:val>
                                            <p:fltVal val="0"/>
                                          </p:val>
                                        </p:tav>
                                      </p:tavLst>
                                    </p:anim>
                                    <p:animEffect transition="out" filter="fade">
                                      <p:cBhvr>
                                        <p:cTn id="41" dur="1000"/>
                                        <p:tgtEl>
                                          <p:spTgt spid="22">
                                            <p:bg/>
                                          </p:spTgt>
                                        </p:tgtEl>
                                      </p:cBhvr>
                                    </p:animEffect>
                                    <p:set>
                                      <p:cBhvr>
                                        <p:cTn id="42" dur="1" fill="hold">
                                          <p:stCondLst>
                                            <p:cond delay="999"/>
                                          </p:stCondLst>
                                        </p:cTn>
                                        <p:tgtEl>
                                          <p:spTgt spid="22">
                                            <p:bg/>
                                          </p:spTgt>
                                        </p:tgtEl>
                                        <p:attrNameLst>
                                          <p:attrName>style.visibility</p:attrName>
                                        </p:attrNameLst>
                                      </p:cBhvr>
                                      <p:to>
                                        <p:strVal val="hidden"/>
                                      </p:to>
                                    </p:set>
                                  </p:childTnLst>
                                </p:cTn>
                              </p:par>
                              <p:par>
                                <p:cTn id="43" presetID="6" presetClass="emph" presetSubtype="0" fill="hold" grpId="2" nodeType="withEffect">
                                  <p:stCondLst>
                                    <p:cond delay="0"/>
                                  </p:stCondLst>
                                  <p:childTnLst>
                                    <p:animScale>
                                      <p:cBhvr>
                                        <p:cTn id="44" dur="1000" fill="hold"/>
                                        <p:tgtEl>
                                          <p:spTgt spid="19"/>
                                        </p:tgtEl>
                                      </p:cBhvr>
                                      <p:by x="38000" y="38000"/>
                                    </p:animScale>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3" nodeType="clickEffect">
                                  <p:stCondLst>
                                    <p:cond delay="0"/>
                                  </p:stCondLst>
                                  <p:childTnLst>
                                    <p:animMotion origin="layout" path="M -0.06736 -0.30555 L 0.00087 -3.33333E-6 " pathEditMode="relative" rAng="0" ptsTypes="AA">
                                      <p:cBhvr>
                                        <p:cTn id="48" dur="1000" fill="hold"/>
                                        <p:tgtEl>
                                          <p:spTgt spid="19"/>
                                        </p:tgtEl>
                                        <p:attrNameLst>
                                          <p:attrName>ppt_x</p:attrName>
                                          <p:attrName>ppt_y</p:attrName>
                                        </p:attrNameLst>
                                      </p:cBhvr>
                                      <p:rCtr x="3403" y="1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19" grpId="3" animBg="1"/>
      <p:bldP spid="22" grpId="0" build="p" animBg="1"/>
      <p:bldP spid="22" grpI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828CE0C8-C0B8-4BF5-839A-B76E0E17FEA5}"/>
              </a:ext>
            </a:extLst>
          </p:cNvPr>
          <p:cNvSpPr txBox="1">
            <a:spLocks/>
          </p:cNvSpPr>
          <p:nvPr/>
        </p:nvSpPr>
        <p:spPr>
          <a:xfrm>
            <a:off x="265" y="857250"/>
            <a:ext cx="9143473" cy="647401"/>
          </a:xfrm>
          <a:prstGeom prst="rect">
            <a:avLst/>
          </a:prstGeom>
          <a:solidFill>
            <a:srgbClr val="C00000"/>
          </a:solidFill>
        </p:spPr>
        <p:txBody>
          <a:bodyPr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ES" sz="1998" b="1" dirty="0">
                <a:solidFill>
                  <a:schemeClr val="bg1"/>
                </a:solidFill>
                <a:latin typeface="Arial" panose="020B0604020202020204" pitchFamily="34" charset="0"/>
                <a:cs typeface="Arial" panose="020B0604020202020204" pitchFamily="34" charset="0"/>
              </a:rPr>
              <a:t>PRODUCTIVITY IMPACTS BETWEEN 2016-2019</a:t>
            </a:r>
          </a:p>
        </p:txBody>
      </p:sp>
      <p:sp>
        <p:nvSpPr>
          <p:cNvPr id="2" name="Title 1">
            <a:extLst>
              <a:ext uri="{FF2B5EF4-FFF2-40B4-BE49-F238E27FC236}">
                <a16:creationId xmlns:a16="http://schemas.microsoft.com/office/drawing/2014/main" id="{EE3B7852-83D5-1340-D3F7-116EC9052D5B}"/>
              </a:ext>
            </a:extLst>
          </p:cNvPr>
          <p:cNvSpPr txBox="1">
            <a:spLocks/>
          </p:cNvSpPr>
          <p:nvPr/>
        </p:nvSpPr>
        <p:spPr>
          <a:xfrm>
            <a:off x="320331" y="137548"/>
            <a:ext cx="9289032" cy="69337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lvl="1" algn="ctr" rtl="0">
              <a:lnSpc>
                <a:spcPct val="90000"/>
              </a:lnSpc>
              <a:spcBef>
                <a:spcPct val="0"/>
              </a:spcBef>
            </a:pPr>
            <a:r>
              <a:rPr lang="en-US" sz="3200" b="1" dirty="0">
                <a:solidFill>
                  <a:schemeClr val="tx2"/>
                </a:solidFill>
                <a:latin typeface="Arial" panose="020B0604020202020204" pitchFamily="34" charset="0"/>
                <a:ea typeface="MS PGothic" panose="020B0600070205080204" pitchFamily="34" charset="-128"/>
                <a:cs typeface="Arial" panose="020B0604020202020204" pitchFamily="34" charset="0"/>
              </a:rPr>
              <a:t>Forestry Executive Board</a:t>
            </a:r>
            <a:endParaRPr lang="es-PE" sz="3200" kern="0" dirty="0">
              <a:solidFill>
                <a:schemeClr val="tx2"/>
              </a:solidFill>
              <a:latin typeface="Arial" panose="020B0604020202020204" pitchFamily="34" charset="0"/>
              <a:cs typeface="Arial" panose="020B0604020202020204" pitchFamily="34" charset="0"/>
            </a:endParaRPr>
          </a:p>
        </p:txBody>
      </p:sp>
      <p:graphicFrame>
        <p:nvGraphicFramePr>
          <p:cNvPr id="3" name="Object 2">
            <a:extLst>
              <a:ext uri="{FF2B5EF4-FFF2-40B4-BE49-F238E27FC236}">
                <a16:creationId xmlns:a16="http://schemas.microsoft.com/office/drawing/2014/main" id="{3DB5123E-B944-45CD-CD05-01F6CD7DC4EB}"/>
              </a:ext>
            </a:extLst>
          </p:cNvPr>
          <p:cNvGraphicFramePr>
            <a:graphicFrameLocks noChangeAspect="1"/>
          </p:cNvGraphicFramePr>
          <p:nvPr>
            <p:extLst>
              <p:ext uri="{D42A27DB-BD31-4B8C-83A1-F6EECF244321}">
                <p14:modId xmlns:p14="http://schemas.microsoft.com/office/powerpoint/2010/main" val="3788724467"/>
              </p:ext>
            </p:extLst>
          </p:nvPr>
        </p:nvGraphicFramePr>
        <p:xfrm>
          <a:off x="326692" y="2420888"/>
          <a:ext cx="4245308" cy="3096344"/>
        </p:xfrm>
        <a:graphic>
          <a:graphicData uri="http://schemas.openxmlformats.org/presentationml/2006/ole">
            <mc:AlternateContent xmlns:mc="http://schemas.openxmlformats.org/markup-compatibility/2006">
              <mc:Choice xmlns:v="urn:schemas-microsoft-com:vml" Requires="v">
                <p:oleObj name="Document" r:id="rId3" imgW="6070762" imgH="2306313" progId="Word.Document.12">
                  <p:embed/>
                </p:oleObj>
              </mc:Choice>
              <mc:Fallback>
                <p:oleObj name="Document" r:id="rId3" imgW="6070762" imgH="2306313" progId="Word.Document.12">
                  <p:embed/>
                  <p:pic>
                    <p:nvPicPr>
                      <p:cNvPr id="3" name="Object 2">
                        <a:extLst>
                          <a:ext uri="{FF2B5EF4-FFF2-40B4-BE49-F238E27FC236}">
                            <a16:creationId xmlns:a16="http://schemas.microsoft.com/office/drawing/2014/main" id="{3DB5123E-B944-45CD-CD05-01F6CD7DC4EB}"/>
                          </a:ext>
                        </a:extLst>
                      </p:cNvPr>
                      <p:cNvPicPr/>
                      <p:nvPr/>
                    </p:nvPicPr>
                    <p:blipFill>
                      <a:blip r:embed="rId4"/>
                      <a:stretch>
                        <a:fillRect/>
                      </a:stretch>
                    </p:blipFill>
                    <p:spPr>
                      <a:xfrm>
                        <a:off x="326692" y="2420888"/>
                        <a:ext cx="4245308" cy="3096344"/>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636085C2-2DFD-B8D1-A619-5C93C71FC76D}"/>
              </a:ext>
            </a:extLst>
          </p:cNvPr>
          <p:cNvSpPr/>
          <p:nvPr/>
        </p:nvSpPr>
        <p:spPr>
          <a:xfrm>
            <a:off x="3347864" y="2132856"/>
            <a:ext cx="648072" cy="338437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51196C6-801A-5A70-7E39-91AD8BB22D1E}"/>
              </a:ext>
            </a:extLst>
          </p:cNvPr>
          <p:cNvPicPr>
            <a:picLocks noChangeAspect="1"/>
          </p:cNvPicPr>
          <p:nvPr/>
        </p:nvPicPr>
        <p:blipFill>
          <a:blip r:embed="rId5"/>
          <a:stretch>
            <a:fillRect/>
          </a:stretch>
        </p:blipFill>
        <p:spPr>
          <a:xfrm>
            <a:off x="4139952" y="2276872"/>
            <a:ext cx="4807174" cy="3384376"/>
          </a:xfrm>
          <a:prstGeom prst="rect">
            <a:avLst/>
          </a:prstGeom>
        </p:spPr>
      </p:pic>
      <p:sp>
        <p:nvSpPr>
          <p:cNvPr id="8" name="TextBox 7">
            <a:extLst>
              <a:ext uri="{FF2B5EF4-FFF2-40B4-BE49-F238E27FC236}">
                <a16:creationId xmlns:a16="http://schemas.microsoft.com/office/drawing/2014/main" id="{D4CDC766-9CBA-28A7-2B36-117CEC5A8750}"/>
              </a:ext>
            </a:extLst>
          </p:cNvPr>
          <p:cNvSpPr txBox="1"/>
          <p:nvPr/>
        </p:nvSpPr>
        <p:spPr>
          <a:xfrm>
            <a:off x="2267744" y="1691516"/>
            <a:ext cx="507061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Difference in Difference estimates 2016-2019</a:t>
            </a:r>
          </a:p>
        </p:txBody>
      </p:sp>
      <p:sp>
        <p:nvSpPr>
          <p:cNvPr id="9" name="Rectangle 8">
            <a:extLst>
              <a:ext uri="{FF2B5EF4-FFF2-40B4-BE49-F238E27FC236}">
                <a16:creationId xmlns:a16="http://schemas.microsoft.com/office/drawing/2014/main" id="{72BD41A1-2955-F8A8-0BCA-0057E76651C9}"/>
              </a:ext>
            </a:extLst>
          </p:cNvPr>
          <p:cNvSpPr/>
          <p:nvPr/>
        </p:nvSpPr>
        <p:spPr>
          <a:xfrm>
            <a:off x="4139952" y="5589240"/>
            <a:ext cx="5004048" cy="126623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028663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SLIDE PPT 4-3-02.jpg">
            <a:extLst>
              <a:ext uri="{FF2B5EF4-FFF2-40B4-BE49-F238E27FC236}">
                <a16:creationId xmlns:a16="http://schemas.microsoft.com/office/drawing/2014/main" id="{11F2DB6E-9BE4-3238-B990-7563983085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1">
            <a:extLst>
              <a:ext uri="{FF2B5EF4-FFF2-40B4-BE49-F238E27FC236}">
                <a16:creationId xmlns:a16="http://schemas.microsoft.com/office/drawing/2014/main" id="{357639AE-5A32-423D-4349-343C2F4BEA6B}"/>
              </a:ext>
            </a:extLst>
          </p:cNvPr>
          <p:cNvSpPr>
            <a:spLocks noChangeArrowheads="1"/>
          </p:cNvSpPr>
          <p:nvPr/>
        </p:nvSpPr>
        <p:spPr bwMode="auto">
          <a:xfrm>
            <a:off x="473075" y="2151063"/>
            <a:ext cx="4333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ClrTx/>
              <a:buFontTx/>
              <a:buNone/>
            </a:pPr>
            <a:r>
              <a:rPr lang="es-ES_tradnl" altLang="en-US" sz="16000" dirty="0">
                <a:solidFill>
                  <a:schemeClr val="bg1"/>
                </a:solidFill>
                <a:cs typeface="Arial" panose="020B0604020202020204" pitchFamily="34" charset="0"/>
              </a:rPr>
              <a:t>3</a:t>
            </a:r>
            <a:endParaRPr lang="en-US" altLang="en-US" sz="16000" dirty="0">
              <a:solidFill>
                <a:schemeClr val="bg1"/>
              </a:solidFill>
              <a:cs typeface="Arial" panose="020B0604020202020204" pitchFamily="34" charset="0"/>
            </a:endParaRPr>
          </a:p>
        </p:txBody>
      </p:sp>
      <p:sp>
        <p:nvSpPr>
          <p:cNvPr id="5" name="Content Placeholder 2">
            <a:extLst>
              <a:ext uri="{FF2B5EF4-FFF2-40B4-BE49-F238E27FC236}">
                <a16:creationId xmlns:a16="http://schemas.microsoft.com/office/drawing/2014/main" id="{F8ED9647-B0B3-8203-E3DA-D0D289E55E93}"/>
              </a:ext>
            </a:extLst>
          </p:cNvPr>
          <p:cNvSpPr txBox="1">
            <a:spLocks/>
          </p:cNvSpPr>
          <p:nvPr/>
        </p:nvSpPr>
        <p:spPr bwMode="auto">
          <a:xfrm>
            <a:off x="4471988" y="2584450"/>
            <a:ext cx="425767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399CD"/>
              </a:buClr>
              <a:buFont typeface="Wingdings" panose="05000000000000000000" pitchFamily="2" charset="2"/>
              <a:buChar char="§"/>
              <a:defRPr sz="2000" b="1">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buClrTx/>
              <a:buFont typeface="Arial" panose="020B0604020202020204" pitchFamily="34" charset="0"/>
              <a:buNone/>
            </a:pPr>
            <a:r>
              <a:rPr lang="en-US" altLang="en-US" sz="3600" dirty="0">
                <a:cs typeface="Arial" panose="020B0604020202020204" pitchFamily="34" charset="0"/>
              </a:rPr>
              <a:t>Lessons Learned.</a:t>
            </a: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E4EC9-0838-6E64-B819-83FE8921B0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7C690D-2052-ADDB-9BB4-9C3373F38720}"/>
              </a:ext>
            </a:extLst>
          </p:cNvPr>
          <p:cNvSpPr>
            <a:spLocks noGrp="1"/>
          </p:cNvSpPr>
          <p:nvPr>
            <p:ph type="title"/>
          </p:nvPr>
        </p:nvSpPr>
        <p:spPr>
          <a:xfrm>
            <a:off x="395536" y="-21454"/>
            <a:ext cx="8229600" cy="787853"/>
          </a:xfrm>
        </p:spPr>
        <p:txBody>
          <a:bodyPr>
            <a:normAutofit/>
          </a:bodyPr>
          <a:lstStyle/>
          <a:p>
            <a:r>
              <a:rPr lang="en-US" sz="3200" dirty="0">
                <a:latin typeface="Arial" panose="020B0604020202020204" pitchFamily="34" charset="0"/>
                <a:ea typeface="MS PGothic" panose="020B0600070205080204" pitchFamily="34" charset="-128"/>
                <a:cs typeface="Arial" panose="020B0604020202020204" pitchFamily="34" charset="0"/>
              </a:rPr>
              <a:t>Lessons from SEBs</a:t>
            </a:r>
          </a:p>
        </p:txBody>
      </p:sp>
      <p:pic>
        <p:nvPicPr>
          <p:cNvPr id="7" name="Content Placeholder 6">
            <a:extLst>
              <a:ext uri="{FF2B5EF4-FFF2-40B4-BE49-F238E27FC236}">
                <a16:creationId xmlns:a16="http://schemas.microsoft.com/office/drawing/2014/main" id="{DC868050-F5C5-65E8-B28C-15CF54EED754}"/>
              </a:ext>
            </a:extLst>
          </p:cNvPr>
          <p:cNvPicPr>
            <a:picLocks noGrp="1" noChangeAspect="1"/>
          </p:cNvPicPr>
          <p:nvPr>
            <p:ph idx="1"/>
          </p:nvPr>
        </p:nvPicPr>
        <p:blipFill>
          <a:blip r:embed="rId3"/>
          <a:stretch>
            <a:fillRect/>
          </a:stretch>
        </p:blipFill>
        <p:spPr>
          <a:xfrm>
            <a:off x="408980" y="676862"/>
            <a:ext cx="8051452" cy="5253423"/>
          </a:xfrm>
          <a:prstGeom prst="rect">
            <a:avLst/>
          </a:prstGeom>
        </p:spPr>
      </p:pic>
      <p:sp>
        <p:nvSpPr>
          <p:cNvPr id="2" name="Marcador de número de diapositiva 1">
            <a:extLst>
              <a:ext uri="{FF2B5EF4-FFF2-40B4-BE49-F238E27FC236}">
                <a16:creationId xmlns:a16="http://schemas.microsoft.com/office/drawing/2014/main" id="{E501B6D0-1DE3-64B7-985E-CB41125D9C24}"/>
              </a:ext>
            </a:extLst>
          </p:cNvPr>
          <p:cNvSpPr>
            <a:spLocks noGrp="1"/>
          </p:cNvSpPr>
          <p:nvPr>
            <p:ph type="sldNum" sz="quarter" idx="12"/>
          </p:nvPr>
        </p:nvSpPr>
        <p:spPr>
          <a:xfrm>
            <a:off x="6948264" y="6453336"/>
            <a:ext cx="2133600" cy="365125"/>
          </a:xfrm>
        </p:spPr>
        <p:txBody>
          <a:bodyPr/>
          <a:lstStyle/>
          <a:p>
            <a:pPr>
              <a:defRPr/>
            </a:pPr>
            <a:fld id="{B74B11BA-07C4-4CAE-95EF-996A879D5EDB}" type="slidenum">
              <a:rPr lang="es-ES" altLang="es-PE" smtClean="0">
                <a:solidFill>
                  <a:prstClr val="black">
                    <a:tint val="75000"/>
                  </a:prstClr>
                </a:solidFill>
              </a:rPr>
              <a:pPr>
                <a:defRPr/>
              </a:pPr>
              <a:t>28</a:t>
            </a:fld>
            <a:endParaRPr lang="es-ES" altLang="es-PE" dirty="0">
              <a:solidFill>
                <a:prstClr val="black">
                  <a:tint val="75000"/>
                </a:prstClr>
              </a:solidFill>
            </a:endParaRPr>
          </a:p>
        </p:txBody>
      </p:sp>
      <p:pic>
        <p:nvPicPr>
          <p:cNvPr id="4" name="Picture 3">
            <a:extLst>
              <a:ext uri="{FF2B5EF4-FFF2-40B4-BE49-F238E27FC236}">
                <a16:creationId xmlns:a16="http://schemas.microsoft.com/office/drawing/2014/main" id="{5A2DD9EA-D5B6-C6F4-29C4-C5382E5297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5801655"/>
            <a:ext cx="1511467" cy="83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370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36" y="-21454"/>
            <a:ext cx="8229600" cy="787853"/>
          </a:xfrm>
        </p:spPr>
        <p:txBody>
          <a:bodyPr>
            <a:normAutofit/>
          </a:bodyPr>
          <a:lstStyle/>
          <a:p>
            <a:r>
              <a:rPr lang="en-US" sz="3200" dirty="0">
                <a:latin typeface="Arial" panose="020B0604020202020204" pitchFamily="34" charset="0"/>
                <a:ea typeface="MS PGothic" panose="020B0600070205080204" pitchFamily="34" charset="-128"/>
                <a:cs typeface="Arial" panose="020B0604020202020204" pitchFamily="34" charset="0"/>
              </a:rPr>
              <a:t>Challenges</a:t>
            </a:r>
          </a:p>
        </p:txBody>
      </p:sp>
      <p:sp>
        <p:nvSpPr>
          <p:cNvPr id="6" name="Content Placeholder 5"/>
          <p:cNvSpPr>
            <a:spLocks noGrp="1"/>
          </p:cNvSpPr>
          <p:nvPr>
            <p:ph idx="1"/>
          </p:nvPr>
        </p:nvSpPr>
        <p:spPr>
          <a:xfrm>
            <a:off x="241133" y="908720"/>
            <a:ext cx="8229600" cy="5621709"/>
          </a:xfrm>
        </p:spPr>
        <p:txBody>
          <a:bodyPr>
            <a:noAutofit/>
          </a:bodyPr>
          <a:lstStyle/>
          <a:p>
            <a:pPr marL="0" lvl="0" indent="0" algn="just">
              <a:lnSpc>
                <a:spcPct val="114000"/>
              </a:lnSpc>
              <a:buNone/>
            </a:pPr>
            <a:endParaRPr lang="en-US" sz="2200" dirty="0">
              <a:latin typeface="Arial" panose="020B0604020202020204" pitchFamily="34" charset="0"/>
              <a:ea typeface="Calibri" panose="020F0502020204030204" pitchFamily="34" charset="0"/>
              <a:cs typeface="Arial" panose="020B0604020202020204" pitchFamily="34" charset="0"/>
            </a:endParaRPr>
          </a:p>
          <a:p>
            <a:pPr algn="just">
              <a:lnSpc>
                <a:spcPct val="114000"/>
              </a:lnSpc>
            </a:pPr>
            <a:r>
              <a:rPr lang="en-US" sz="2200" dirty="0">
                <a:latin typeface="Arial" panose="020B0604020202020204" pitchFamily="34" charset="0"/>
                <a:ea typeface="Calibri" panose="020F0502020204030204" pitchFamily="34" charset="0"/>
                <a:cs typeface="Arial" panose="020B0604020202020204" pitchFamily="34" charset="0"/>
              </a:rPr>
              <a:t>The biggest challenge is scalability due to the capabilities of the dedicated team (DT). </a:t>
            </a:r>
          </a:p>
          <a:p>
            <a:pPr algn="just">
              <a:lnSpc>
                <a:spcPct val="114000"/>
              </a:lnSpc>
            </a:pPr>
            <a:endParaRPr lang="en-US" sz="2200" dirty="0">
              <a:latin typeface="Arial" panose="020B0604020202020204" pitchFamily="34" charset="0"/>
              <a:ea typeface="Calibri" panose="020F0502020204030204" pitchFamily="34" charset="0"/>
              <a:cs typeface="Arial" panose="020B0604020202020204" pitchFamily="34" charset="0"/>
            </a:endParaRPr>
          </a:p>
          <a:p>
            <a:pPr algn="just">
              <a:lnSpc>
                <a:spcPct val="114000"/>
              </a:lnSpc>
            </a:pPr>
            <a:r>
              <a:rPr lang="en-US" sz="2200" dirty="0">
                <a:latin typeface="Arial" panose="020B0604020202020204" pitchFamily="34" charset="0"/>
                <a:ea typeface="Calibri" panose="020F0502020204030204" pitchFamily="34" charset="0"/>
                <a:cs typeface="Arial" panose="020B0604020202020204" pitchFamily="34" charset="0"/>
              </a:rPr>
              <a:t>Key to incorporate capacity building in the DT (looking for experts in the private sector, abroad, in universities or other areas of the public sector). </a:t>
            </a:r>
          </a:p>
          <a:p>
            <a:pPr algn="just">
              <a:lnSpc>
                <a:spcPct val="114000"/>
              </a:lnSpc>
            </a:pPr>
            <a:endParaRPr lang="en-US" sz="2200" dirty="0">
              <a:latin typeface="Arial" panose="020B0604020202020204" pitchFamily="34" charset="0"/>
              <a:ea typeface="Calibri" panose="020F0502020204030204" pitchFamily="34" charset="0"/>
              <a:cs typeface="Arial" panose="020B0604020202020204" pitchFamily="34" charset="0"/>
            </a:endParaRPr>
          </a:p>
          <a:p>
            <a:pPr algn="just">
              <a:lnSpc>
                <a:spcPct val="114000"/>
              </a:lnSpc>
            </a:pPr>
            <a:r>
              <a:rPr lang="en-US" sz="2200" dirty="0">
                <a:latin typeface="Arial" panose="020B0604020202020204" pitchFamily="34" charset="0"/>
                <a:ea typeface="Calibri" panose="020F0502020204030204" pitchFamily="34" charset="0"/>
                <a:cs typeface="Arial" panose="020B0604020202020204" pitchFamily="34" charset="0"/>
              </a:rPr>
              <a:t>Once created, it is essential to shield these capacities so that they are not lost due to shocks that activate political restrictions. As in other areas, building these capacities can take time, but politicians can destroy them in a matter of days.</a:t>
            </a:r>
            <a:endParaRPr lang="es-PE" sz="2200" b="0" dirty="0">
              <a:latin typeface="Arial" panose="020B0604020202020204" pitchFamily="34" charset="0"/>
              <a:ea typeface="Calibri" panose="020F0502020204030204" pitchFamily="34" charset="0"/>
              <a:cs typeface="Arial" panose="020B0604020202020204" pitchFamily="34" charset="0"/>
            </a:endParaRPr>
          </a:p>
        </p:txBody>
      </p:sp>
      <p:sp>
        <p:nvSpPr>
          <p:cNvPr id="2" name="Marcador de número de diapositiva 1"/>
          <p:cNvSpPr>
            <a:spLocks noGrp="1"/>
          </p:cNvSpPr>
          <p:nvPr>
            <p:ph type="sldNum" sz="quarter" idx="12"/>
          </p:nvPr>
        </p:nvSpPr>
        <p:spPr>
          <a:xfrm>
            <a:off x="6948264" y="6453336"/>
            <a:ext cx="2133600" cy="365125"/>
          </a:xfrm>
        </p:spPr>
        <p:txBody>
          <a:bodyPr/>
          <a:lstStyle/>
          <a:p>
            <a:pPr>
              <a:defRPr/>
            </a:pPr>
            <a:fld id="{B74B11BA-07C4-4CAE-95EF-996A879D5EDB}" type="slidenum">
              <a:rPr lang="es-ES" altLang="es-PE" smtClean="0">
                <a:solidFill>
                  <a:prstClr val="black">
                    <a:tint val="75000"/>
                  </a:prstClr>
                </a:solidFill>
              </a:rPr>
              <a:pPr>
                <a:defRPr/>
              </a:pPr>
              <a:t>29</a:t>
            </a:fld>
            <a:endParaRPr lang="es-ES" altLang="es-PE" dirty="0">
              <a:solidFill>
                <a:prstClr val="black">
                  <a:tint val="75000"/>
                </a:prstClr>
              </a:solidFill>
            </a:endParaRPr>
          </a:p>
        </p:txBody>
      </p:sp>
      <p:pic>
        <p:nvPicPr>
          <p:cNvPr id="4" name="Picture 3">
            <a:extLst>
              <a:ext uri="{FF2B5EF4-FFF2-40B4-BE49-F238E27FC236}">
                <a16:creationId xmlns:a16="http://schemas.microsoft.com/office/drawing/2014/main" id="{02684C91-0F60-3A56-D771-6E39C8243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5801655"/>
            <a:ext cx="1511467" cy="83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43">
            <a:extLst>
              <a:ext uri="{FF2B5EF4-FFF2-40B4-BE49-F238E27FC236}">
                <a16:creationId xmlns:a16="http://schemas.microsoft.com/office/drawing/2014/main" id="{D51EA49B-C1B8-EF7C-FF4A-93C641D1E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2343150"/>
            <a:ext cx="38925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3">
            <a:extLst>
              <a:ext uri="{FF2B5EF4-FFF2-40B4-BE49-F238E27FC236}">
                <a16:creationId xmlns:a16="http://schemas.microsoft.com/office/drawing/2014/main" id="{0F7601EB-D5DE-32AA-7EE9-4C4BC11B8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713" y="1746250"/>
            <a:ext cx="4156075"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140550</TotalTime>
  <Words>2204</Words>
  <Application>Microsoft Office PowerPoint</Application>
  <PresentationFormat>On-screen Show (4:3)</PresentationFormat>
  <Paragraphs>296</Paragraphs>
  <Slides>30</Slides>
  <Notes>21</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30</vt:i4>
      </vt:variant>
    </vt:vector>
  </HeadingPairs>
  <TitlesOfParts>
    <vt:vector size="44" baseType="lpstr">
      <vt:lpstr>MS PGothic</vt:lpstr>
      <vt:lpstr>Arial</vt:lpstr>
      <vt:lpstr>Arial Black</vt:lpstr>
      <vt:lpstr>Calibri</vt:lpstr>
      <vt:lpstr>Cambria</vt:lpstr>
      <vt:lpstr>Gotham Bold</vt:lpstr>
      <vt:lpstr>Gotham Book</vt:lpstr>
      <vt:lpstr>Wingdings</vt:lpstr>
      <vt:lpstr>Custom Design</vt:lpstr>
      <vt:lpstr>1_Custom Design</vt:lpstr>
      <vt:lpstr>2_Custom Design</vt:lpstr>
      <vt:lpstr>3_Custom Design</vt:lpstr>
      <vt:lpstr>4_Custom Design</vt:lpstr>
      <vt:lpstr>Document</vt:lpstr>
      <vt:lpstr>PowerPoint Presentation</vt:lpstr>
      <vt:lpstr>PowerPoint Presentation</vt:lpstr>
      <vt:lpstr>PowerPoint Presentation</vt:lpstr>
      <vt:lpstr>PowerPoint Presentation</vt:lpstr>
      <vt:lpstr>What's behind productivity?</vt:lpstr>
      <vt:lpstr>What's behind productivity?</vt:lpstr>
      <vt:lpstr>What's behind productivity?</vt:lpstr>
      <vt:lpstr>PowerPoint Presentation</vt:lpstr>
      <vt:lpstr>Productive Development Policies</vt:lpstr>
      <vt:lpstr>Romer's Investment Boards (1995)</vt:lpstr>
      <vt:lpstr>PowerPoint Presentation</vt:lpstr>
      <vt:lpstr>Three Types of Coordination Problems</vt:lpstr>
      <vt:lpstr>The Sectoral Executive Boards (SEBs)</vt:lpstr>
      <vt:lpstr>The Sectoral Executive Boards (SEBs)</vt:lpstr>
      <vt:lpstr>Internalize Constraints. </vt:lpstr>
      <vt:lpstr>The Rules of the Game</vt:lpstr>
      <vt:lpstr>   Experiment, Feedback and Adjust. </vt:lpstr>
      <vt:lpstr>PowerPoint Presentation</vt:lpstr>
      <vt:lpstr>Launch of an SEB Program</vt:lpstr>
      <vt:lpstr>Forestry Executive Board. </vt:lpstr>
      <vt:lpstr>Forestry Executive Board</vt:lpstr>
      <vt:lpstr>PowerPoint Presentation</vt:lpstr>
      <vt:lpstr>Forestry Executive Board</vt:lpstr>
      <vt:lpstr>Forestry Executive Board</vt:lpstr>
      <vt:lpstr>Forestry Executive Board</vt:lpstr>
      <vt:lpstr>PowerPoint Presentation</vt:lpstr>
      <vt:lpstr>PowerPoint Presentation</vt:lpstr>
      <vt:lpstr>Lessons from SEBs</vt:lpstr>
      <vt:lpstr>Challenges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Giulianno</dc:creator>
  <cp:lastModifiedBy>Ramona Sinanan</cp:lastModifiedBy>
  <cp:revision>3637</cp:revision>
  <cp:lastPrinted>2025-10-07T14:41:05Z</cp:lastPrinted>
  <dcterms:created xsi:type="dcterms:W3CDTF">2014-10-08T14:17:56Z</dcterms:created>
  <dcterms:modified xsi:type="dcterms:W3CDTF">2025-10-15T13:20:31Z</dcterms:modified>
</cp:coreProperties>
</file>