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68" r:id="rId3"/>
    <p:sldId id="266" r:id="rId4"/>
    <p:sldId id="267" r:id="rId5"/>
    <p:sldId id="269" r:id="rId6"/>
    <p:sldId id="27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2BF4F8-4D5A-49D5-9D11-EFE4B5A196F4}" v="58" dt="2025-10-14T14:29:59.2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2" d="100"/>
          <a:sy n="72" d="100"/>
        </p:scale>
        <p:origin x="1762"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5D960B-A5C5-4073-A2A9-F4F735ACC2A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F3CC39C-B669-41A2-AFFF-12740E39EE53}">
      <dgm:prSet/>
      <dgm:spPr/>
      <dgm:t>
        <a:bodyPr/>
        <a:lstStyle/>
        <a:p>
          <a:r>
            <a:rPr lang="en-US" b="1" dirty="0"/>
            <a:t>Services trade is outpacing goods trade worldwide: </a:t>
          </a:r>
          <a:r>
            <a:rPr lang="en-US" dirty="0"/>
            <a:t>In 2023, global services exports grew </a:t>
          </a:r>
          <a:r>
            <a:rPr lang="en-US" b="1" dirty="0"/>
            <a:t>9%</a:t>
          </a:r>
          <a:r>
            <a:rPr lang="en-US" dirty="0"/>
            <a:t>, while goods trade </a:t>
          </a:r>
          <a:r>
            <a:rPr lang="en-US" b="1" dirty="0"/>
            <a:t>declined by 5%</a:t>
          </a:r>
          <a:r>
            <a:rPr lang="en-US" dirty="0"/>
            <a:t>.</a:t>
          </a:r>
        </a:p>
      </dgm:t>
    </dgm:pt>
    <dgm:pt modelId="{9B6C51DD-C8BD-42B1-86AB-5F6E20CF8EDB}" type="parTrans" cxnId="{0A738A7E-BECE-40CE-A497-AC0CEA6EDFE9}">
      <dgm:prSet/>
      <dgm:spPr/>
      <dgm:t>
        <a:bodyPr/>
        <a:lstStyle/>
        <a:p>
          <a:endParaRPr lang="en-US"/>
        </a:p>
      </dgm:t>
    </dgm:pt>
    <dgm:pt modelId="{8B483A01-B3FC-4DC2-AD0D-572270F4AB39}" type="sibTrans" cxnId="{0A738A7E-BECE-40CE-A497-AC0CEA6EDFE9}">
      <dgm:prSet/>
      <dgm:spPr/>
      <dgm:t>
        <a:bodyPr/>
        <a:lstStyle/>
        <a:p>
          <a:endParaRPr lang="en-US"/>
        </a:p>
      </dgm:t>
    </dgm:pt>
    <dgm:pt modelId="{F9175966-242A-4E50-BF13-993E4FC971B1}">
      <dgm:prSet/>
      <dgm:spPr/>
      <dgm:t>
        <a:bodyPr/>
        <a:lstStyle/>
        <a:p>
          <a:r>
            <a:rPr lang="en-US" b="1"/>
            <a:t>Services now represent about 27% of total world trade</a:t>
          </a:r>
          <a:r>
            <a:rPr lang="en-US"/>
            <a:t>, up from </a:t>
          </a:r>
          <a:r>
            <a:rPr lang="en-US" b="1"/>
            <a:t>21% ten years ago</a:t>
          </a:r>
          <a:r>
            <a:rPr lang="en-US"/>
            <a:t>—a clear structural shift in global commerce.</a:t>
          </a:r>
        </a:p>
      </dgm:t>
    </dgm:pt>
    <dgm:pt modelId="{BE158DF8-75B5-478F-93C9-9ED00E31B5B5}" type="parTrans" cxnId="{1CCDDD48-1294-4929-AAD8-2F87CC46ADFD}">
      <dgm:prSet/>
      <dgm:spPr/>
      <dgm:t>
        <a:bodyPr/>
        <a:lstStyle/>
        <a:p>
          <a:endParaRPr lang="en-US"/>
        </a:p>
      </dgm:t>
    </dgm:pt>
    <dgm:pt modelId="{17CD6A68-0D54-4253-95AA-6294640ADED8}" type="sibTrans" cxnId="{1CCDDD48-1294-4929-AAD8-2F87CC46ADFD}">
      <dgm:prSet/>
      <dgm:spPr/>
      <dgm:t>
        <a:bodyPr/>
        <a:lstStyle/>
        <a:p>
          <a:endParaRPr lang="en-US"/>
        </a:p>
      </dgm:t>
    </dgm:pt>
    <dgm:pt modelId="{992D6E1E-B399-4DF2-A2A1-2ABF20ADA6F2}">
      <dgm:prSet/>
      <dgm:spPr/>
      <dgm:t>
        <a:bodyPr/>
        <a:lstStyle/>
        <a:p>
          <a:r>
            <a:rPr lang="en-US" b="1"/>
            <a:t>Digitally delivered services</a:t>
          </a:r>
          <a:r>
            <a:rPr lang="en-US"/>
            <a:t>—such as IT outsourcing, software, and creative content—now account for </a:t>
          </a:r>
          <a:r>
            <a:rPr lang="en-US" b="1"/>
            <a:t>over 55% of services exports</a:t>
          </a:r>
          <a:r>
            <a:rPr lang="en-US"/>
            <a:t>, reflecting rapid digitalization.</a:t>
          </a:r>
        </a:p>
      </dgm:t>
    </dgm:pt>
    <dgm:pt modelId="{2E42018B-03A8-424D-9450-182C7743873C}" type="parTrans" cxnId="{E1B4F493-126F-4743-B068-896DF4DFB266}">
      <dgm:prSet/>
      <dgm:spPr/>
      <dgm:t>
        <a:bodyPr/>
        <a:lstStyle/>
        <a:p>
          <a:endParaRPr lang="en-US"/>
        </a:p>
      </dgm:t>
    </dgm:pt>
    <dgm:pt modelId="{4A1E0322-0EC9-40F2-9B4C-62C99794B971}" type="sibTrans" cxnId="{E1B4F493-126F-4743-B068-896DF4DFB266}">
      <dgm:prSet/>
      <dgm:spPr/>
      <dgm:t>
        <a:bodyPr/>
        <a:lstStyle/>
        <a:p>
          <a:endParaRPr lang="en-US"/>
        </a:p>
      </dgm:t>
    </dgm:pt>
    <dgm:pt modelId="{9A4C3EE5-8150-425A-A646-E91CDD9BA75B}">
      <dgm:prSet/>
      <dgm:spPr/>
      <dgm:t>
        <a:bodyPr/>
        <a:lstStyle/>
        <a:p>
          <a:r>
            <a:rPr lang="en-US" b="1"/>
            <a:t>Creative and cultural services</a:t>
          </a:r>
          <a:r>
            <a:rPr lang="en-US"/>
            <a:t> are among the fastest-growing categories, expanding </a:t>
          </a:r>
          <a:r>
            <a:rPr lang="en-US" b="1"/>
            <a:t>2.8× in the past decade.</a:t>
          </a:r>
          <a:endParaRPr lang="en-US"/>
        </a:p>
      </dgm:t>
    </dgm:pt>
    <dgm:pt modelId="{EA355A39-B464-4601-BEB3-CCA7FA8616DA}" type="parTrans" cxnId="{4924EF0C-1C34-4847-A427-4ADED284320F}">
      <dgm:prSet/>
      <dgm:spPr/>
      <dgm:t>
        <a:bodyPr/>
        <a:lstStyle/>
        <a:p>
          <a:endParaRPr lang="en-US"/>
        </a:p>
      </dgm:t>
    </dgm:pt>
    <dgm:pt modelId="{9ACD16BD-043E-4E41-9767-EE85F91DA8A9}" type="sibTrans" cxnId="{4924EF0C-1C34-4847-A427-4ADED284320F}">
      <dgm:prSet/>
      <dgm:spPr/>
      <dgm:t>
        <a:bodyPr/>
        <a:lstStyle/>
        <a:p>
          <a:endParaRPr lang="en-US"/>
        </a:p>
      </dgm:t>
    </dgm:pt>
    <dgm:pt modelId="{1EA98886-BD43-4359-BA0A-203B0D929FAB}">
      <dgm:prSet/>
      <dgm:spPr/>
      <dgm:t>
        <a:bodyPr/>
        <a:lstStyle/>
        <a:p>
          <a:endParaRPr lang="en-US" dirty="0"/>
        </a:p>
      </dgm:t>
    </dgm:pt>
    <dgm:pt modelId="{74754F88-D33F-4BB0-B5C6-29D7AF44F037}" type="parTrans" cxnId="{D4ADABFB-3C76-4D57-A59C-20FF9D5C5F87}">
      <dgm:prSet/>
      <dgm:spPr/>
      <dgm:t>
        <a:bodyPr/>
        <a:lstStyle/>
        <a:p>
          <a:endParaRPr lang="en-US"/>
        </a:p>
      </dgm:t>
    </dgm:pt>
    <dgm:pt modelId="{C9C7D184-AD59-495E-A402-EDAF3C300CC1}" type="sibTrans" cxnId="{D4ADABFB-3C76-4D57-A59C-20FF9D5C5F87}">
      <dgm:prSet/>
      <dgm:spPr/>
      <dgm:t>
        <a:bodyPr/>
        <a:lstStyle/>
        <a:p>
          <a:endParaRPr lang="en-US"/>
        </a:p>
      </dgm:t>
    </dgm:pt>
    <dgm:pt modelId="{148EE299-25FB-47C6-BA33-24544B6E7548}" type="pres">
      <dgm:prSet presAssocID="{615D960B-A5C5-4073-A2A9-F4F735ACC2A6}" presName="vert0" presStyleCnt="0">
        <dgm:presLayoutVars>
          <dgm:dir/>
          <dgm:animOne val="branch"/>
          <dgm:animLvl val="lvl"/>
        </dgm:presLayoutVars>
      </dgm:prSet>
      <dgm:spPr/>
    </dgm:pt>
    <dgm:pt modelId="{6632A7F3-32D4-4A1F-BDAC-A10CF0D9232F}" type="pres">
      <dgm:prSet presAssocID="{EF3CC39C-B669-41A2-AFFF-12740E39EE53}" presName="thickLine" presStyleLbl="alignNode1" presStyleIdx="0" presStyleCnt="5"/>
      <dgm:spPr/>
    </dgm:pt>
    <dgm:pt modelId="{EA769927-432B-4047-8AFE-459A0BC34252}" type="pres">
      <dgm:prSet presAssocID="{EF3CC39C-B669-41A2-AFFF-12740E39EE53}" presName="horz1" presStyleCnt="0"/>
      <dgm:spPr/>
    </dgm:pt>
    <dgm:pt modelId="{8F8A9FA7-9DBC-4172-B14C-9491E500CDF8}" type="pres">
      <dgm:prSet presAssocID="{EF3CC39C-B669-41A2-AFFF-12740E39EE53}" presName="tx1" presStyleLbl="revTx" presStyleIdx="0" presStyleCnt="5"/>
      <dgm:spPr/>
    </dgm:pt>
    <dgm:pt modelId="{37FF11D5-6984-4742-BB8D-C94192A9F8FE}" type="pres">
      <dgm:prSet presAssocID="{EF3CC39C-B669-41A2-AFFF-12740E39EE53}" presName="vert1" presStyleCnt="0"/>
      <dgm:spPr/>
    </dgm:pt>
    <dgm:pt modelId="{BA47BB3F-F961-402E-B170-B744F9C1D76F}" type="pres">
      <dgm:prSet presAssocID="{F9175966-242A-4E50-BF13-993E4FC971B1}" presName="thickLine" presStyleLbl="alignNode1" presStyleIdx="1" presStyleCnt="5"/>
      <dgm:spPr/>
    </dgm:pt>
    <dgm:pt modelId="{0ECD6EE4-7FD0-452B-B67D-035091C42743}" type="pres">
      <dgm:prSet presAssocID="{F9175966-242A-4E50-BF13-993E4FC971B1}" presName="horz1" presStyleCnt="0"/>
      <dgm:spPr/>
    </dgm:pt>
    <dgm:pt modelId="{92CDE17D-12D9-47BC-90C2-51C993E77420}" type="pres">
      <dgm:prSet presAssocID="{F9175966-242A-4E50-BF13-993E4FC971B1}" presName="tx1" presStyleLbl="revTx" presStyleIdx="1" presStyleCnt="5"/>
      <dgm:spPr/>
    </dgm:pt>
    <dgm:pt modelId="{477DB3EA-D91F-4FB4-8D8F-C980A1BE8FD8}" type="pres">
      <dgm:prSet presAssocID="{F9175966-242A-4E50-BF13-993E4FC971B1}" presName="vert1" presStyleCnt="0"/>
      <dgm:spPr/>
    </dgm:pt>
    <dgm:pt modelId="{089BBFD3-A29C-488C-A15D-B8AD44DD2A81}" type="pres">
      <dgm:prSet presAssocID="{992D6E1E-B399-4DF2-A2A1-2ABF20ADA6F2}" presName="thickLine" presStyleLbl="alignNode1" presStyleIdx="2" presStyleCnt="5"/>
      <dgm:spPr/>
    </dgm:pt>
    <dgm:pt modelId="{89E74797-B5F4-4EDE-9B39-46BF268C9FCF}" type="pres">
      <dgm:prSet presAssocID="{992D6E1E-B399-4DF2-A2A1-2ABF20ADA6F2}" presName="horz1" presStyleCnt="0"/>
      <dgm:spPr/>
    </dgm:pt>
    <dgm:pt modelId="{0E95667F-1945-4817-A709-7576E22719B7}" type="pres">
      <dgm:prSet presAssocID="{992D6E1E-B399-4DF2-A2A1-2ABF20ADA6F2}" presName="tx1" presStyleLbl="revTx" presStyleIdx="2" presStyleCnt="5"/>
      <dgm:spPr/>
    </dgm:pt>
    <dgm:pt modelId="{37D5860D-2B98-4C33-9538-E8372AC8E115}" type="pres">
      <dgm:prSet presAssocID="{992D6E1E-B399-4DF2-A2A1-2ABF20ADA6F2}" presName="vert1" presStyleCnt="0"/>
      <dgm:spPr/>
    </dgm:pt>
    <dgm:pt modelId="{7D1968F7-2F6A-4F90-A2BE-DDA5AE990448}" type="pres">
      <dgm:prSet presAssocID="{9A4C3EE5-8150-425A-A646-E91CDD9BA75B}" presName="thickLine" presStyleLbl="alignNode1" presStyleIdx="3" presStyleCnt="5"/>
      <dgm:spPr/>
    </dgm:pt>
    <dgm:pt modelId="{2C33AF3B-4EA4-4126-A185-79978770D450}" type="pres">
      <dgm:prSet presAssocID="{9A4C3EE5-8150-425A-A646-E91CDD9BA75B}" presName="horz1" presStyleCnt="0"/>
      <dgm:spPr/>
    </dgm:pt>
    <dgm:pt modelId="{58CE75A3-1D29-49B8-93A0-6C2D6F0F8BCC}" type="pres">
      <dgm:prSet presAssocID="{9A4C3EE5-8150-425A-A646-E91CDD9BA75B}" presName="tx1" presStyleLbl="revTx" presStyleIdx="3" presStyleCnt="5"/>
      <dgm:spPr/>
    </dgm:pt>
    <dgm:pt modelId="{7CE8788D-35EE-4AE6-954D-2A62290D3FC2}" type="pres">
      <dgm:prSet presAssocID="{9A4C3EE5-8150-425A-A646-E91CDD9BA75B}" presName="vert1" presStyleCnt="0"/>
      <dgm:spPr/>
    </dgm:pt>
    <dgm:pt modelId="{0EC659D2-A1D2-4B4A-BCE3-7042678FED81}" type="pres">
      <dgm:prSet presAssocID="{1EA98886-BD43-4359-BA0A-203B0D929FAB}" presName="thickLine" presStyleLbl="alignNode1" presStyleIdx="4" presStyleCnt="5"/>
      <dgm:spPr/>
    </dgm:pt>
    <dgm:pt modelId="{23E8188A-4362-4D4B-A3BC-3FF24906FDE4}" type="pres">
      <dgm:prSet presAssocID="{1EA98886-BD43-4359-BA0A-203B0D929FAB}" presName="horz1" presStyleCnt="0"/>
      <dgm:spPr/>
    </dgm:pt>
    <dgm:pt modelId="{FBF1953E-C008-4891-BEF8-C294CBF49582}" type="pres">
      <dgm:prSet presAssocID="{1EA98886-BD43-4359-BA0A-203B0D929FAB}" presName="tx1" presStyleLbl="revTx" presStyleIdx="4" presStyleCnt="5"/>
      <dgm:spPr/>
    </dgm:pt>
    <dgm:pt modelId="{7F7F0D2A-B9A2-45CD-8C01-A52CA69EBFC8}" type="pres">
      <dgm:prSet presAssocID="{1EA98886-BD43-4359-BA0A-203B0D929FAB}" presName="vert1" presStyleCnt="0"/>
      <dgm:spPr/>
    </dgm:pt>
  </dgm:ptLst>
  <dgm:cxnLst>
    <dgm:cxn modelId="{471E920C-9882-48A8-B484-AE7F22BF688C}" type="presOf" srcId="{992D6E1E-B399-4DF2-A2A1-2ABF20ADA6F2}" destId="{0E95667F-1945-4817-A709-7576E22719B7}" srcOrd="0" destOrd="0" presId="urn:microsoft.com/office/officeart/2008/layout/LinedList"/>
    <dgm:cxn modelId="{4924EF0C-1C34-4847-A427-4ADED284320F}" srcId="{615D960B-A5C5-4073-A2A9-F4F735ACC2A6}" destId="{9A4C3EE5-8150-425A-A646-E91CDD9BA75B}" srcOrd="3" destOrd="0" parTransId="{EA355A39-B464-4601-BEB3-CCA7FA8616DA}" sibTransId="{9ACD16BD-043E-4E41-9767-EE85F91DA8A9}"/>
    <dgm:cxn modelId="{1CCDDD48-1294-4929-AAD8-2F87CC46ADFD}" srcId="{615D960B-A5C5-4073-A2A9-F4F735ACC2A6}" destId="{F9175966-242A-4E50-BF13-993E4FC971B1}" srcOrd="1" destOrd="0" parTransId="{BE158DF8-75B5-478F-93C9-9ED00E31B5B5}" sibTransId="{17CD6A68-0D54-4253-95AA-6294640ADED8}"/>
    <dgm:cxn modelId="{86E0C24D-80F0-48CE-9EF8-9574A1017F0C}" type="presOf" srcId="{615D960B-A5C5-4073-A2A9-F4F735ACC2A6}" destId="{148EE299-25FB-47C6-BA33-24544B6E7548}" srcOrd="0" destOrd="0" presId="urn:microsoft.com/office/officeart/2008/layout/LinedList"/>
    <dgm:cxn modelId="{0A738A7E-BECE-40CE-A497-AC0CEA6EDFE9}" srcId="{615D960B-A5C5-4073-A2A9-F4F735ACC2A6}" destId="{EF3CC39C-B669-41A2-AFFF-12740E39EE53}" srcOrd="0" destOrd="0" parTransId="{9B6C51DD-C8BD-42B1-86AB-5F6E20CF8EDB}" sibTransId="{8B483A01-B3FC-4DC2-AD0D-572270F4AB39}"/>
    <dgm:cxn modelId="{C7DC9581-2B7A-4E4A-96E8-814D7A1238E5}" type="presOf" srcId="{9A4C3EE5-8150-425A-A646-E91CDD9BA75B}" destId="{58CE75A3-1D29-49B8-93A0-6C2D6F0F8BCC}" srcOrd="0" destOrd="0" presId="urn:microsoft.com/office/officeart/2008/layout/LinedList"/>
    <dgm:cxn modelId="{DDA5BC8C-94FA-42E9-8688-D9797478BE80}" type="presOf" srcId="{1EA98886-BD43-4359-BA0A-203B0D929FAB}" destId="{FBF1953E-C008-4891-BEF8-C294CBF49582}" srcOrd="0" destOrd="0" presId="urn:microsoft.com/office/officeart/2008/layout/LinedList"/>
    <dgm:cxn modelId="{E1B4F493-126F-4743-B068-896DF4DFB266}" srcId="{615D960B-A5C5-4073-A2A9-F4F735ACC2A6}" destId="{992D6E1E-B399-4DF2-A2A1-2ABF20ADA6F2}" srcOrd="2" destOrd="0" parTransId="{2E42018B-03A8-424D-9450-182C7743873C}" sibTransId="{4A1E0322-0EC9-40F2-9B4C-62C99794B971}"/>
    <dgm:cxn modelId="{900075B2-9A04-4F83-BC93-3EAA7DBFAD24}" type="presOf" srcId="{F9175966-242A-4E50-BF13-993E4FC971B1}" destId="{92CDE17D-12D9-47BC-90C2-51C993E77420}" srcOrd="0" destOrd="0" presId="urn:microsoft.com/office/officeart/2008/layout/LinedList"/>
    <dgm:cxn modelId="{08F18DC3-2069-4A25-9E60-BC1143460A1A}" type="presOf" srcId="{EF3CC39C-B669-41A2-AFFF-12740E39EE53}" destId="{8F8A9FA7-9DBC-4172-B14C-9491E500CDF8}" srcOrd="0" destOrd="0" presId="urn:microsoft.com/office/officeart/2008/layout/LinedList"/>
    <dgm:cxn modelId="{D4ADABFB-3C76-4D57-A59C-20FF9D5C5F87}" srcId="{615D960B-A5C5-4073-A2A9-F4F735ACC2A6}" destId="{1EA98886-BD43-4359-BA0A-203B0D929FAB}" srcOrd="4" destOrd="0" parTransId="{74754F88-D33F-4BB0-B5C6-29D7AF44F037}" sibTransId="{C9C7D184-AD59-495E-A402-EDAF3C300CC1}"/>
    <dgm:cxn modelId="{CCCDF193-5A53-41A4-8CAB-C9EC614070B9}" type="presParOf" srcId="{148EE299-25FB-47C6-BA33-24544B6E7548}" destId="{6632A7F3-32D4-4A1F-BDAC-A10CF0D9232F}" srcOrd="0" destOrd="0" presId="urn:microsoft.com/office/officeart/2008/layout/LinedList"/>
    <dgm:cxn modelId="{F0B09544-2CD4-4652-BADE-C84B32E59C59}" type="presParOf" srcId="{148EE299-25FB-47C6-BA33-24544B6E7548}" destId="{EA769927-432B-4047-8AFE-459A0BC34252}" srcOrd="1" destOrd="0" presId="urn:microsoft.com/office/officeart/2008/layout/LinedList"/>
    <dgm:cxn modelId="{89AEF73C-3145-418E-AE63-C1729F465D22}" type="presParOf" srcId="{EA769927-432B-4047-8AFE-459A0BC34252}" destId="{8F8A9FA7-9DBC-4172-B14C-9491E500CDF8}" srcOrd="0" destOrd="0" presId="urn:microsoft.com/office/officeart/2008/layout/LinedList"/>
    <dgm:cxn modelId="{AE8ABFA2-B5DE-4AC4-BB7F-A852963809C6}" type="presParOf" srcId="{EA769927-432B-4047-8AFE-459A0BC34252}" destId="{37FF11D5-6984-4742-BB8D-C94192A9F8FE}" srcOrd="1" destOrd="0" presId="urn:microsoft.com/office/officeart/2008/layout/LinedList"/>
    <dgm:cxn modelId="{404E289D-C926-4185-99CB-091075C10F26}" type="presParOf" srcId="{148EE299-25FB-47C6-BA33-24544B6E7548}" destId="{BA47BB3F-F961-402E-B170-B744F9C1D76F}" srcOrd="2" destOrd="0" presId="urn:microsoft.com/office/officeart/2008/layout/LinedList"/>
    <dgm:cxn modelId="{B5D3B564-37D8-46A4-BCA9-730CD83A4F82}" type="presParOf" srcId="{148EE299-25FB-47C6-BA33-24544B6E7548}" destId="{0ECD6EE4-7FD0-452B-B67D-035091C42743}" srcOrd="3" destOrd="0" presId="urn:microsoft.com/office/officeart/2008/layout/LinedList"/>
    <dgm:cxn modelId="{0F10963B-76D8-4009-891D-6C0681C3D32E}" type="presParOf" srcId="{0ECD6EE4-7FD0-452B-B67D-035091C42743}" destId="{92CDE17D-12D9-47BC-90C2-51C993E77420}" srcOrd="0" destOrd="0" presId="urn:microsoft.com/office/officeart/2008/layout/LinedList"/>
    <dgm:cxn modelId="{F6D37B6C-48A9-49FC-9979-EDF2BCF93363}" type="presParOf" srcId="{0ECD6EE4-7FD0-452B-B67D-035091C42743}" destId="{477DB3EA-D91F-4FB4-8D8F-C980A1BE8FD8}" srcOrd="1" destOrd="0" presId="urn:microsoft.com/office/officeart/2008/layout/LinedList"/>
    <dgm:cxn modelId="{4150971A-E41F-4DE4-919F-31A41EDB962E}" type="presParOf" srcId="{148EE299-25FB-47C6-BA33-24544B6E7548}" destId="{089BBFD3-A29C-488C-A15D-B8AD44DD2A81}" srcOrd="4" destOrd="0" presId="urn:microsoft.com/office/officeart/2008/layout/LinedList"/>
    <dgm:cxn modelId="{0013B58A-B8AA-428B-A1A1-9184247ED0F0}" type="presParOf" srcId="{148EE299-25FB-47C6-BA33-24544B6E7548}" destId="{89E74797-B5F4-4EDE-9B39-46BF268C9FCF}" srcOrd="5" destOrd="0" presId="urn:microsoft.com/office/officeart/2008/layout/LinedList"/>
    <dgm:cxn modelId="{905090F6-105E-451A-9D1F-32DD3A6E50A2}" type="presParOf" srcId="{89E74797-B5F4-4EDE-9B39-46BF268C9FCF}" destId="{0E95667F-1945-4817-A709-7576E22719B7}" srcOrd="0" destOrd="0" presId="urn:microsoft.com/office/officeart/2008/layout/LinedList"/>
    <dgm:cxn modelId="{CC283DC5-51C1-48DF-89E6-FE8900042F4D}" type="presParOf" srcId="{89E74797-B5F4-4EDE-9B39-46BF268C9FCF}" destId="{37D5860D-2B98-4C33-9538-E8372AC8E115}" srcOrd="1" destOrd="0" presId="urn:microsoft.com/office/officeart/2008/layout/LinedList"/>
    <dgm:cxn modelId="{32D8A961-86F0-4185-A5F1-00782DECE365}" type="presParOf" srcId="{148EE299-25FB-47C6-BA33-24544B6E7548}" destId="{7D1968F7-2F6A-4F90-A2BE-DDA5AE990448}" srcOrd="6" destOrd="0" presId="urn:microsoft.com/office/officeart/2008/layout/LinedList"/>
    <dgm:cxn modelId="{054F4B99-47F1-4282-89C0-6C34DFF5A0F9}" type="presParOf" srcId="{148EE299-25FB-47C6-BA33-24544B6E7548}" destId="{2C33AF3B-4EA4-4126-A185-79978770D450}" srcOrd="7" destOrd="0" presId="urn:microsoft.com/office/officeart/2008/layout/LinedList"/>
    <dgm:cxn modelId="{123E5904-266D-4B2A-82AB-4A57980801F6}" type="presParOf" srcId="{2C33AF3B-4EA4-4126-A185-79978770D450}" destId="{58CE75A3-1D29-49B8-93A0-6C2D6F0F8BCC}" srcOrd="0" destOrd="0" presId="urn:microsoft.com/office/officeart/2008/layout/LinedList"/>
    <dgm:cxn modelId="{F0DD70A6-8E2B-4184-B59D-F48AF31086EF}" type="presParOf" srcId="{2C33AF3B-4EA4-4126-A185-79978770D450}" destId="{7CE8788D-35EE-4AE6-954D-2A62290D3FC2}" srcOrd="1" destOrd="0" presId="urn:microsoft.com/office/officeart/2008/layout/LinedList"/>
    <dgm:cxn modelId="{F5B751FD-1C35-4671-998E-D5B939557E8E}" type="presParOf" srcId="{148EE299-25FB-47C6-BA33-24544B6E7548}" destId="{0EC659D2-A1D2-4B4A-BCE3-7042678FED81}" srcOrd="8" destOrd="0" presId="urn:microsoft.com/office/officeart/2008/layout/LinedList"/>
    <dgm:cxn modelId="{453FE3D0-F206-4C87-BBBB-BE18C86FA773}" type="presParOf" srcId="{148EE299-25FB-47C6-BA33-24544B6E7548}" destId="{23E8188A-4362-4D4B-A3BC-3FF24906FDE4}" srcOrd="9" destOrd="0" presId="urn:microsoft.com/office/officeart/2008/layout/LinedList"/>
    <dgm:cxn modelId="{6A00337F-CD86-4E89-B74C-227EC41451FC}" type="presParOf" srcId="{23E8188A-4362-4D4B-A3BC-3FF24906FDE4}" destId="{FBF1953E-C008-4891-BEF8-C294CBF49582}" srcOrd="0" destOrd="0" presId="urn:microsoft.com/office/officeart/2008/layout/LinedList"/>
    <dgm:cxn modelId="{2EB1A145-292F-4201-A2CE-96E79EFD13B1}" type="presParOf" srcId="{23E8188A-4362-4D4B-A3BC-3FF24906FDE4}" destId="{7F7F0D2A-B9A2-45CD-8C01-A52CA69EBF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32A7F3-32D4-4A1F-BDAC-A10CF0D9232F}">
      <dsp:nvSpPr>
        <dsp:cNvPr id="0" name=""/>
        <dsp:cNvSpPr/>
      </dsp:nvSpPr>
      <dsp:spPr>
        <a:xfrm>
          <a:off x="0" y="55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8A9FA7-9DBC-4172-B14C-9491E500CDF8}">
      <dsp:nvSpPr>
        <dsp:cNvPr id="0" name=""/>
        <dsp:cNvSpPr/>
      </dsp:nvSpPr>
      <dsp:spPr>
        <a:xfrm>
          <a:off x="0" y="552"/>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Services trade is outpacing goods trade worldwide: </a:t>
          </a:r>
          <a:r>
            <a:rPr lang="en-US" sz="1800" kern="1200" dirty="0"/>
            <a:t>In 2023, global services exports grew </a:t>
          </a:r>
          <a:r>
            <a:rPr lang="en-US" sz="1800" b="1" kern="1200" dirty="0"/>
            <a:t>9%</a:t>
          </a:r>
          <a:r>
            <a:rPr lang="en-US" sz="1800" kern="1200" dirty="0"/>
            <a:t>, while goods trade </a:t>
          </a:r>
          <a:r>
            <a:rPr lang="en-US" sz="1800" b="1" kern="1200" dirty="0"/>
            <a:t>declined by 5%</a:t>
          </a:r>
          <a:r>
            <a:rPr lang="en-US" sz="1800" kern="1200" dirty="0"/>
            <a:t>.</a:t>
          </a:r>
        </a:p>
      </dsp:txBody>
      <dsp:txXfrm>
        <a:off x="0" y="552"/>
        <a:ext cx="8229600" cy="904971"/>
      </dsp:txXfrm>
    </dsp:sp>
    <dsp:sp modelId="{BA47BB3F-F961-402E-B170-B744F9C1D76F}">
      <dsp:nvSpPr>
        <dsp:cNvPr id="0" name=""/>
        <dsp:cNvSpPr/>
      </dsp:nvSpPr>
      <dsp:spPr>
        <a:xfrm>
          <a:off x="0" y="905524"/>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CDE17D-12D9-47BC-90C2-51C993E77420}">
      <dsp:nvSpPr>
        <dsp:cNvPr id="0" name=""/>
        <dsp:cNvSpPr/>
      </dsp:nvSpPr>
      <dsp:spPr>
        <a:xfrm>
          <a:off x="0" y="905524"/>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Services now represent about 27% of total world trade</a:t>
          </a:r>
          <a:r>
            <a:rPr lang="en-US" sz="1800" kern="1200"/>
            <a:t>, up from </a:t>
          </a:r>
          <a:r>
            <a:rPr lang="en-US" sz="1800" b="1" kern="1200"/>
            <a:t>21% ten years ago</a:t>
          </a:r>
          <a:r>
            <a:rPr lang="en-US" sz="1800" kern="1200"/>
            <a:t>—a clear structural shift in global commerce.</a:t>
          </a:r>
        </a:p>
      </dsp:txBody>
      <dsp:txXfrm>
        <a:off x="0" y="905524"/>
        <a:ext cx="8229600" cy="904971"/>
      </dsp:txXfrm>
    </dsp:sp>
    <dsp:sp modelId="{089BBFD3-A29C-488C-A15D-B8AD44DD2A81}">
      <dsp:nvSpPr>
        <dsp:cNvPr id="0" name=""/>
        <dsp:cNvSpPr/>
      </dsp:nvSpPr>
      <dsp:spPr>
        <a:xfrm>
          <a:off x="0" y="1810495"/>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95667F-1945-4817-A709-7576E22719B7}">
      <dsp:nvSpPr>
        <dsp:cNvPr id="0" name=""/>
        <dsp:cNvSpPr/>
      </dsp:nvSpPr>
      <dsp:spPr>
        <a:xfrm>
          <a:off x="0" y="1810495"/>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Digitally delivered services</a:t>
          </a:r>
          <a:r>
            <a:rPr lang="en-US" sz="1800" kern="1200"/>
            <a:t>—such as IT outsourcing, software, and creative content—now account for </a:t>
          </a:r>
          <a:r>
            <a:rPr lang="en-US" sz="1800" b="1" kern="1200"/>
            <a:t>over 55% of services exports</a:t>
          </a:r>
          <a:r>
            <a:rPr lang="en-US" sz="1800" kern="1200"/>
            <a:t>, reflecting rapid digitalization.</a:t>
          </a:r>
        </a:p>
      </dsp:txBody>
      <dsp:txXfrm>
        <a:off x="0" y="1810495"/>
        <a:ext cx="8229600" cy="904971"/>
      </dsp:txXfrm>
    </dsp:sp>
    <dsp:sp modelId="{7D1968F7-2F6A-4F90-A2BE-DDA5AE990448}">
      <dsp:nvSpPr>
        <dsp:cNvPr id="0" name=""/>
        <dsp:cNvSpPr/>
      </dsp:nvSpPr>
      <dsp:spPr>
        <a:xfrm>
          <a:off x="0" y="2715467"/>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CE75A3-1D29-49B8-93A0-6C2D6F0F8BCC}">
      <dsp:nvSpPr>
        <dsp:cNvPr id="0" name=""/>
        <dsp:cNvSpPr/>
      </dsp:nvSpPr>
      <dsp:spPr>
        <a:xfrm>
          <a:off x="0" y="2715467"/>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Creative and cultural services</a:t>
          </a:r>
          <a:r>
            <a:rPr lang="en-US" sz="1800" kern="1200"/>
            <a:t> are among the fastest-growing categories, expanding </a:t>
          </a:r>
          <a:r>
            <a:rPr lang="en-US" sz="1800" b="1" kern="1200"/>
            <a:t>2.8× in the past decade.</a:t>
          </a:r>
          <a:endParaRPr lang="en-US" sz="1800" kern="1200"/>
        </a:p>
      </dsp:txBody>
      <dsp:txXfrm>
        <a:off x="0" y="2715467"/>
        <a:ext cx="8229600" cy="904971"/>
      </dsp:txXfrm>
    </dsp:sp>
    <dsp:sp modelId="{0EC659D2-A1D2-4B4A-BCE3-7042678FED81}">
      <dsp:nvSpPr>
        <dsp:cNvPr id="0" name=""/>
        <dsp:cNvSpPr/>
      </dsp:nvSpPr>
      <dsp:spPr>
        <a:xfrm>
          <a:off x="0" y="3620438"/>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F1953E-C008-4891-BEF8-C294CBF49582}">
      <dsp:nvSpPr>
        <dsp:cNvPr id="0" name=""/>
        <dsp:cNvSpPr/>
      </dsp:nvSpPr>
      <dsp:spPr>
        <a:xfrm>
          <a:off x="0" y="3620438"/>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endParaRPr lang="en-US" sz="1800" kern="1200" dirty="0"/>
        </a:p>
      </dsp:txBody>
      <dsp:txXfrm>
        <a:off x="0" y="3620438"/>
        <a:ext cx="8229600" cy="90497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9707B1-8F72-4ACB-9F85-24E5D6A848AF}" type="datetimeFigureOut">
              <a:rPr lang="en-US" smtClean="0"/>
              <a:t>10/14/2025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DE2B8-321C-47A8-B027-B1CC8DDBC763}" type="slidenum">
              <a:rPr lang="en-US" smtClean="0"/>
              <a:t>‹#›</a:t>
            </a:fld>
            <a:endParaRPr lang="en-US"/>
          </a:p>
        </p:txBody>
      </p:sp>
    </p:spTree>
    <p:extLst>
      <p:ext uri="{BB962C8B-B14F-4D97-AF65-F5344CB8AC3E}">
        <p14:creationId xmlns:p14="http://schemas.microsoft.com/office/powerpoint/2010/main" val="3726797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DE2B8-321C-47A8-B027-B1CC8DDBC763}" type="slidenum">
              <a:rPr lang="en-US" smtClean="0"/>
              <a:t>1</a:t>
            </a:fld>
            <a:endParaRPr lang="en-US"/>
          </a:p>
        </p:txBody>
      </p:sp>
    </p:spTree>
    <p:extLst>
      <p:ext uri="{BB962C8B-B14F-4D97-AF65-F5344CB8AC3E}">
        <p14:creationId xmlns:p14="http://schemas.microsoft.com/office/powerpoint/2010/main" val="2637295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 decoupling refers to the practice of adding new technologies on top of legacy applications to increase their functionality = </a:t>
            </a:r>
            <a:r>
              <a:rPr lang="en-US" sz="1200" b="0" i="0" kern="1200" dirty="0">
                <a:solidFill>
                  <a:schemeClr val="tx1"/>
                </a:solidFill>
                <a:effectLst/>
                <a:latin typeface="+mn-lt"/>
                <a:ea typeface="+mn-ea"/>
                <a:cs typeface="+mn-cs"/>
              </a:rPr>
              <a:t>refers to the separation of digital components from traditional business structures, enabling organizations to leverage specialized digital services independently. This concept empowers businesses to adapt rapidly to technological advancements and stay competitive in the digital era.</a:t>
            </a:r>
            <a:endParaRPr lang="en-US" dirty="0"/>
          </a:p>
        </p:txBody>
      </p:sp>
      <p:sp>
        <p:nvSpPr>
          <p:cNvPr id="4" name="Slide Number Placeholder 3"/>
          <p:cNvSpPr>
            <a:spLocks noGrp="1"/>
          </p:cNvSpPr>
          <p:nvPr>
            <p:ph type="sldNum" sz="quarter" idx="5"/>
          </p:nvPr>
        </p:nvSpPr>
        <p:spPr/>
        <p:txBody>
          <a:bodyPr/>
          <a:lstStyle/>
          <a:p>
            <a:fld id="{383DE2B8-321C-47A8-B027-B1CC8DDBC763}" type="slidenum">
              <a:rPr lang="en-US" smtClean="0"/>
              <a:t>4</a:t>
            </a:fld>
            <a:endParaRPr lang="en-US"/>
          </a:p>
        </p:txBody>
      </p:sp>
    </p:spTree>
    <p:extLst>
      <p:ext uri="{BB962C8B-B14F-4D97-AF65-F5344CB8AC3E}">
        <p14:creationId xmlns:p14="http://schemas.microsoft.com/office/powerpoint/2010/main" val="1476307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942996" y="4267832"/>
            <a:ext cx="3604497" cy="1297115"/>
          </a:xfrm>
        </p:spPr>
        <p:txBody>
          <a:bodyPr anchor="t">
            <a:normAutofit fontScale="90000"/>
          </a:bodyPr>
          <a:lstStyle/>
          <a:p>
            <a:pPr algn="l">
              <a:lnSpc>
                <a:spcPct val="90000"/>
              </a:lnSpc>
            </a:pPr>
            <a:br>
              <a:rPr lang="en-US" sz="2700" dirty="0">
                <a:solidFill>
                  <a:schemeClr val="tx2"/>
                </a:solidFill>
              </a:rPr>
            </a:br>
            <a:r>
              <a:rPr lang="en-US" sz="2700" dirty="0">
                <a:solidFill>
                  <a:schemeClr val="tx2"/>
                </a:solidFill>
              </a:rPr>
              <a:t>Trade in Services to Stimulate Growth in the Caribbean</a:t>
            </a:r>
            <a:br>
              <a:rPr lang="en-US" sz="2700" dirty="0">
                <a:solidFill>
                  <a:schemeClr val="tx2"/>
                </a:solidFill>
              </a:rPr>
            </a:br>
            <a:br>
              <a:rPr lang="en-US" sz="2700" dirty="0">
                <a:solidFill>
                  <a:schemeClr val="tx2"/>
                </a:solidFill>
              </a:rPr>
            </a:br>
            <a:r>
              <a:rPr lang="en-US" sz="1800" dirty="0">
                <a:solidFill>
                  <a:schemeClr val="tx2"/>
                </a:solidFill>
              </a:rPr>
              <a:t>Krista Lucenti</a:t>
            </a:r>
            <a:br>
              <a:rPr lang="en-US" sz="1800" dirty="0">
                <a:solidFill>
                  <a:schemeClr val="tx2"/>
                </a:solidFill>
              </a:rPr>
            </a:br>
            <a:r>
              <a:rPr lang="en-US" sz="1800" dirty="0">
                <a:solidFill>
                  <a:schemeClr val="tx2"/>
                </a:solidFill>
              </a:rPr>
              <a:t>Lead Specialist, Trade and Investment Division, IDB</a:t>
            </a:r>
          </a:p>
        </p:txBody>
      </p:sp>
      <p:sp>
        <p:nvSpPr>
          <p:cNvPr id="3" name="Subtitle 2"/>
          <p:cNvSpPr>
            <a:spLocks noGrp="1"/>
          </p:cNvSpPr>
          <p:nvPr>
            <p:ph type="subTitle" idx="1"/>
          </p:nvPr>
        </p:nvSpPr>
        <p:spPr>
          <a:xfrm>
            <a:off x="4943224" y="3428999"/>
            <a:ext cx="3781676" cy="838831"/>
          </a:xfrm>
        </p:spPr>
        <p:txBody>
          <a:bodyPr anchor="b">
            <a:normAutofit fontScale="92500"/>
          </a:bodyPr>
          <a:lstStyle/>
          <a:p>
            <a:pPr algn="l"/>
            <a:r>
              <a:rPr lang="en-US" sz="1700" dirty="0">
                <a:solidFill>
                  <a:schemeClr val="tx2"/>
                </a:solidFill>
              </a:rPr>
              <a:t>RPD Promoting Private Sector Development and Economic Diversification in the Caribbean| October 2025</a:t>
            </a:r>
          </a:p>
        </p:txBody>
      </p:sp>
      <p:pic>
        <p:nvPicPr>
          <p:cNvPr id="7" name="Graphic 6" descr="Business Growth">
            <a:extLst>
              <a:ext uri="{FF2B5EF4-FFF2-40B4-BE49-F238E27FC236}">
                <a16:creationId xmlns:a16="http://schemas.microsoft.com/office/drawing/2014/main" id="{C4A1F764-0DCE-5D61-6513-7A0A714CF6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nodeType="withEffect">
                                  <p:stCondLst>
                                    <p:cond delay="500"/>
                                  </p:stCondLst>
                                  <p:iterate>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64BD4-5CDA-E07B-1A9A-81AF27FE5C2C}"/>
              </a:ext>
            </a:extLst>
          </p:cNvPr>
          <p:cNvSpPr>
            <a:spLocks noGrp="1"/>
          </p:cNvSpPr>
          <p:nvPr>
            <p:ph type="title"/>
          </p:nvPr>
        </p:nvSpPr>
        <p:spPr/>
        <p:txBody>
          <a:bodyPr vert="horz" lIns="91440" tIns="45720" rIns="91440" bIns="45720" rtlCol="0" anchor="ctr">
            <a:normAutofit/>
          </a:bodyPr>
          <a:lstStyle/>
          <a:p>
            <a:r>
              <a:rPr lang="en-US" sz="2000" b="1" dirty="0"/>
              <a:t>Global Trade in Services: Rapid Growth, Rising Share</a:t>
            </a:r>
            <a:br>
              <a:rPr lang="en-US" sz="2000" b="1" dirty="0"/>
            </a:br>
            <a:endParaRPr lang="en-US" sz="2000" b="1" dirty="0"/>
          </a:p>
        </p:txBody>
      </p:sp>
      <p:graphicFrame>
        <p:nvGraphicFramePr>
          <p:cNvPr id="5" name="Content Placeholder 2">
            <a:extLst>
              <a:ext uri="{FF2B5EF4-FFF2-40B4-BE49-F238E27FC236}">
                <a16:creationId xmlns:a16="http://schemas.microsoft.com/office/drawing/2014/main" id="{8A819B3F-7E5A-9688-D720-0F4EC79FDCB5}"/>
              </a:ext>
            </a:extLst>
          </p:cNvPr>
          <p:cNvGraphicFramePr>
            <a:graphicFrameLocks noGrp="1"/>
          </p:cNvGraphicFramePr>
          <p:nvPr>
            <p:ph idx="1"/>
            <p:extLst>
              <p:ext uri="{D42A27DB-BD31-4B8C-83A1-F6EECF244321}">
                <p14:modId xmlns:p14="http://schemas.microsoft.com/office/powerpoint/2010/main" val="394247840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C5073FEC-AE03-57AB-130C-9511E7DB43A0}"/>
              </a:ext>
            </a:extLst>
          </p:cNvPr>
          <p:cNvSpPr txBox="1"/>
          <p:nvPr/>
        </p:nvSpPr>
        <p:spPr>
          <a:xfrm>
            <a:off x="676275" y="5660032"/>
            <a:ext cx="7820025" cy="923330"/>
          </a:xfrm>
          <a:prstGeom prst="rect">
            <a:avLst/>
          </a:prstGeom>
          <a:noFill/>
        </p:spPr>
        <p:txBody>
          <a:bodyPr wrap="square">
            <a:spAutoFit/>
          </a:bodyPr>
          <a:lstStyle/>
          <a:p>
            <a:pPr lvl="0" algn="ctr"/>
            <a:r>
              <a:rPr lang="en-US" dirty="0">
                <a:solidFill>
                  <a:schemeClr val="tx2"/>
                </a:solidFill>
              </a:rPr>
              <a:t>These trends underline a </a:t>
            </a:r>
            <a:r>
              <a:rPr lang="en-US" b="1" dirty="0">
                <a:solidFill>
                  <a:schemeClr val="tx2"/>
                </a:solidFill>
              </a:rPr>
              <a:t>strategic opportunity for the region</a:t>
            </a:r>
            <a:r>
              <a:rPr lang="en-US" dirty="0">
                <a:solidFill>
                  <a:schemeClr val="tx2"/>
                </a:solidFill>
              </a:rPr>
              <a:t> to leverage its strengths in global business services, the creative economy, and logistics to capture high-value growth.</a:t>
            </a:r>
          </a:p>
        </p:txBody>
      </p:sp>
    </p:spTree>
    <p:extLst>
      <p:ext uri="{BB962C8B-B14F-4D97-AF65-F5344CB8AC3E}">
        <p14:creationId xmlns:p14="http://schemas.microsoft.com/office/powerpoint/2010/main" val="1152034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312DD-3271-6DBA-F520-BB31A0B6C195}"/>
              </a:ext>
            </a:extLst>
          </p:cNvPr>
          <p:cNvSpPr>
            <a:spLocks noGrp="1"/>
          </p:cNvSpPr>
          <p:nvPr>
            <p:ph type="title"/>
          </p:nvPr>
        </p:nvSpPr>
        <p:spPr/>
        <p:txBody>
          <a:bodyPr>
            <a:normAutofit/>
          </a:bodyPr>
          <a:lstStyle/>
          <a:p>
            <a:r>
              <a:rPr lang="en-US" sz="2000" b="1" dirty="0"/>
              <a:t>Why Trade in Services Is Strategic for Development in a Shifting Global Landscape</a:t>
            </a:r>
            <a:br>
              <a:rPr lang="en-US" sz="2000" b="1" dirty="0"/>
            </a:br>
            <a:endParaRPr lang="en-US" sz="2000" dirty="0"/>
          </a:p>
        </p:txBody>
      </p:sp>
      <p:sp>
        <p:nvSpPr>
          <p:cNvPr id="3" name="Content Placeholder 2">
            <a:extLst>
              <a:ext uri="{FF2B5EF4-FFF2-40B4-BE49-F238E27FC236}">
                <a16:creationId xmlns:a16="http://schemas.microsoft.com/office/drawing/2014/main" id="{43807C2D-EAF9-EECF-64CF-B259ACCA8C50}"/>
              </a:ext>
            </a:extLst>
          </p:cNvPr>
          <p:cNvSpPr>
            <a:spLocks noGrp="1"/>
          </p:cNvSpPr>
          <p:nvPr>
            <p:ph idx="1"/>
          </p:nvPr>
        </p:nvSpPr>
        <p:spPr>
          <a:xfrm>
            <a:off x="104776" y="1424075"/>
            <a:ext cx="5295900" cy="1491425"/>
          </a:xfrm>
        </p:spPr>
        <p:txBody>
          <a:bodyPr>
            <a:normAutofit lnSpcReduction="10000"/>
          </a:bodyPr>
          <a:lstStyle/>
          <a:p>
            <a:pPr marL="0" indent="0">
              <a:buNone/>
            </a:pPr>
            <a:r>
              <a:rPr lang="en-US" sz="2000" b="1" dirty="0"/>
              <a:t>Services as a Resilient Growth Engine</a:t>
            </a:r>
            <a:endParaRPr lang="en-US" sz="2000" dirty="0"/>
          </a:p>
          <a:p>
            <a:pPr marL="400050" indent="-285750">
              <a:buFont typeface="Courier New" panose="02070309020205020404" pitchFamily="49" charset="0"/>
              <a:buChar char="o"/>
            </a:pPr>
            <a:r>
              <a:rPr lang="en-US" sz="1800" dirty="0"/>
              <a:t>From 2020 to 2023, global services trade rebounded sharply—from $4.75 trillion to over $6.3 trillion—</a:t>
            </a:r>
            <a:r>
              <a:rPr lang="en-US" sz="1800" b="1" dirty="0"/>
              <a:t>outpacing goods trade in recovery and growth</a:t>
            </a:r>
            <a:r>
              <a:rPr lang="en-US" sz="1800" dirty="0"/>
              <a:t>.</a:t>
            </a:r>
            <a:endParaRPr lang="en-US" sz="2000" dirty="0"/>
          </a:p>
        </p:txBody>
      </p:sp>
      <p:pic>
        <p:nvPicPr>
          <p:cNvPr id="6" name="Picture 5" descr="global_services.png">
            <a:extLst>
              <a:ext uri="{FF2B5EF4-FFF2-40B4-BE49-F238E27FC236}">
                <a16:creationId xmlns:a16="http://schemas.microsoft.com/office/drawing/2014/main" id="{6C8D4AA2-D7CE-6CF7-F53F-26FB8D41F277}"/>
              </a:ext>
            </a:extLst>
          </p:cNvPr>
          <p:cNvPicPr>
            <a:picLocks noChangeAspect="1"/>
          </p:cNvPicPr>
          <p:nvPr/>
        </p:nvPicPr>
        <p:blipFill>
          <a:blip r:embed="rId2"/>
          <a:stretch>
            <a:fillRect/>
          </a:stretch>
        </p:blipFill>
        <p:spPr>
          <a:xfrm>
            <a:off x="5223239" y="1068551"/>
            <a:ext cx="3282586" cy="1855310"/>
          </a:xfrm>
          <a:prstGeom prst="rect">
            <a:avLst/>
          </a:prstGeom>
        </p:spPr>
      </p:pic>
      <p:sp>
        <p:nvSpPr>
          <p:cNvPr id="8" name="TextBox 7">
            <a:extLst>
              <a:ext uri="{FF2B5EF4-FFF2-40B4-BE49-F238E27FC236}">
                <a16:creationId xmlns:a16="http://schemas.microsoft.com/office/drawing/2014/main" id="{494CDA5B-7549-FF6B-278A-B27838325B6F}"/>
              </a:ext>
            </a:extLst>
          </p:cNvPr>
          <p:cNvSpPr txBox="1"/>
          <p:nvPr/>
        </p:nvSpPr>
        <p:spPr>
          <a:xfrm>
            <a:off x="104775" y="3784420"/>
            <a:ext cx="9039225" cy="1308050"/>
          </a:xfrm>
          <a:prstGeom prst="rect">
            <a:avLst/>
          </a:prstGeom>
          <a:noFill/>
        </p:spPr>
        <p:txBody>
          <a:bodyPr wrap="square">
            <a:spAutoFit/>
          </a:bodyPr>
          <a:lstStyle/>
          <a:p>
            <a:pPr>
              <a:spcAft>
                <a:spcPts val="600"/>
              </a:spcAft>
            </a:pPr>
            <a:r>
              <a:rPr lang="en-US" sz="2000" b="1" dirty="0"/>
              <a:t>Employment, Skills, and Inclusion</a:t>
            </a:r>
            <a:endParaRPr lang="en-US" dirty="0"/>
          </a:p>
          <a:p>
            <a:pPr marL="342900" lvl="0" indent="-228600" defTabSz="914400" eaLnBrk="0" fontAlgn="base" hangingPunct="0">
              <a:spcBef>
                <a:spcPct val="0"/>
              </a:spcBef>
              <a:spcAft>
                <a:spcPct val="0"/>
              </a:spcAft>
              <a:buFont typeface="Courier New" panose="02070309020205020404" pitchFamily="49" charset="0"/>
              <a:buChar char="o"/>
            </a:pPr>
            <a:r>
              <a:rPr lang="en-US" dirty="0"/>
              <a:t>Services sectors—particularly digital, creative, and professional services—are more inclusive and scalable. They absorb diverse talent pools, including youth and women, and require lower </a:t>
            </a:r>
            <a:r>
              <a:rPr lang="en-US" altLang="en-US" dirty="0"/>
              <a:t>capital intensity than manufacturing.</a:t>
            </a:r>
          </a:p>
        </p:txBody>
      </p:sp>
      <p:sp>
        <p:nvSpPr>
          <p:cNvPr id="10" name="TextBox 9">
            <a:extLst>
              <a:ext uri="{FF2B5EF4-FFF2-40B4-BE49-F238E27FC236}">
                <a16:creationId xmlns:a16="http://schemas.microsoft.com/office/drawing/2014/main" id="{38228468-3C30-6F8B-8682-3089C6F3DF78}"/>
              </a:ext>
            </a:extLst>
          </p:cNvPr>
          <p:cNvSpPr txBox="1"/>
          <p:nvPr/>
        </p:nvSpPr>
        <p:spPr>
          <a:xfrm>
            <a:off x="104775" y="2861090"/>
            <a:ext cx="8734424" cy="923330"/>
          </a:xfrm>
          <a:prstGeom prst="rect">
            <a:avLst/>
          </a:prstGeom>
          <a:noFill/>
        </p:spPr>
        <p:txBody>
          <a:bodyPr wrap="square">
            <a:spAutoFit/>
          </a:bodyPr>
          <a:lstStyle/>
          <a:p>
            <a:pPr marL="400050" indent="-285750">
              <a:buFont typeface="Courier New" panose="02070309020205020404" pitchFamily="49" charset="0"/>
              <a:buChar char="o"/>
            </a:pPr>
            <a:r>
              <a:rPr lang="en-US" sz="1800" dirty="0"/>
              <a:t>For developing economies, services offer a pathway to </a:t>
            </a:r>
            <a:r>
              <a:rPr lang="en-US" sz="1800" b="1" dirty="0"/>
              <a:t>structural transformati</a:t>
            </a:r>
            <a:r>
              <a:rPr lang="en-US" sz="1800" dirty="0"/>
              <a:t>on, enabling a shift from resource-dependent exports to knowledge-intensive, higher-margin activities.</a:t>
            </a:r>
          </a:p>
        </p:txBody>
      </p:sp>
      <p:sp>
        <p:nvSpPr>
          <p:cNvPr id="12" name="TextBox 11">
            <a:extLst>
              <a:ext uri="{FF2B5EF4-FFF2-40B4-BE49-F238E27FC236}">
                <a16:creationId xmlns:a16="http://schemas.microsoft.com/office/drawing/2014/main" id="{08ED2C0A-D615-84B7-FED1-3C29CA503517}"/>
              </a:ext>
            </a:extLst>
          </p:cNvPr>
          <p:cNvSpPr txBox="1"/>
          <p:nvPr/>
        </p:nvSpPr>
        <p:spPr>
          <a:xfrm>
            <a:off x="104775" y="5214365"/>
            <a:ext cx="8620125" cy="1585049"/>
          </a:xfrm>
          <a:prstGeom prst="rect">
            <a:avLst/>
          </a:prstGeom>
          <a:noFill/>
        </p:spPr>
        <p:txBody>
          <a:bodyPr wrap="square">
            <a:spAutoFit/>
          </a:bodyPr>
          <a:lstStyle/>
          <a:p>
            <a:pPr>
              <a:spcAft>
                <a:spcPts val="600"/>
              </a:spcAft>
            </a:pPr>
            <a:r>
              <a:rPr lang="en-US" sz="2000" b="1" dirty="0"/>
              <a:t>Digitalization and Global Reach</a:t>
            </a:r>
          </a:p>
          <a:p>
            <a:pPr marL="285750" indent="-285750">
              <a:buFont typeface="Courier New" panose="02070309020205020404" pitchFamily="49" charset="0"/>
              <a:buChar char="o"/>
            </a:pPr>
            <a:r>
              <a:rPr lang="en-US" dirty="0"/>
              <a:t>Remote work, cloud platforms, and AI-driven service delivery has redefined market access =  small firms can now serve global clients in real time.</a:t>
            </a:r>
          </a:p>
          <a:p>
            <a:pPr marL="285750" indent="-285750">
              <a:buFont typeface="Courier New" panose="02070309020205020404" pitchFamily="49" charset="0"/>
              <a:buChar char="o"/>
            </a:pPr>
            <a:r>
              <a:rPr lang="en-US" dirty="0"/>
              <a:t>Democratization of trade enables countries to leapfrog traditional infrastructure constraints and participate in global value chains through virtual exports.</a:t>
            </a:r>
          </a:p>
        </p:txBody>
      </p:sp>
    </p:spTree>
    <p:extLst>
      <p:ext uri="{BB962C8B-B14F-4D97-AF65-F5344CB8AC3E}">
        <p14:creationId xmlns:p14="http://schemas.microsoft.com/office/powerpoint/2010/main" val="1531297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F263CA-0630-3358-3274-1FFEB4A93AF0}"/>
              </a:ext>
            </a:extLst>
          </p:cNvPr>
          <p:cNvSpPr>
            <a:spLocks noGrp="1"/>
          </p:cNvSpPr>
          <p:nvPr>
            <p:ph idx="1"/>
          </p:nvPr>
        </p:nvSpPr>
        <p:spPr/>
        <p:txBody>
          <a:bodyPr>
            <a:normAutofit fontScale="55000" lnSpcReduction="20000"/>
          </a:bodyPr>
          <a:lstStyle/>
          <a:p>
            <a:pPr marL="0" indent="0">
              <a:spcAft>
                <a:spcPts val="600"/>
              </a:spcAft>
              <a:buNone/>
            </a:pPr>
            <a:r>
              <a:rPr lang="en-US" sz="3600" b="1" dirty="0"/>
              <a:t>Cultural and Creative Industries as Soft Power Assets</a:t>
            </a:r>
            <a:endParaRPr lang="en-US" sz="3600" dirty="0"/>
          </a:p>
          <a:p>
            <a:pPr>
              <a:spcAft>
                <a:spcPts val="600"/>
              </a:spcAft>
              <a:buFont typeface="Courier New" panose="02070309020205020404" pitchFamily="49" charset="0"/>
              <a:buChar char="o"/>
            </a:pPr>
            <a:r>
              <a:rPr lang="en-US" sz="3300" dirty="0"/>
              <a:t>Creative services—film, music, animation, fashion—are not only exportable but also enhance national branding and tourism.</a:t>
            </a:r>
          </a:p>
          <a:p>
            <a:pPr>
              <a:spcAft>
                <a:spcPts val="600"/>
              </a:spcAft>
              <a:buFont typeface="Courier New" panose="02070309020205020404" pitchFamily="49" charset="0"/>
              <a:buChar char="o"/>
            </a:pPr>
            <a:r>
              <a:rPr lang="en-US" sz="3300" dirty="0"/>
              <a:t>Countries that integrate cultural exports into their trade strategy (e.g., South Korea, Jamaica) benefit from cross-sector spillovers and global visibility.</a:t>
            </a:r>
          </a:p>
          <a:p>
            <a:pPr marL="0" indent="0">
              <a:spcAft>
                <a:spcPts val="600"/>
              </a:spcAft>
              <a:buNone/>
            </a:pPr>
            <a:endParaRPr lang="en-US" sz="3300" b="1" dirty="0"/>
          </a:p>
          <a:p>
            <a:pPr marL="0" indent="0">
              <a:spcAft>
                <a:spcPts val="600"/>
              </a:spcAft>
              <a:buNone/>
            </a:pPr>
            <a:r>
              <a:rPr lang="en-US" sz="3600" b="1" dirty="0"/>
              <a:t>Policy Leverage and Strategic Diversification</a:t>
            </a:r>
            <a:endParaRPr lang="en-US" sz="3600" dirty="0"/>
          </a:p>
          <a:p>
            <a:pPr>
              <a:spcAft>
                <a:spcPts val="600"/>
              </a:spcAft>
              <a:buFont typeface="Courier New" panose="02070309020205020404" pitchFamily="49" charset="0"/>
              <a:buChar char="o"/>
            </a:pPr>
            <a:r>
              <a:rPr lang="en-US" sz="3300" dirty="0"/>
              <a:t>Services trade is highly responsive to regulatory reform, investment promotion, and trade agreements.</a:t>
            </a:r>
          </a:p>
          <a:p>
            <a:pPr>
              <a:spcAft>
                <a:spcPts val="600"/>
              </a:spcAft>
              <a:buFont typeface="Courier New" panose="02070309020205020404" pitchFamily="49" charset="0"/>
              <a:buChar char="o"/>
            </a:pPr>
            <a:r>
              <a:rPr lang="en-US" sz="3300" dirty="0"/>
              <a:t>In the current climate of nearshoring and digital decoupling, countries with agile service sectors and favorable business environments are better positioned to attract FDI and diversify their export base.</a:t>
            </a:r>
          </a:p>
          <a:p>
            <a:pPr>
              <a:spcAft>
                <a:spcPts val="600"/>
              </a:spcAft>
              <a:buFont typeface="Courier New" panose="02070309020205020404" pitchFamily="49" charset="0"/>
              <a:buChar char="o"/>
            </a:pPr>
            <a:r>
              <a:rPr lang="en-US" sz="3300" dirty="0"/>
              <a:t>Strategic alignment of services with national development plans—such as SEZ regimes tailored to services, digital infrastructure investment, and skills pipelines—can unlock long-term competitiveness.</a:t>
            </a:r>
          </a:p>
          <a:p>
            <a:endParaRPr lang="en-US" dirty="0"/>
          </a:p>
          <a:p>
            <a:endParaRPr lang="en-US" dirty="0"/>
          </a:p>
        </p:txBody>
      </p:sp>
      <p:sp>
        <p:nvSpPr>
          <p:cNvPr id="4" name="Rectangle 1">
            <a:extLst>
              <a:ext uri="{FF2B5EF4-FFF2-40B4-BE49-F238E27FC236}">
                <a16:creationId xmlns:a16="http://schemas.microsoft.com/office/drawing/2014/main" id="{31A2065A-DE43-E124-F878-5988B52EC25B}"/>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itle 1">
            <a:extLst>
              <a:ext uri="{FF2B5EF4-FFF2-40B4-BE49-F238E27FC236}">
                <a16:creationId xmlns:a16="http://schemas.microsoft.com/office/drawing/2014/main" id="{1D6DB7C8-78EF-10E0-396C-DBDD258AA505}"/>
              </a:ext>
            </a:extLst>
          </p:cNvPr>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b="1"/>
              <a:t>Why Trade in Services Is Strategic for Development in a Shifting Global Landscape</a:t>
            </a:r>
            <a:br>
              <a:rPr lang="en-US" sz="2000" b="1"/>
            </a:br>
            <a:endParaRPr lang="en-US" sz="2000" dirty="0"/>
          </a:p>
        </p:txBody>
      </p:sp>
    </p:spTree>
    <p:extLst>
      <p:ext uri="{BB962C8B-B14F-4D97-AF65-F5344CB8AC3E}">
        <p14:creationId xmlns:p14="http://schemas.microsoft.com/office/powerpoint/2010/main" val="1395196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80360-7333-82B4-79AE-AEA92C75A871}"/>
              </a:ext>
            </a:extLst>
          </p:cNvPr>
          <p:cNvSpPr>
            <a:spLocks noGrp="1"/>
          </p:cNvSpPr>
          <p:nvPr>
            <p:ph type="title"/>
          </p:nvPr>
        </p:nvSpPr>
        <p:spPr/>
        <p:txBody>
          <a:bodyPr>
            <a:normAutofit/>
          </a:bodyPr>
          <a:lstStyle/>
          <a:p>
            <a:r>
              <a:rPr lang="en-US" sz="2400" b="1" dirty="0"/>
              <a:t>Is Nearshoring Still Strategic for the Caribbean?</a:t>
            </a:r>
            <a:br>
              <a:rPr lang="en-US" sz="2400" dirty="0"/>
            </a:br>
            <a:endParaRPr lang="en-US" sz="2400" dirty="0"/>
          </a:p>
        </p:txBody>
      </p:sp>
      <p:sp>
        <p:nvSpPr>
          <p:cNvPr id="3" name="Content Placeholder 2">
            <a:extLst>
              <a:ext uri="{FF2B5EF4-FFF2-40B4-BE49-F238E27FC236}">
                <a16:creationId xmlns:a16="http://schemas.microsoft.com/office/drawing/2014/main" id="{1DD77F30-7E93-2DF4-6016-5AEF59DA3CB2}"/>
              </a:ext>
            </a:extLst>
          </p:cNvPr>
          <p:cNvSpPr>
            <a:spLocks noGrp="1"/>
          </p:cNvSpPr>
          <p:nvPr>
            <p:ph idx="1"/>
          </p:nvPr>
        </p:nvSpPr>
        <p:spPr>
          <a:xfrm>
            <a:off x="457200" y="1143001"/>
            <a:ext cx="8229600" cy="2876549"/>
          </a:xfrm>
        </p:spPr>
        <p:txBody>
          <a:bodyPr>
            <a:normAutofit/>
          </a:bodyPr>
          <a:lstStyle/>
          <a:p>
            <a:r>
              <a:rPr lang="en-US" sz="2000" b="1" dirty="0"/>
              <a:t>Global shift:</a:t>
            </a:r>
            <a:r>
              <a:rPr lang="en-US" sz="2000" dirty="0"/>
              <a:t> U.S. reshoring and onshoring have increased for </a:t>
            </a:r>
            <a:r>
              <a:rPr lang="en-US" sz="2000" i="1" dirty="0"/>
              <a:t>critical goods</a:t>
            </a:r>
            <a:r>
              <a:rPr lang="en-US" sz="2000" dirty="0"/>
              <a:t> (semiconductors, EVs, pharma), but </a:t>
            </a:r>
            <a:r>
              <a:rPr lang="en-US" sz="2000" b="1" dirty="0"/>
              <a:t>services and non-strategic operations</a:t>
            </a:r>
            <a:r>
              <a:rPr lang="en-US" sz="2000" dirty="0"/>
              <a:t> are still moving </a:t>
            </a:r>
            <a:r>
              <a:rPr lang="en-US" sz="2000" i="1" dirty="0"/>
              <a:t>nearshore</a:t>
            </a:r>
            <a:r>
              <a:rPr lang="en-US" sz="2000" dirty="0"/>
              <a:t>.</a:t>
            </a:r>
          </a:p>
          <a:p>
            <a:r>
              <a:rPr lang="en-US" sz="2000" b="1" dirty="0"/>
              <a:t>Services trade remains dynamic:</a:t>
            </a:r>
            <a:r>
              <a:rPr lang="en-US" sz="2000" dirty="0"/>
              <a:t> U.S. services imports from LAC grew </a:t>
            </a:r>
            <a:r>
              <a:rPr lang="en-US" sz="2000" b="1" dirty="0"/>
              <a:t>8–10% annually</a:t>
            </a:r>
            <a:r>
              <a:rPr lang="en-US" sz="2000" dirty="0"/>
              <a:t> (2020–2024), reflecting demand in key niches:</a:t>
            </a:r>
          </a:p>
          <a:p>
            <a:pPr lvl="1"/>
            <a:r>
              <a:rPr lang="en-US" sz="2000" dirty="0"/>
              <a:t>Global services (BPO/ITO/KPO)</a:t>
            </a:r>
          </a:p>
          <a:p>
            <a:pPr lvl="1"/>
            <a:r>
              <a:rPr lang="en-US" sz="2000" dirty="0"/>
              <a:t>Digital content and creative industries</a:t>
            </a:r>
          </a:p>
          <a:p>
            <a:pPr lvl="1"/>
            <a:r>
              <a:rPr lang="en-US" sz="2000" dirty="0"/>
              <a:t>Specialized logistics and maritime services</a:t>
            </a:r>
          </a:p>
        </p:txBody>
      </p:sp>
      <p:graphicFrame>
        <p:nvGraphicFramePr>
          <p:cNvPr id="4" name="Table 3">
            <a:extLst>
              <a:ext uri="{FF2B5EF4-FFF2-40B4-BE49-F238E27FC236}">
                <a16:creationId xmlns:a16="http://schemas.microsoft.com/office/drawing/2014/main" id="{DD1F4567-089D-9050-85C5-D0CB78E16E17}"/>
              </a:ext>
            </a:extLst>
          </p:cNvPr>
          <p:cNvGraphicFramePr>
            <a:graphicFrameLocks noGrp="1"/>
          </p:cNvGraphicFramePr>
          <p:nvPr>
            <p:extLst>
              <p:ext uri="{D42A27DB-BD31-4B8C-83A1-F6EECF244321}">
                <p14:modId xmlns:p14="http://schemas.microsoft.com/office/powerpoint/2010/main" val="3340079202"/>
              </p:ext>
            </p:extLst>
          </p:nvPr>
        </p:nvGraphicFramePr>
        <p:xfrm>
          <a:off x="309562" y="4588510"/>
          <a:ext cx="8524876" cy="1833880"/>
        </p:xfrm>
        <a:graphic>
          <a:graphicData uri="http://schemas.openxmlformats.org/drawingml/2006/table">
            <a:tbl>
              <a:tblPr firstRow="1" bandRow="1">
                <a:tableStyleId>{5C22544A-7EE6-4342-B048-85BDC9FD1C3A}</a:tableStyleId>
              </a:tblPr>
              <a:tblGrid>
                <a:gridCol w="4262438">
                  <a:extLst>
                    <a:ext uri="{9D8B030D-6E8A-4147-A177-3AD203B41FA5}">
                      <a16:colId xmlns:a16="http://schemas.microsoft.com/office/drawing/2014/main" val="2661352119"/>
                    </a:ext>
                  </a:extLst>
                </a:gridCol>
                <a:gridCol w="4262438">
                  <a:extLst>
                    <a:ext uri="{9D8B030D-6E8A-4147-A177-3AD203B41FA5}">
                      <a16:colId xmlns:a16="http://schemas.microsoft.com/office/drawing/2014/main" val="4059141290"/>
                    </a:ext>
                  </a:extLst>
                </a:gridCol>
              </a:tblGrid>
              <a:tr h="370840">
                <a:tc>
                  <a:txBody>
                    <a:bodyPr/>
                    <a:lstStyle/>
                    <a:p>
                      <a:r>
                        <a:rPr lang="en-US" dirty="0"/>
                        <a:t>Advantages</a:t>
                      </a:r>
                    </a:p>
                  </a:txBody>
                  <a:tcPr/>
                </a:tc>
                <a:tc>
                  <a:txBody>
                    <a:bodyPr/>
                    <a:lstStyle/>
                    <a:p>
                      <a:r>
                        <a:rPr lang="en-US" dirty="0"/>
                        <a:t>Challenges</a:t>
                      </a:r>
                    </a:p>
                  </a:txBody>
                  <a:tcPr/>
                </a:tc>
                <a:extLst>
                  <a:ext uri="{0D108BD9-81ED-4DB2-BD59-A6C34878D82A}">
                    <a16:rowId xmlns:a16="http://schemas.microsoft.com/office/drawing/2014/main" val="102944278"/>
                  </a:ext>
                </a:extLst>
              </a:tr>
              <a:tr h="370840">
                <a:tc>
                  <a:txBody>
                    <a:bodyPr/>
                    <a:lstStyle/>
                    <a:p>
                      <a:r>
                        <a:rPr lang="en-US" dirty="0"/>
                        <a:t>English-speaking</a:t>
                      </a:r>
                    </a:p>
                    <a:p>
                      <a:r>
                        <a:rPr lang="en-US" dirty="0"/>
                        <a:t>U.S. aligned time zones</a:t>
                      </a:r>
                    </a:p>
                    <a:p>
                      <a:r>
                        <a:rPr lang="en-US" dirty="0"/>
                        <a:t>Cultural affinity and stable </a:t>
                      </a:r>
                      <a:r>
                        <a:rPr lang="en-US"/>
                        <a:t>political systems</a:t>
                      </a:r>
                      <a:endParaRPr lang="en-US" dirty="0"/>
                    </a:p>
                    <a:p>
                      <a:r>
                        <a:rPr lang="en-US" dirty="0"/>
                        <a:t>Expanding digital infrastructure and talent pool</a:t>
                      </a:r>
                    </a:p>
                  </a:txBody>
                  <a:tcPr/>
                </a:tc>
                <a:tc>
                  <a:txBody>
                    <a:bodyPr/>
                    <a:lstStyle/>
                    <a:p>
                      <a:r>
                        <a:rPr lang="en-US" dirty="0"/>
                        <a:t>High energy and logistics costs</a:t>
                      </a:r>
                    </a:p>
                    <a:p>
                      <a:r>
                        <a:rPr lang="en-US" dirty="0"/>
                        <a:t>Limited scale</a:t>
                      </a:r>
                    </a:p>
                    <a:p>
                      <a:r>
                        <a:rPr lang="en-US" dirty="0"/>
                        <a:t>Infrastructure (physical and digital) gaps</a:t>
                      </a:r>
                    </a:p>
                    <a:p>
                      <a:r>
                        <a:rPr lang="en-US" dirty="0"/>
                        <a:t>Reduced competitiveness vs. Central America</a:t>
                      </a:r>
                    </a:p>
                  </a:txBody>
                  <a:tcPr/>
                </a:tc>
                <a:extLst>
                  <a:ext uri="{0D108BD9-81ED-4DB2-BD59-A6C34878D82A}">
                    <a16:rowId xmlns:a16="http://schemas.microsoft.com/office/drawing/2014/main" val="3083788640"/>
                  </a:ext>
                </a:extLst>
              </a:tr>
            </a:tbl>
          </a:graphicData>
        </a:graphic>
      </p:graphicFrame>
    </p:spTree>
    <p:extLst>
      <p:ext uri="{BB962C8B-B14F-4D97-AF65-F5344CB8AC3E}">
        <p14:creationId xmlns:p14="http://schemas.microsoft.com/office/powerpoint/2010/main" val="1636026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C3E6A-B5B5-9D19-8ED8-5D07698C3C5C}"/>
              </a:ext>
            </a:extLst>
          </p:cNvPr>
          <p:cNvSpPr>
            <a:spLocks noGrp="1"/>
          </p:cNvSpPr>
          <p:nvPr>
            <p:ph type="title"/>
          </p:nvPr>
        </p:nvSpPr>
        <p:spPr>
          <a:xfrm>
            <a:off x="457200" y="274638"/>
            <a:ext cx="8229600" cy="801687"/>
          </a:xfrm>
        </p:spPr>
        <p:txBody>
          <a:bodyPr vert="horz" lIns="91440" tIns="45720" rIns="91440" bIns="45720" rtlCol="0" anchor="ctr">
            <a:normAutofit fontScale="90000"/>
          </a:bodyPr>
          <a:lstStyle/>
          <a:p>
            <a:r>
              <a:rPr lang="en-US" altLang="en-US" sz="2400" b="1" dirty="0"/>
              <a:t>The Caribbean’s “Nearshore-Plus” Strategy</a:t>
            </a:r>
            <a:br>
              <a:rPr lang="en-US" altLang="en-US" sz="2400" b="1" dirty="0"/>
            </a:br>
            <a:endParaRPr lang="en-US" sz="2400" b="1" dirty="0"/>
          </a:p>
        </p:txBody>
      </p:sp>
      <p:graphicFrame>
        <p:nvGraphicFramePr>
          <p:cNvPr id="12" name="Content Placeholder 11">
            <a:extLst>
              <a:ext uri="{FF2B5EF4-FFF2-40B4-BE49-F238E27FC236}">
                <a16:creationId xmlns:a16="http://schemas.microsoft.com/office/drawing/2014/main" id="{6DB9E2B3-7691-CF17-0864-F7DD8F53F41D}"/>
              </a:ext>
            </a:extLst>
          </p:cNvPr>
          <p:cNvGraphicFramePr>
            <a:graphicFrameLocks noGrp="1"/>
          </p:cNvGraphicFramePr>
          <p:nvPr>
            <p:ph idx="1"/>
            <p:extLst>
              <p:ext uri="{D42A27DB-BD31-4B8C-83A1-F6EECF244321}">
                <p14:modId xmlns:p14="http://schemas.microsoft.com/office/powerpoint/2010/main" val="3776423333"/>
              </p:ext>
            </p:extLst>
          </p:nvPr>
        </p:nvGraphicFramePr>
        <p:xfrm>
          <a:off x="352425" y="3547110"/>
          <a:ext cx="8334375" cy="3291840"/>
        </p:xfrm>
        <a:graphic>
          <a:graphicData uri="http://schemas.openxmlformats.org/drawingml/2006/table">
            <a:tbl>
              <a:tblPr/>
              <a:tblGrid>
                <a:gridCol w="2778125">
                  <a:extLst>
                    <a:ext uri="{9D8B030D-6E8A-4147-A177-3AD203B41FA5}">
                      <a16:colId xmlns:a16="http://schemas.microsoft.com/office/drawing/2014/main" val="2971252992"/>
                    </a:ext>
                  </a:extLst>
                </a:gridCol>
                <a:gridCol w="2778125">
                  <a:extLst>
                    <a:ext uri="{9D8B030D-6E8A-4147-A177-3AD203B41FA5}">
                      <a16:colId xmlns:a16="http://schemas.microsoft.com/office/drawing/2014/main" val="3435836234"/>
                    </a:ext>
                  </a:extLst>
                </a:gridCol>
                <a:gridCol w="2778125">
                  <a:extLst>
                    <a:ext uri="{9D8B030D-6E8A-4147-A177-3AD203B41FA5}">
                      <a16:colId xmlns:a16="http://schemas.microsoft.com/office/drawing/2014/main" val="1526769715"/>
                    </a:ext>
                  </a:extLst>
                </a:gridCol>
              </a:tblGrid>
              <a:tr h="314731">
                <a:tc>
                  <a:txBody>
                    <a:bodyPr/>
                    <a:lstStyle/>
                    <a:p>
                      <a:pPr>
                        <a:buNone/>
                      </a:pPr>
                      <a:r>
                        <a:rPr lang="en-US"/>
                        <a:t>Pillar</a:t>
                      </a:r>
                    </a:p>
                  </a:txBody>
                  <a:tcPr anchor="ctr">
                    <a:lnL>
                      <a:noFill/>
                    </a:lnL>
                    <a:lnR>
                      <a:noFill/>
                    </a:lnR>
                    <a:lnT>
                      <a:noFill/>
                    </a:lnT>
                    <a:lnB>
                      <a:noFill/>
                    </a:lnB>
                    <a:noFill/>
                  </a:tcPr>
                </a:tc>
                <a:tc>
                  <a:txBody>
                    <a:bodyPr/>
                    <a:lstStyle/>
                    <a:p>
                      <a:pPr>
                        <a:buNone/>
                      </a:pPr>
                      <a:r>
                        <a:rPr lang="en-US"/>
                        <a:t>Focus Areas</a:t>
                      </a:r>
                    </a:p>
                  </a:txBody>
                  <a:tcPr anchor="ctr">
                    <a:lnL>
                      <a:noFill/>
                    </a:lnL>
                    <a:lnR>
                      <a:noFill/>
                    </a:lnR>
                    <a:lnT>
                      <a:noFill/>
                    </a:lnT>
                    <a:lnB>
                      <a:noFill/>
                    </a:lnB>
                    <a:noFill/>
                  </a:tcPr>
                </a:tc>
                <a:tc>
                  <a:txBody>
                    <a:bodyPr/>
                    <a:lstStyle/>
                    <a:p>
                      <a:pPr>
                        <a:buNone/>
                      </a:pPr>
                      <a:r>
                        <a:rPr lang="en-US"/>
                        <a:t>Examples</a:t>
                      </a:r>
                    </a:p>
                  </a:txBody>
                  <a:tcPr anchor="ctr">
                    <a:lnL>
                      <a:noFill/>
                    </a:lnL>
                    <a:lnR>
                      <a:noFill/>
                    </a:lnR>
                    <a:lnT>
                      <a:noFill/>
                    </a:lnT>
                    <a:lnB>
                      <a:noFill/>
                    </a:lnB>
                    <a:noFill/>
                  </a:tcPr>
                </a:tc>
                <a:extLst>
                  <a:ext uri="{0D108BD9-81ED-4DB2-BD59-A6C34878D82A}">
                    <a16:rowId xmlns:a16="http://schemas.microsoft.com/office/drawing/2014/main" val="436431393"/>
                  </a:ext>
                </a:extLst>
              </a:tr>
              <a:tr h="550779">
                <a:tc>
                  <a:txBody>
                    <a:bodyPr/>
                    <a:lstStyle/>
                    <a:p>
                      <a:pPr>
                        <a:buNone/>
                      </a:pPr>
                      <a:r>
                        <a:rPr lang="en-US" b="1"/>
                        <a:t>Digital services</a:t>
                      </a:r>
                      <a:endParaRPr lang="en-US"/>
                    </a:p>
                  </a:txBody>
                  <a:tcPr anchor="ctr">
                    <a:lnL>
                      <a:noFill/>
                    </a:lnL>
                    <a:lnR>
                      <a:noFill/>
                    </a:lnR>
                    <a:lnT>
                      <a:noFill/>
                    </a:lnT>
                    <a:lnB>
                      <a:noFill/>
                    </a:lnB>
                    <a:noFill/>
                  </a:tcPr>
                </a:tc>
                <a:tc>
                  <a:txBody>
                    <a:bodyPr/>
                    <a:lstStyle/>
                    <a:p>
                      <a:pPr>
                        <a:buNone/>
                      </a:pPr>
                      <a:r>
                        <a:rPr lang="en-US" dirty="0"/>
                        <a:t>BPO, ITO, fintech, health tech</a:t>
                      </a:r>
                    </a:p>
                  </a:txBody>
                  <a:tcPr anchor="ctr">
                    <a:lnL>
                      <a:noFill/>
                    </a:lnL>
                    <a:lnR>
                      <a:noFill/>
                    </a:lnR>
                    <a:lnT>
                      <a:noFill/>
                    </a:lnT>
                    <a:lnB>
                      <a:noFill/>
                    </a:lnB>
                    <a:noFill/>
                  </a:tcPr>
                </a:tc>
                <a:tc>
                  <a:txBody>
                    <a:bodyPr/>
                    <a:lstStyle/>
                    <a:p>
                      <a:pPr>
                        <a:buNone/>
                      </a:pPr>
                      <a:r>
                        <a:rPr lang="en-US"/>
                        <a:t>Jamaica, Barbados</a:t>
                      </a:r>
                    </a:p>
                  </a:txBody>
                  <a:tcPr anchor="ctr">
                    <a:lnL>
                      <a:noFill/>
                    </a:lnL>
                    <a:lnR>
                      <a:noFill/>
                    </a:lnR>
                    <a:lnT>
                      <a:noFill/>
                    </a:lnT>
                    <a:lnB>
                      <a:noFill/>
                    </a:lnB>
                    <a:noFill/>
                  </a:tcPr>
                </a:tc>
                <a:extLst>
                  <a:ext uri="{0D108BD9-81ED-4DB2-BD59-A6C34878D82A}">
                    <a16:rowId xmlns:a16="http://schemas.microsoft.com/office/drawing/2014/main" val="3250573226"/>
                  </a:ext>
                </a:extLst>
              </a:tr>
              <a:tr h="314731">
                <a:tc>
                  <a:txBody>
                    <a:bodyPr/>
                    <a:lstStyle/>
                    <a:p>
                      <a:pPr>
                        <a:buNone/>
                      </a:pPr>
                      <a:r>
                        <a:rPr lang="en-US" b="1"/>
                        <a:t>Creative exports</a:t>
                      </a:r>
                      <a:endParaRPr lang="en-US"/>
                    </a:p>
                  </a:txBody>
                  <a:tcPr anchor="ctr">
                    <a:lnL>
                      <a:noFill/>
                    </a:lnL>
                    <a:lnR>
                      <a:noFill/>
                    </a:lnR>
                    <a:lnT>
                      <a:noFill/>
                    </a:lnT>
                    <a:lnB>
                      <a:noFill/>
                    </a:lnB>
                    <a:noFill/>
                  </a:tcPr>
                </a:tc>
                <a:tc>
                  <a:txBody>
                    <a:bodyPr/>
                    <a:lstStyle/>
                    <a:p>
                      <a:pPr>
                        <a:buNone/>
                      </a:pPr>
                      <a:r>
                        <a:rPr lang="en-US"/>
                        <a:t>Music, film, design, fashion</a:t>
                      </a:r>
                    </a:p>
                  </a:txBody>
                  <a:tcPr anchor="ctr">
                    <a:lnL>
                      <a:noFill/>
                    </a:lnL>
                    <a:lnR>
                      <a:noFill/>
                    </a:lnR>
                    <a:lnT>
                      <a:noFill/>
                    </a:lnT>
                    <a:lnB>
                      <a:noFill/>
                    </a:lnB>
                    <a:noFill/>
                  </a:tcPr>
                </a:tc>
                <a:tc>
                  <a:txBody>
                    <a:bodyPr/>
                    <a:lstStyle/>
                    <a:p>
                      <a:pPr>
                        <a:buNone/>
                      </a:pPr>
                      <a:r>
                        <a:rPr lang="en-US" dirty="0"/>
                        <a:t>All Caribbean countries</a:t>
                      </a:r>
                    </a:p>
                  </a:txBody>
                  <a:tcPr anchor="ctr">
                    <a:lnL>
                      <a:noFill/>
                    </a:lnL>
                    <a:lnR>
                      <a:noFill/>
                    </a:lnR>
                    <a:lnT>
                      <a:noFill/>
                    </a:lnT>
                    <a:lnB>
                      <a:noFill/>
                    </a:lnB>
                    <a:noFill/>
                  </a:tcPr>
                </a:tc>
                <a:extLst>
                  <a:ext uri="{0D108BD9-81ED-4DB2-BD59-A6C34878D82A}">
                    <a16:rowId xmlns:a16="http://schemas.microsoft.com/office/drawing/2014/main" val="753608588"/>
                  </a:ext>
                </a:extLst>
              </a:tr>
              <a:tr h="550779">
                <a:tc>
                  <a:txBody>
                    <a:bodyPr/>
                    <a:lstStyle/>
                    <a:p>
                      <a:pPr>
                        <a:buNone/>
                      </a:pPr>
                      <a:r>
                        <a:rPr lang="en-US" b="1"/>
                        <a:t>Logistics &amp; connectivity</a:t>
                      </a:r>
                      <a:endParaRPr lang="en-US"/>
                    </a:p>
                  </a:txBody>
                  <a:tcPr anchor="ctr">
                    <a:lnL>
                      <a:noFill/>
                    </a:lnL>
                    <a:lnR>
                      <a:noFill/>
                    </a:lnR>
                    <a:lnT>
                      <a:noFill/>
                    </a:lnT>
                    <a:lnB>
                      <a:noFill/>
                    </a:lnB>
                    <a:noFill/>
                  </a:tcPr>
                </a:tc>
                <a:tc>
                  <a:txBody>
                    <a:bodyPr/>
                    <a:lstStyle/>
                    <a:p>
                      <a:pPr>
                        <a:buNone/>
                      </a:pPr>
                      <a:r>
                        <a:rPr lang="en-US"/>
                        <a:t>Port services, e-commerce logistics</a:t>
                      </a:r>
                    </a:p>
                  </a:txBody>
                  <a:tcPr anchor="ctr">
                    <a:lnL>
                      <a:noFill/>
                    </a:lnL>
                    <a:lnR>
                      <a:noFill/>
                    </a:lnR>
                    <a:lnT>
                      <a:noFill/>
                    </a:lnT>
                    <a:lnB>
                      <a:noFill/>
                    </a:lnB>
                    <a:noFill/>
                  </a:tcPr>
                </a:tc>
                <a:tc>
                  <a:txBody>
                    <a:bodyPr/>
                    <a:lstStyle/>
                    <a:p>
                      <a:pPr>
                        <a:buNone/>
                      </a:pPr>
                      <a:r>
                        <a:rPr lang="en-US" dirty="0"/>
                        <a:t>Jamaica, T&amp;T</a:t>
                      </a:r>
                    </a:p>
                  </a:txBody>
                  <a:tcPr anchor="ctr">
                    <a:lnL>
                      <a:noFill/>
                    </a:lnL>
                    <a:lnR>
                      <a:noFill/>
                    </a:lnR>
                    <a:lnT>
                      <a:noFill/>
                    </a:lnT>
                    <a:lnB>
                      <a:noFill/>
                    </a:lnB>
                    <a:noFill/>
                  </a:tcPr>
                </a:tc>
                <a:extLst>
                  <a:ext uri="{0D108BD9-81ED-4DB2-BD59-A6C34878D82A}">
                    <a16:rowId xmlns:a16="http://schemas.microsoft.com/office/drawing/2014/main" val="2575722102"/>
                  </a:ext>
                </a:extLst>
              </a:tr>
              <a:tr h="550779">
                <a:tc>
                  <a:txBody>
                    <a:bodyPr/>
                    <a:lstStyle/>
                    <a:p>
                      <a:pPr>
                        <a:buNone/>
                      </a:pPr>
                      <a:r>
                        <a:rPr lang="en-US" b="1"/>
                        <a:t>Green industries</a:t>
                      </a:r>
                      <a:endParaRPr lang="en-US"/>
                    </a:p>
                  </a:txBody>
                  <a:tcPr anchor="ctr">
                    <a:lnL>
                      <a:noFill/>
                    </a:lnL>
                    <a:lnR>
                      <a:noFill/>
                    </a:lnR>
                    <a:lnT>
                      <a:noFill/>
                    </a:lnT>
                    <a:lnB>
                      <a:noFill/>
                    </a:lnB>
                    <a:noFill/>
                  </a:tcPr>
                </a:tc>
                <a:tc>
                  <a:txBody>
                    <a:bodyPr/>
                    <a:lstStyle/>
                    <a:p>
                      <a:pPr>
                        <a:buNone/>
                      </a:pPr>
                      <a:r>
                        <a:rPr lang="en-US" dirty="0"/>
                        <a:t>Renewable energy, climate finance</a:t>
                      </a:r>
                    </a:p>
                  </a:txBody>
                  <a:tcPr anchor="ctr">
                    <a:lnL>
                      <a:noFill/>
                    </a:lnL>
                    <a:lnR>
                      <a:noFill/>
                    </a:lnR>
                    <a:lnT>
                      <a:noFill/>
                    </a:lnT>
                    <a:lnB>
                      <a:noFill/>
                    </a:lnB>
                    <a:noFill/>
                  </a:tcPr>
                </a:tc>
                <a:tc>
                  <a:txBody>
                    <a:bodyPr/>
                    <a:lstStyle/>
                    <a:p>
                      <a:pPr>
                        <a:buNone/>
                      </a:pPr>
                      <a:r>
                        <a:rPr lang="en-US" dirty="0"/>
                        <a:t>Barbados, Belize, Guyana, Suriname</a:t>
                      </a:r>
                    </a:p>
                  </a:txBody>
                  <a:tcPr anchor="ctr">
                    <a:lnL>
                      <a:noFill/>
                    </a:lnL>
                    <a:lnR>
                      <a:noFill/>
                    </a:lnR>
                    <a:lnT>
                      <a:noFill/>
                    </a:lnT>
                    <a:lnB>
                      <a:noFill/>
                    </a:lnB>
                    <a:noFill/>
                  </a:tcPr>
                </a:tc>
                <a:extLst>
                  <a:ext uri="{0D108BD9-81ED-4DB2-BD59-A6C34878D82A}">
                    <a16:rowId xmlns:a16="http://schemas.microsoft.com/office/drawing/2014/main" val="2191872701"/>
                  </a:ext>
                </a:extLst>
              </a:tr>
              <a:tr h="550779">
                <a:tc>
                  <a:txBody>
                    <a:bodyPr/>
                    <a:lstStyle/>
                    <a:p>
                      <a:pPr>
                        <a:buNone/>
                      </a:pPr>
                      <a:r>
                        <a:rPr lang="en-US" b="1" dirty="0"/>
                        <a:t>Knowledge services</a:t>
                      </a:r>
                      <a:endParaRPr lang="en-US" dirty="0"/>
                    </a:p>
                  </a:txBody>
                  <a:tcPr anchor="ctr">
                    <a:lnL>
                      <a:noFill/>
                    </a:lnL>
                    <a:lnR>
                      <a:noFill/>
                    </a:lnR>
                    <a:lnT>
                      <a:noFill/>
                    </a:lnT>
                    <a:lnB>
                      <a:noFill/>
                    </a:lnB>
                    <a:noFill/>
                  </a:tcPr>
                </a:tc>
                <a:tc>
                  <a:txBody>
                    <a:bodyPr/>
                    <a:lstStyle/>
                    <a:p>
                      <a:pPr>
                        <a:buNone/>
                      </a:pPr>
                      <a:r>
                        <a:rPr lang="en-US"/>
                        <a:t>Education tech, research hubs</a:t>
                      </a:r>
                    </a:p>
                  </a:txBody>
                  <a:tcPr anchor="ctr">
                    <a:lnL>
                      <a:noFill/>
                    </a:lnL>
                    <a:lnR>
                      <a:noFill/>
                    </a:lnR>
                    <a:lnT>
                      <a:noFill/>
                    </a:lnT>
                    <a:lnB>
                      <a:noFill/>
                    </a:lnB>
                    <a:noFill/>
                  </a:tcPr>
                </a:tc>
                <a:tc>
                  <a:txBody>
                    <a:bodyPr/>
                    <a:lstStyle/>
                    <a:p>
                      <a:pPr>
                        <a:buNone/>
                      </a:pPr>
                      <a:r>
                        <a:rPr lang="en-US" dirty="0"/>
                        <a:t>Barbados, Jamaica, T&amp;T</a:t>
                      </a:r>
                    </a:p>
                  </a:txBody>
                  <a:tcPr anchor="ctr">
                    <a:lnL>
                      <a:noFill/>
                    </a:lnL>
                    <a:lnR>
                      <a:noFill/>
                    </a:lnR>
                    <a:lnT>
                      <a:noFill/>
                    </a:lnT>
                    <a:lnB>
                      <a:noFill/>
                    </a:lnB>
                    <a:noFill/>
                  </a:tcPr>
                </a:tc>
                <a:extLst>
                  <a:ext uri="{0D108BD9-81ED-4DB2-BD59-A6C34878D82A}">
                    <a16:rowId xmlns:a16="http://schemas.microsoft.com/office/drawing/2014/main" val="2781474882"/>
                  </a:ext>
                </a:extLst>
              </a:tr>
            </a:tbl>
          </a:graphicData>
        </a:graphic>
      </p:graphicFrame>
      <p:sp>
        <p:nvSpPr>
          <p:cNvPr id="13" name="Rectangle 1">
            <a:extLst>
              <a:ext uri="{FF2B5EF4-FFF2-40B4-BE49-F238E27FC236}">
                <a16:creationId xmlns:a16="http://schemas.microsoft.com/office/drawing/2014/main" id="{7DE7D038-1826-C77F-8EF5-A4A23D97A66E}"/>
              </a:ext>
            </a:extLst>
          </p:cNvPr>
          <p:cNvSpPr>
            <a:spLocks noChangeArrowheads="1"/>
          </p:cNvSpPr>
          <p:nvPr/>
        </p:nvSpPr>
        <p:spPr bwMode="auto">
          <a:xfrm>
            <a:off x="352425" y="1044536"/>
            <a:ext cx="86868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rPr>
              <a:t>Nearshoring alone isn’t sufficient</a:t>
            </a:r>
            <a:r>
              <a:rPr kumimoji="0" lang="en-US" altLang="en-US" sz="2000" b="0" i="0" u="none" strike="noStrike" cap="none" normalizeH="0" baseline="0" dirty="0">
                <a:ln>
                  <a:noFill/>
                </a:ln>
                <a:solidFill>
                  <a:schemeClr val="tx1"/>
                </a:solidFill>
                <a:effectLst/>
              </a:rPr>
              <a:t> — Caribbean economies must </a:t>
            </a:r>
            <a:r>
              <a:rPr kumimoji="0" lang="en-US" altLang="en-US" sz="2000" b="1" i="0" u="none" strike="noStrike" cap="none" normalizeH="0" baseline="0" dirty="0">
                <a:ln>
                  <a:noFill/>
                </a:ln>
                <a:solidFill>
                  <a:schemeClr val="tx1"/>
                </a:solidFill>
                <a:effectLst/>
              </a:rPr>
              <a:t>diversify across high-value service clusters</a:t>
            </a:r>
            <a:r>
              <a:rPr kumimoji="0" lang="en-US" altLang="en-US" sz="2000" b="0" i="0" u="none" strike="noStrike" cap="none" normalizeH="0" baseline="0" dirty="0">
                <a:ln>
                  <a:noFill/>
                </a:ln>
                <a:solidFill>
                  <a:schemeClr val="tx1"/>
                </a:solidFill>
                <a:effectLst/>
              </a:rPr>
              <a:t>.</a:t>
            </a:r>
          </a:p>
          <a:p>
            <a:pPr marL="285750" marR="0" lvl="0" indent="-28575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rPr>
              <a:t>Digital transformation and creative exports</a:t>
            </a:r>
            <a:r>
              <a:rPr kumimoji="0" lang="en-US" altLang="en-US" sz="2000" b="0" i="0" u="none" strike="noStrike" cap="none" normalizeH="0" baseline="0" dirty="0">
                <a:ln>
                  <a:noFill/>
                </a:ln>
                <a:solidFill>
                  <a:schemeClr val="tx1"/>
                </a:solidFill>
                <a:effectLst/>
              </a:rPr>
              <a:t> are major global growth engines</a:t>
            </a:r>
          </a:p>
          <a:p>
            <a:pPr marL="285750" marR="0" lvl="0" indent="-28575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rPr>
              <a:t>Policy priorities:</a:t>
            </a:r>
            <a:r>
              <a:rPr kumimoji="0" lang="en-US" altLang="en-US" sz="2000" b="0" i="0" u="none" strike="noStrike" cap="none" normalizeH="0" baseline="0" dirty="0">
                <a:ln>
                  <a:noFill/>
                </a:ln>
                <a:solidFill>
                  <a:schemeClr val="tx1"/>
                </a:solidFill>
                <a:effectLst/>
              </a:rPr>
              <a:t> Regional integration, talent development, digital infrastructure, IP and data frameworks, export and investment promotion, green incentives.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a:p>
            <a:pPr defTabSz="914400" eaLnBrk="0" fontAlgn="base" hangingPunct="0">
              <a:spcBef>
                <a:spcPct val="0"/>
              </a:spcBef>
              <a:spcAft>
                <a:spcPct val="0"/>
              </a:spcAft>
            </a:pPr>
            <a:r>
              <a:rPr lang="en-US" altLang="en-US" sz="2000" b="1" dirty="0"/>
              <a:t>Strategic diversification pillars:</a:t>
            </a:r>
            <a:endParaRPr lang="en-US" altLang="en-US" sz="2000" dirty="0"/>
          </a:p>
        </p:txBody>
      </p:sp>
    </p:spTree>
    <p:extLst>
      <p:ext uri="{BB962C8B-B14F-4D97-AF65-F5344CB8AC3E}">
        <p14:creationId xmlns:p14="http://schemas.microsoft.com/office/powerpoint/2010/main" val="2950833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2428</TotalTime>
  <Words>815</Words>
  <Application>Microsoft Office PowerPoint</Application>
  <PresentationFormat>On-screen Show (4:3)</PresentationFormat>
  <Paragraphs>69</Paragraphs>
  <Slides>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Arial</vt:lpstr>
      <vt:lpstr>Calibri</vt:lpstr>
      <vt:lpstr>Courier New</vt:lpstr>
      <vt:lpstr>Office Theme</vt:lpstr>
      <vt:lpstr> Trade in Services to Stimulate Growth in the Caribbean  Krista Lucenti Lead Specialist, Trade and Investment Division, IDB</vt:lpstr>
      <vt:lpstr>Global Trade in Services: Rapid Growth, Rising Share </vt:lpstr>
      <vt:lpstr>Why Trade in Services Is Strategic for Development in a Shifting Global Landscape </vt:lpstr>
      <vt:lpstr>PowerPoint Presentation</vt:lpstr>
      <vt:lpstr>Is Nearshoring Still Strategic for the Caribbean? </vt:lpstr>
      <vt:lpstr>The Caribbean’s “Nearshore-Plus” Strategy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Lucenti, Krista</dc:creator>
  <cp:keywords/>
  <dc:description>generated using python-pptx</dc:description>
  <cp:lastModifiedBy>Ramona Sinanan</cp:lastModifiedBy>
  <cp:revision>3</cp:revision>
  <dcterms:created xsi:type="dcterms:W3CDTF">2013-01-27T09:14:16Z</dcterms:created>
  <dcterms:modified xsi:type="dcterms:W3CDTF">2025-10-14T20:00:46Z</dcterms:modified>
  <cp:category/>
</cp:coreProperties>
</file>