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70" r:id="rId6"/>
    <p:sldId id="262" r:id="rId7"/>
    <p:sldId id="260" r:id="rId8"/>
    <p:sldId id="263" r:id="rId9"/>
    <p:sldId id="264" r:id="rId10"/>
    <p:sldId id="261" r:id="rId11"/>
    <p:sldId id="265" r:id="rId12"/>
    <p:sldId id="266" r:id="rId13"/>
    <p:sldId id="267" r:id="rId14"/>
    <p:sldId id="268" r:id="rId15"/>
    <p:sldId id="269" r:id="rId16"/>
  </p:sldIdLst>
  <p:sldSz cx="18288000" cy="10287000"/>
  <p:notesSz cx="6858000" cy="9144000"/>
  <p:embeddedFontLst>
    <p:embeddedFont>
      <p:font typeface="Inter" panose="020B0604020202020204" charset="0"/>
      <p:regular r:id="rId18"/>
    </p:embeddedFont>
    <p:embeddedFont>
      <p:font typeface="Inter Bold" panose="020B0604020202020204" charset="0"/>
      <p:regular r:id="rId19"/>
    </p:embeddedFont>
    <p:embeddedFont>
      <p:font typeface="ITC Avant Garde Gothic" panose="020B0604020202020204" charset="0"/>
      <p:regular r:id="rId20"/>
    </p:embeddedFont>
    <p:embeddedFont>
      <p:font typeface="ITC Avant Garde Gothic 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chelle Whyte" initials="RW" lastIdx="4" clrIdx="0">
    <p:extLst>
      <p:ext uri="{19B8F6BF-5375-455C-9EA6-DF929625EA0E}">
        <p15:presenceInfo xmlns:p15="http://schemas.microsoft.com/office/powerpoint/2012/main" userId="S-1-5-21-371246174-3509381934-805651088-19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DE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9" autoAdjust="0"/>
    <p:restoredTop sz="59865" autoAdjust="0"/>
  </p:normalViewPr>
  <p:slideViewPr>
    <p:cSldViewPr>
      <p:cViewPr varScale="1">
        <p:scale>
          <a:sx n="30" d="100"/>
          <a:sy n="30" d="100"/>
        </p:scale>
        <p:origin x="2294" y="1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b="1" kern="1200" dirty="0">
                <a:solidFill>
                  <a:schemeClr val="tx1"/>
                </a:solidFill>
                <a:effectLst/>
                <a:latin typeface="+mn-lt"/>
                <a:ea typeface="+mn-ea"/>
                <a:cs typeface="+mn-cs"/>
              </a:rPr>
              <a:t>Good morning distinguished colleagues, partners from the private sector, and fellow public servants.</a:t>
            </a:r>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It is a privilege to speak with you today about Jamaica’s experience in promoting economic growth through our </a:t>
            </a:r>
            <a:r>
              <a:rPr lang="en-JM" sz="1200" b="1" kern="1200" dirty="0">
                <a:solidFill>
                  <a:schemeClr val="tx1"/>
                </a:solidFill>
                <a:effectLst/>
                <a:latin typeface="+mn-lt"/>
                <a:ea typeface="+mn-ea"/>
                <a:cs typeface="+mn-cs"/>
              </a:rPr>
              <a:t>Growth Inducement Strategy (GIS)</a:t>
            </a:r>
            <a:r>
              <a:rPr lang="en-JM" sz="1200" kern="1200" dirty="0">
                <a:solidFill>
                  <a:schemeClr val="tx1"/>
                </a:solidFill>
                <a:effectLst/>
                <a:latin typeface="+mn-lt"/>
                <a:ea typeface="+mn-ea"/>
                <a:cs typeface="+mn-cs"/>
              </a:rPr>
              <a:t>, and to reflect on the lessons garnered in advancing private sector development and economic diversification.</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“Today, I’ll quickly guide you through Jamaica’s GIS experience — not just what we did, but what we achieved and what we learned </a:t>
            </a:r>
            <a:r>
              <a:rPr lang="en-US" dirty="0" err="1"/>
              <a:t>learned</a:t>
            </a:r>
            <a:r>
              <a:rPr lang="en-US" dirty="0"/>
              <a:t>. Our goal is to share insights that can inform your own strategies for growth and resilience.”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When the </a:t>
            </a:r>
            <a:r>
              <a:rPr lang="en-JM" sz="1200" b="1" kern="1200" dirty="0">
                <a:solidFill>
                  <a:schemeClr val="tx1"/>
                </a:solidFill>
                <a:effectLst/>
                <a:latin typeface="+mn-lt"/>
                <a:ea typeface="+mn-ea"/>
                <a:cs typeface="+mn-cs"/>
              </a:rPr>
              <a:t>Planning Institute of Jamaica</a:t>
            </a:r>
            <a:r>
              <a:rPr lang="en-JM" sz="1200" kern="1200" dirty="0">
                <a:solidFill>
                  <a:schemeClr val="tx1"/>
                </a:solidFill>
                <a:effectLst/>
                <a:latin typeface="+mn-lt"/>
                <a:ea typeface="+mn-ea"/>
                <a:cs typeface="+mn-cs"/>
              </a:rPr>
              <a:t> (</a:t>
            </a:r>
            <a:r>
              <a:rPr lang="en-JM" sz="1200" kern="1200" dirty="0" err="1">
                <a:solidFill>
                  <a:schemeClr val="tx1"/>
                </a:solidFill>
                <a:effectLst/>
                <a:latin typeface="+mn-lt"/>
                <a:ea typeface="+mn-ea"/>
                <a:cs typeface="+mn-cs"/>
              </a:rPr>
              <a:t>PIOJ</a:t>
            </a:r>
            <a:r>
              <a:rPr lang="en-JM" sz="1200" kern="1200" dirty="0">
                <a:solidFill>
                  <a:schemeClr val="tx1"/>
                </a:solidFill>
                <a:effectLst/>
                <a:latin typeface="+mn-lt"/>
                <a:ea typeface="+mn-ea"/>
                <a:cs typeface="+mn-cs"/>
              </a:rPr>
              <a:t>) launched the </a:t>
            </a:r>
            <a:r>
              <a:rPr lang="en-JM" sz="1200" b="1" kern="1200" dirty="0">
                <a:solidFill>
                  <a:schemeClr val="tx1"/>
                </a:solidFill>
                <a:effectLst/>
                <a:latin typeface="+mn-lt"/>
                <a:ea typeface="+mn-ea"/>
                <a:cs typeface="+mn-cs"/>
              </a:rPr>
              <a:t>Growth Inducement Strategy for the Short to Medium Term</a:t>
            </a:r>
            <a:r>
              <a:rPr lang="en-JM" sz="1200" kern="1200" dirty="0">
                <a:solidFill>
                  <a:schemeClr val="tx1"/>
                </a:solidFill>
                <a:effectLst/>
                <a:latin typeface="+mn-lt"/>
                <a:ea typeface="+mn-ea"/>
                <a:cs typeface="+mn-cs"/>
              </a:rPr>
              <a:t> in 2011, Jamaica was undergoing a prolonged period of low growth, high debt, structural imbalances and supply side constraints. </a:t>
            </a:r>
          </a:p>
          <a:p>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At that time, the country was operating under a Stand-By Arrangement with the International Monetary Fund (IMF), initiated in 2010, which provided financial support and policy guidance to restore macroeconomic stability through fiscal consolidation, debt reduction, improved public sector efficiency, and strengthened social protection.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The GIS was designed as a complementary framework to unlock growth potential by addressing binding constraints, while aligning with the long-term goals of Vision 2030 Jamaica. </a:t>
            </a:r>
          </a:p>
          <a:p>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The strategy addressed </a:t>
            </a:r>
            <a:r>
              <a:rPr lang="en-JM" sz="1200" b="1" kern="1200" dirty="0">
                <a:solidFill>
                  <a:schemeClr val="tx1"/>
                </a:solidFill>
                <a:effectLst/>
                <a:latin typeface="+mn-lt"/>
                <a:ea typeface="+mn-ea"/>
                <a:cs typeface="+mn-cs"/>
              </a:rPr>
              <a:t>seven pillars</a:t>
            </a:r>
            <a:r>
              <a:rPr lang="en-JM" sz="1200" kern="1200" dirty="0">
                <a:solidFill>
                  <a:schemeClr val="tx1"/>
                </a:solidFill>
                <a:effectLst/>
                <a:latin typeface="+mn-lt"/>
                <a:ea typeface="+mn-ea"/>
                <a:cs typeface="+mn-cs"/>
              </a:rPr>
              <a:t> as the foundation for Jamaica’s sustainable growth at the time:</a:t>
            </a:r>
          </a:p>
          <a:p>
            <a:endParaRPr lang="en-JM" sz="1200" kern="1200" dirty="0">
              <a:solidFill>
                <a:schemeClr val="tx1"/>
              </a:solidFill>
              <a:effectLst/>
              <a:latin typeface="+mn-lt"/>
              <a:ea typeface="+mn-ea"/>
              <a:cs typeface="+mn-cs"/>
            </a:endParaRPr>
          </a:p>
          <a:p>
            <a:r>
              <a:rPr lang="en-US" dirty="0"/>
              <a:t>1. Crime Reduction - Creating a safer environment for citizens &amp; businesses</a:t>
            </a:r>
          </a:p>
          <a:p>
            <a:r>
              <a:rPr lang="en-US" dirty="0"/>
              <a:t>2. International Business Competitiveness - Encouraging local &amp; international investments</a:t>
            </a:r>
          </a:p>
          <a:p>
            <a:r>
              <a:rPr lang="en-US" dirty="0"/>
              <a:t>3. Asset Mobilization - Unlocking latent or underutilized assets including human capital</a:t>
            </a:r>
          </a:p>
          <a:p>
            <a:r>
              <a:rPr lang="en-US" dirty="0"/>
              <a:t>4. Urban Renewal and Regional Development - Promoting Infrastructure development across the country </a:t>
            </a:r>
          </a:p>
          <a:p>
            <a:r>
              <a:rPr lang="en-US" dirty="0"/>
              <a:t>5. Institutional Reform - Modernizing and improving the efficiency of public services.</a:t>
            </a:r>
          </a:p>
          <a:p>
            <a:r>
              <a:rPr lang="en-US" dirty="0"/>
              <a:t>6. Building Environmental Resilience - improving the resilience of the environment against natural and man-made shocks.</a:t>
            </a:r>
          </a:p>
          <a:p>
            <a:r>
              <a:rPr lang="en-US" dirty="0"/>
              <a:t>7. Development of Business Networks - Fostering stronger connections and collaboration between businesses.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JM" sz="1200" kern="1200" dirty="0">
                <a:solidFill>
                  <a:schemeClr val="tx1"/>
                </a:solidFill>
                <a:effectLst/>
                <a:latin typeface="+mn-lt"/>
                <a:ea typeface="+mn-ea"/>
                <a:cs typeface="+mn-cs"/>
              </a:rPr>
              <a:t>By incorporating key reforms and initiatives as targets into successive IMF Arrangements, Jamaica strengthened the probability of successfully implementing the Growth Strategy.</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Collaboration with our development partners (the IMF, IDB, and World Bank) to formulate and implement a series of reforms and initiatives aligned with our growth strategy’s core pillars, has resulted in a significant transformation of Jamaica’s economic position:</a:t>
            </a:r>
          </a:p>
          <a:p>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A stabilized macroeconomy</a:t>
            </a:r>
            <a:r>
              <a:rPr lang="en-JM" sz="1200" kern="1200" dirty="0">
                <a:solidFill>
                  <a:schemeClr val="tx1"/>
                </a:solidFill>
                <a:effectLst/>
                <a:latin typeface="+mn-lt"/>
                <a:ea typeface="+mn-ea"/>
                <a:cs typeface="+mn-cs"/>
              </a:rPr>
              <a:t> via fiscal consolidation, debt reduction and structural reforms</a:t>
            </a:r>
          </a:p>
          <a:p>
            <a:pPr marL="0" lvl="0" indent="0">
              <a:buFont typeface="Arial" panose="020B0604020202020204" pitchFamily="34" charset="0"/>
              <a:buNone/>
            </a:pP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Boosted private sector confidence</a:t>
            </a:r>
            <a:r>
              <a:rPr lang="en-JM" sz="1200" kern="1200" dirty="0">
                <a:solidFill>
                  <a:schemeClr val="tx1"/>
                </a:solidFill>
                <a:effectLst/>
                <a:latin typeface="+mn-lt"/>
                <a:ea typeface="+mn-ea"/>
                <a:cs typeface="+mn-cs"/>
              </a:rPr>
              <a:t> with reforms that improved the ease of doing business </a:t>
            </a:r>
            <a:r>
              <a:rPr lang="en-JM" sz="1200" kern="1200" dirty="0" err="1">
                <a:solidFill>
                  <a:schemeClr val="tx1"/>
                </a:solidFill>
                <a:effectLst/>
                <a:latin typeface="+mn-lt"/>
                <a:ea typeface="+mn-ea"/>
                <a:cs typeface="+mn-cs"/>
              </a:rPr>
              <a:t>eg</a:t>
            </a:r>
            <a:r>
              <a:rPr lang="en-JM" sz="1200" kern="1200" dirty="0">
                <a:solidFill>
                  <a:schemeClr val="tx1"/>
                </a:solidFill>
                <a:effectLst/>
                <a:latin typeface="+mn-lt"/>
                <a:ea typeface="+mn-ea"/>
                <a:cs typeface="+mn-cs"/>
              </a:rPr>
              <a:t> reducing time to register business</a:t>
            </a:r>
          </a:p>
          <a:p>
            <a:pPr marL="0" lvl="0" indent="0">
              <a:buFont typeface="Arial" panose="020B0604020202020204" pitchFamily="34" charset="0"/>
              <a:buNone/>
            </a:pP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Increased targeted investments</a:t>
            </a:r>
            <a:r>
              <a:rPr lang="en-JM" sz="1200" kern="1200" dirty="0">
                <a:solidFill>
                  <a:schemeClr val="tx1"/>
                </a:solidFill>
                <a:effectLst/>
                <a:latin typeface="+mn-lt"/>
                <a:ea typeface="+mn-ea"/>
                <a:cs typeface="+mn-cs"/>
              </a:rPr>
              <a:t> in infrastructure and logistics. </a:t>
            </a:r>
            <a:r>
              <a:rPr lang="en-JM" sz="1200" kern="1200" dirty="0" err="1">
                <a:solidFill>
                  <a:schemeClr val="tx1"/>
                </a:solidFill>
                <a:effectLst/>
                <a:latin typeface="+mn-lt"/>
                <a:ea typeface="+mn-ea"/>
                <a:cs typeface="+mn-cs"/>
              </a:rPr>
              <a:t>eg</a:t>
            </a:r>
            <a:r>
              <a:rPr lang="en-JM" sz="1200" kern="1200" dirty="0">
                <a:solidFill>
                  <a:schemeClr val="tx1"/>
                </a:solidFill>
                <a:effectLst/>
                <a:latin typeface="+mn-lt"/>
                <a:ea typeface="+mn-ea"/>
                <a:cs typeface="+mn-cs"/>
              </a:rPr>
              <a:t> </a:t>
            </a:r>
            <a:r>
              <a:rPr lang="en-JM" sz="1200" kern="1200" dirty="0" err="1">
                <a:solidFill>
                  <a:schemeClr val="tx1"/>
                </a:solidFill>
                <a:effectLst/>
                <a:latin typeface="+mn-lt"/>
                <a:ea typeface="+mn-ea"/>
                <a:cs typeface="+mn-cs"/>
              </a:rPr>
              <a:t>BPO</a:t>
            </a:r>
            <a:endParaRPr lang="en-JM" sz="1200" kern="1200" dirty="0">
              <a:solidFill>
                <a:schemeClr val="tx1"/>
              </a:solidFill>
              <a:effectLst/>
              <a:latin typeface="+mn-lt"/>
              <a:ea typeface="+mn-ea"/>
              <a:cs typeface="+mn-cs"/>
            </a:endParaRPr>
          </a:p>
          <a:p>
            <a:pPr marL="0" lvl="0" indent="0">
              <a:buFont typeface="Arial" panose="020B0604020202020204" pitchFamily="34" charset="0"/>
              <a:buNone/>
            </a:pPr>
            <a:endParaRPr lang="en-JM"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latin typeface="Inter"/>
                <a:ea typeface="Inter"/>
                <a:sym typeface="Inter"/>
              </a:rPr>
              <a:t>Strengthened</a:t>
            </a:r>
            <a:r>
              <a:rPr lang="en-US" sz="1200" b="1" dirty="0">
                <a:latin typeface="Inter"/>
                <a:ea typeface="Inter"/>
                <a:cs typeface="Inter"/>
                <a:sym typeface="Inter"/>
              </a:rPr>
              <a:t> social protection system</a:t>
            </a:r>
          </a:p>
          <a:p>
            <a:pPr lvl="0"/>
            <a:endParaRPr lang="en-JM" sz="1200" kern="1200" dirty="0">
              <a:solidFill>
                <a:schemeClr val="tx1"/>
              </a:solidFill>
              <a:effectLst/>
              <a:latin typeface="+mn-lt"/>
              <a:ea typeface="+mn-ea"/>
              <a:cs typeface="+mn-cs"/>
            </a:endParaRPr>
          </a:p>
          <a:p>
            <a:pPr lvl="0"/>
            <a:endParaRPr lang="en-JM" sz="1200" kern="1200" dirty="0">
              <a:solidFill>
                <a:schemeClr val="tx1"/>
              </a:solidFill>
              <a:effectLst/>
              <a:latin typeface="+mn-lt"/>
              <a:ea typeface="+mn-ea"/>
              <a:cs typeface="+mn-cs"/>
            </a:endParaRPr>
          </a:p>
          <a:p>
            <a:pPr lvl="0"/>
            <a:endParaRPr lang="en-JM"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52938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This is evidenced by the recent performance of key indicators, such as:</a:t>
            </a:r>
          </a:p>
          <a:p>
            <a:pPr lvl="1"/>
            <a:r>
              <a:rPr lang="en-JM" sz="1200" b="1" kern="1200" dirty="0">
                <a:solidFill>
                  <a:schemeClr val="tx1"/>
                </a:solidFill>
                <a:effectLst/>
                <a:latin typeface="+mn-lt"/>
                <a:ea typeface="+mn-ea"/>
                <a:cs typeface="+mn-cs"/>
              </a:rPr>
              <a:t>Public debt </a:t>
            </a:r>
            <a:r>
              <a:rPr lang="en-JM" sz="1200" kern="1200" dirty="0">
                <a:solidFill>
                  <a:schemeClr val="tx1"/>
                </a:solidFill>
                <a:effectLst/>
                <a:latin typeface="+mn-lt"/>
                <a:ea typeface="+mn-ea"/>
                <a:cs typeface="+mn-cs"/>
              </a:rPr>
              <a:t>has been halved between FY 2012/13 and last FY, putting the county on track to reach the legislated target of 60% or less of GDP by FY 27/28.</a:t>
            </a:r>
          </a:p>
          <a:p>
            <a:pPr lvl="1"/>
            <a:r>
              <a:rPr lang="en-JM" sz="1200" b="1" kern="1200" dirty="0">
                <a:solidFill>
                  <a:schemeClr val="tx1"/>
                </a:solidFill>
                <a:effectLst/>
                <a:latin typeface="+mn-lt"/>
                <a:ea typeface="+mn-ea"/>
                <a:cs typeface="+mn-cs"/>
              </a:rPr>
              <a:t>Unemployment </a:t>
            </a:r>
            <a:r>
              <a:rPr lang="en-JM" sz="1200" kern="1200" dirty="0">
                <a:solidFill>
                  <a:schemeClr val="tx1"/>
                </a:solidFill>
                <a:effectLst/>
                <a:latin typeface="+mn-lt"/>
                <a:ea typeface="+mn-ea"/>
                <a:cs typeface="+mn-cs"/>
              </a:rPr>
              <a:t>—at 3.3% in July 2025—is at an all-time low. </a:t>
            </a:r>
          </a:p>
          <a:p>
            <a:pPr lvl="1"/>
            <a:r>
              <a:rPr lang="en-JM" sz="1200" b="1" kern="1200" dirty="0">
                <a:solidFill>
                  <a:schemeClr val="tx1"/>
                </a:solidFill>
                <a:effectLst/>
                <a:latin typeface="+mn-lt"/>
                <a:ea typeface="+mn-ea"/>
                <a:cs typeface="+mn-cs"/>
              </a:rPr>
              <a:t>Inflation</a:t>
            </a:r>
            <a:r>
              <a:rPr lang="en-JM" sz="1200" kern="1200" dirty="0">
                <a:solidFill>
                  <a:schemeClr val="tx1"/>
                </a:solidFill>
                <a:effectLst/>
                <a:latin typeface="+mn-lt"/>
                <a:ea typeface="+mn-ea"/>
                <a:cs typeface="+mn-cs"/>
              </a:rPr>
              <a:t> is subdued and generally within the Bank of Jamaica’s targeted range of 4%-6%.</a:t>
            </a:r>
          </a:p>
          <a:p>
            <a:pPr lvl="1"/>
            <a:r>
              <a:rPr lang="en-JM" sz="1200" b="1" kern="1200" dirty="0">
                <a:solidFill>
                  <a:schemeClr val="tx1"/>
                </a:solidFill>
                <a:effectLst/>
                <a:latin typeface="+mn-lt"/>
                <a:ea typeface="+mn-ea"/>
                <a:cs typeface="+mn-cs"/>
              </a:rPr>
              <a:t>Foreign exchange reserves</a:t>
            </a:r>
            <a:r>
              <a:rPr lang="en-JM" sz="1200" kern="1200" dirty="0">
                <a:solidFill>
                  <a:schemeClr val="tx1"/>
                </a:solidFill>
                <a:effectLst/>
                <a:latin typeface="+mn-lt"/>
                <a:ea typeface="+mn-ea"/>
                <a:cs typeface="+mn-cs"/>
              </a:rPr>
              <a:t> have been rebuilt to comfortable levels, increasing by over 500% between 2013 and 2024; and </a:t>
            </a:r>
          </a:p>
          <a:p>
            <a:pPr lvl="1"/>
            <a:r>
              <a:rPr lang="en-JM" sz="1200" kern="1200" dirty="0">
                <a:solidFill>
                  <a:schemeClr val="tx1"/>
                </a:solidFill>
                <a:effectLst/>
                <a:latin typeface="+mn-lt"/>
                <a:ea typeface="+mn-ea"/>
                <a:cs typeface="+mn-cs"/>
              </a:rPr>
              <a:t>the </a:t>
            </a:r>
            <a:r>
              <a:rPr lang="en-JM" sz="1200" b="1" kern="1200" dirty="0">
                <a:solidFill>
                  <a:schemeClr val="tx1"/>
                </a:solidFill>
                <a:effectLst/>
                <a:latin typeface="+mn-lt"/>
                <a:ea typeface="+mn-ea"/>
                <a:cs typeface="+mn-cs"/>
              </a:rPr>
              <a:t>country’s current account </a:t>
            </a:r>
            <a:r>
              <a:rPr lang="en-JM" sz="1200" kern="1200" dirty="0">
                <a:solidFill>
                  <a:schemeClr val="tx1"/>
                </a:solidFill>
                <a:effectLst/>
                <a:latin typeface="+mn-lt"/>
                <a:ea typeface="+mn-ea"/>
                <a:cs typeface="+mn-cs"/>
              </a:rPr>
              <a:t>moving from a deficit of </a:t>
            </a:r>
            <a:r>
              <a:rPr lang="en-JM" sz="1200" kern="1200" dirty="0" err="1">
                <a:solidFill>
                  <a:schemeClr val="tx1"/>
                </a:solidFill>
                <a:effectLst/>
                <a:latin typeface="+mn-lt"/>
                <a:ea typeface="+mn-ea"/>
                <a:cs typeface="+mn-cs"/>
              </a:rPr>
              <a:t>US$1.4</a:t>
            </a:r>
            <a:r>
              <a:rPr lang="en-JM" sz="1200" kern="1200" dirty="0">
                <a:solidFill>
                  <a:schemeClr val="tx1"/>
                </a:solidFill>
                <a:effectLst/>
                <a:latin typeface="+mn-lt"/>
                <a:ea typeface="+mn-ea"/>
                <a:cs typeface="+mn-cs"/>
              </a:rPr>
              <a:t> Billion in 2013 to a surplus of almost </a:t>
            </a:r>
            <a:r>
              <a:rPr lang="en-JM" sz="1200" kern="1200" dirty="0" err="1">
                <a:solidFill>
                  <a:schemeClr val="tx1"/>
                </a:solidFill>
                <a:effectLst/>
                <a:latin typeface="+mn-lt"/>
                <a:ea typeface="+mn-ea"/>
                <a:cs typeface="+mn-cs"/>
              </a:rPr>
              <a:t>US$700</a:t>
            </a:r>
            <a:r>
              <a:rPr lang="en-JM" sz="1200" kern="1200" dirty="0">
                <a:solidFill>
                  <a:schemeClr val="tx1"/>
                </a:solidFill>
                <a:effectLst/>
                <a:latin typeface="+mn-lt"/>
                <a:ea typeface="+mn-ea"/>
                <a:cs typeface="+mn-cs"/>
              </a:rPr>
              <a:t> million in 2024. </a:t>
            </a:r>
          </a:p>
          <a:p>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These indicators – along with effectively weathering the </a:t>
            </a:r>
            <a:r>
              <a:rPr lang="en-JM" sz="1200" kern="1200" dirty="0" err="1">
                <a:solidFill>
                  <a:schemeClr val="tx1"/>
                </a:solidFill>
                <a:effectLst/>
                <a:latin typeface="+mn-lt"/>
                <a:ea typeface="+mn-ea"/>
                <a:cs typeface="+mn-cs"/>
              </a:rPr>
              <a:t>COVID</a:t>
            </a:r>
            <a:r>
              <a:rPr lang="en-JM" sz="1200" kern="1200" dirty="0">
                <a:solidFill>
                  <a:schemeClr val="tx1"/>
                </a:solidFill>
                <a:effectLst/>
                <a:latin typeface="+mn-lt"/>
                <a:ea typeface="+mn-ea"/>
                <a:cs typeface="+mn-cs"/>
              </a:rPr>
              <a:t>-19 economic storm – show that the foundations laid by the strategy’s implementation—</a:t>
            </a:r>
            <a:r>
              <a:rPr lang="en-JM" sz="1200" b="1" kern="1200" dirty="0">
                <a:solidFill>
                  <a:schemeClr val="tx1"/>
                </a:solidFill>
                <a:effectLst/>
                <a:latin typeface="+mn-lt"/>
                <a:ea typeface="+mn-ea"/>
                <a:cs typeface="+mn-cs"/>
              </a:rPr>
              <a:t>macroeconomic stability, structural reforms, and private sector engagement</a:t>
            </a:r>
            <a:r>
              <a:rPr lang="en-JM" sz="1200" kern="1200" dirty="0">
                <a:solidFill>
                  <a:schemeClr val="tx1"/>
                </a:solidFill>
                <a:effectLst/>
                <a:latin typeface="+mn-lt"/>
                <a:ea typeface="+mn-ea"/>
                <a:cs typeface="+mn-cs"/>
              </a:rPr>
              <a:t>—are bearing fruit. </a:t>
            </a:r>
          </a:p>
          <a:p>
            <a:endParaRPr lang="en-JM" sz="1200" kern="1200" dirty="0">
              <a:solidFill>
                <a:schemeClr val="tx1"/>
              </a:solidFill>
              <a:effectLst/>
              <a:latin typeface="+mn-lt"/>
              <a:ea typeface="+mn-ea"/>
              <a:cs typeface="+mn-cs"/>
            </a:endParaRPr>
          </a:p>
          <a:p>
            <a:r>
              <a:rPr lang="en-JM" sz="1200" b="1" kern="1200" dirty="0">
                <a:solidFill>
                  <a:schemeClr val="tx1"/>
                </a:solidFill>
                <a:effectLst/>
                <a:latin typeface="+mn-lt"/>
                <a:ea typeface="+mn-ea"/>
                <a:cs typeface="+mn-cs"/>
              </a:rPr>
              <a:t>Growth</a:t>
            </a:r>
            <a:r>
              <a:rPr lang="en-JM" sz="1200" kern="1200" dirty="0">
                <a:solidFill>
                  <a:schemeClr val="tx1"/>
                </a:solidFill>
                <a:effectLst/>
                <a:latin typeface="+mn-lt"/>
                <a:ea typeface="+mn-ea"/>
                <a:cs typeface="+mn-cs"/>
              </a:rPr>
              <a:t> has, however, been </a:t>
            </a:r>
            <a:r>
              <a:rPr lang="en-JM" sz="1200" b="1" kern="1200" dirty="0">
                <a:solidFill>
                  <a:schemeClr val="tx1"/>
                </a:solidFill>
                <a:effectLst/>
                <a:latin typeface="+mn-lt"/>
                <a:ea typeface="+mn-ea"/>
                <a:cs typeface="+mn-cs"/>
              </a:rPr>
              <a:t>lower than desired</a:t>
            </a:r>
            <a:r>
              <a:rPr lang="en-JM" sz="1200" kern="1200" dirty="0">
                <a:solidFill>
                  <a:schemeClr val="tx1"/>
                </a:solidFill>
                <a:effectLst/>
                <a:latin typeface="+mn-lt"/>
                <a:ea typeface="+mn-ea"/>
                <a:cs typeface="+mn-cs"/>
              </a:rPr>
              <a:t>, averaging approximately 1% per year. This points to the need for additional strategies focused on enhancing competitiveness through human capital development; encouraging greater economic diversification; and building resilience to mitigate the impact of the frequent weather-related and other shocks.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To assess how well we were implementing reforms and initiatives and gain insights to inform our continued efforts, in 2018 – six years after the strategy’s implementation had begun – the </a:t>
            </a:r>
            <a:r>
              <a:rPr lang="en-JM" sz="1200" kern="1200" dirty="0" err="1">
                <a:solidFill>
                  <a:schemeClr val="tx1"/>
                </a:solidFill>
                <a:effectLst/>
                <a:latin typeface="+mn-lt"/>
                <a:ea typeface="+mn-ea"/>
                <a:cs typeface="+mn-cs"/>
              </a:rPr>
              <a:t>PIOJ</a:t>
            </a:r>
            <a:r>
              <a:rPr lang="en-JM" sz="1200" kern="1200" dirty="0">
                <a:solidFill>
                  <a:schemeClr val="tx1"/>
                </a:solidFill>
                <a:effectLst/>
                <a:latin typeface="+mn-lt"/>
                <a:ea typeface="+mn-ea"/>
                <a:cs typeface="+mn-cs"/>
              </a:rPr>
              <a:t>, through its Growth Inducement Programme (GIP), conducted an extensive </a:t>
            </a:r>
            <a:r>
              <a:rPr lang="en-JM" sz="1200" b="1" kern="1200" dirty="0">
                <a:solidFill>
                  <a:schemeClr val="tx1"/>
                </a:solidFill>
                <a:effectLst/>
                <a:latin typeface="+mn-lt"/>
                <a:ea typeface="+mn-ea"/>
                <a:cs typeface="+mn-cs"/>
              </a:rPr>
              <a:t>Assessment of the Implementation and Impact of the GIS.</a:t>
            </a:r>
            <a:r>
              <a:rPr lang="en-JM" sz="1200" kern="1200" dirty="0">
                <a:solidFill>
                  <a:schemeClr val="tx1"/>
                </a:solidFill>
                <a:effectLst/>
                <a:latin typeface="+mn-lt"/>
                <a:ea typeface="+mn-ea"/>
                <a:cs typeface="+mn-cs"/>
              </a:rPr>
              <a:t> </a:t>
            </a:r>
          </a:p>
          <a:p>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It found that we excelled at:</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Addressing the right issues</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Using the correct types of initiatives </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At the right time</a:t>
            </a:r>
          </a:p>
          <a:p>
            <a:pPr marL="171450" lvl="0" indent="-171450">
              <a:buFont typeface="Arial" panose="020B0604020202020204" pitchFamily="34" charset="0"/>
              <a:buChar char="•"/>
            </a:pPr>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However, it also revealed </a:t>
            </a:r>
            <a:r>
              <a:rPr lang="en-JM" sz="1200" b="1" kern="1200" dirty="0">
                <a:solidFill>
                  <a:schemeClr val="tx1"/>
                </a:solidFill>
                <a:effectLst/>
                <a:latin typeface="+mn-lt"/>
                <a:ea typeface="+mn-ea"/>
                <a:cs typeface="+mn-cs"/>
              </a:rPr>
              <a:t>weaknesses</a:t>
            </a:r>
            <a:r>
              <a:rPr lang="en-JM"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uneven implementation</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weak coordination between organisations </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lack of awareness of enacted reforms and their benefits, and </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interventions that were not always scaled enough to transform productivity and growth.</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JM" sz="1200" kern="1200" dirty="0">
                <a:solidFill>
                  <a:schemeClr val="tx1"/>
                </a:solidFill>
                <a:effectLst/>
                <a:latin typeface="+mn-lt"/>
                <a:ea typeface="+mn-ea"/>
                <a:cs typeface="+mn-cs"/>
              </a:rPr>
              <a:t>Jamaica’s upcoming engagement with the IDB Sectoral Executive Boards for Productivity—or Executive Roundtables—is therefore timely, as it offers an opportunity for strengthening coordination, bringing together public and private leaders to identify sector specific bottlenecks and propose new/additional reforms, ensuring strategies are not only well designed but also effectively implemented and widely recognised.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Having laid the macro-economic groundwork for Jamaica’s growth and assessing our actions, looking ahead, Jamaica is sharpening its focus on </a:t>
            </a:r>
            <a:r>
              <a:rPr lang="en-JM" sz="1200" b="1" kern="1200" dirty="0">
                <a:solidFill>
                  <a:schemeClr val="tx1"/>
                </a:solidFill>
                <a:effectLst/>
                <a:latin typeface="+mn-lt"/>
                <a:ea typeface="+mn-ea"/>
                <a:cs typeface="+mn-cs"/>
              </a:rPr>
              <a:t>strategic sectors</a:t>
            </a:r>
            <a:r>
              <a:rPr lang="en-JM" sz="1200" kern="1200" dirty="0">
                <a:solidFill>
                  <a:schemeClr val="tx1"/>
                </a:solidFill>
                <a:effectLst/>
                <a:latin typeface="+mn-lt"/>
                <a:ea typeface="+mn-ea"/>
                <a:cs typeface="+mn-cs"/>
              </a:rPr>
              <a:t> that can drive increased, inclusive and resilient growth.</a:t>
            </a:r>
          </a:p>
          <a:p>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Specifically, our </a:t>
            </a:r>
            <a:r>
              <a:rPr lang="en-JM" sz="1200" b="1" kern="1200" dirty="0">
                <a:solidFill>
                  <a:schemeClr val="tx1"/>
                </a:solidFill>
                <a:effectLst/>
                <a:latin typeface="+mn-lt"/>
                <a:ea typeface="+mn-ea"/>
                <a:cs typeface="+mn-cs"/>
              </a:rPr>
              <a:t>Ministry of Industry, Investment and Commerce (</a:t>
            </a:r>
            <a:r>
              <a:rPr lang="en-JM" sz="1200" b="1" kern="1200" dirty="0" err="1">
                <a:solidFill>
                  <a:schemeClr val="tx1"/>
                </a:solidFill>
                <a:effectLst/>
                <a:latin typeface="+mn-lt"/>
                <a:ea typeface="+mn-ea"/>
                <a:cs typeface="+mn-cs"/>
              </a:rPr>
              <a:t>MIIC</a:t>
            </a:r>
            <a:r>
              <a:rPr lang="en-JM" sz="1200" b="1" kern="1200" dirty="0">
                <a:solidFill>
                  <a:schemeClr val="tx1"/>
                </a:solidFill>
                <a:effectLst/>
                <a:latin typeface="+mn-lt"/>
                <a:ea typeface="+mn-ea"/>
                <a:cs typeface="+mn-cs"/>
              </a:rPr>
              <a:t>)</a:t>
            </a:r>
            <a:r>
              <a:rPr lang="en-JM" sz="1200" kern="1200" dirty="0">
                <a:solidFill>
                  <a:schemeClr val="tx1"/>
                </a:solidFill>
                <a:effectLst/>
                <a:latin typeface="+mn-lt"/>
                <a:ea typeface="+mn-ea"/>
                <a:cs typeface="+mn-cs"/>
              </a:rPr>
              <a:t> has prioritized:</a:t>
            </a:r>
          </a:p>
          <a:p>
            <a:pPr marL="171450" lvl="0" indent="-171450">
              <a:buFont typeface="Arial" panose="020B0604020202020204" pitchFamily="34" charset="0"/>
              <a:buChar char="•"/>
            </a:pPr>
            <a:r>
              <a:rPr lang="en-JM" sz="1200" b="1" kern="1200" dirty="0" err="1">
                <a:solidFill>
                  <a:schemeClr val="tx1"/>
                </a:solidFill>
                <a:effectLst/>
                <a:latin typeface="+mn-lt"/>
                <a:ea typeface="+mn-ea"/>
                <a:cs typeface="+mn-cs"/>
              </a:rPr>
              <a:t>MSME</a:t>
            </a:r>
            <a:r>
              <a:rPr lang="en-JM" sz="1200" b="1" kern="1200" dirty="0">
                <a:solidFill>
                  <a:schemeClr val="tx1"/>
                </a:solidFill>
                <a:effectLst/>
                <a:latin typeface="+mn-lt"/>
                <a:ea typeface="+mn-ea"/>
                <a:cs typeface="+mn-cs"/>
              </a:rPr>
              <a:t> development and export growth</a:t>
            </a: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Trade facilitation and quality standards</a:t>
            </a: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Investment promotion and Special Economic Zones with logistical support</a:t>
            </a: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Innovation, intellectual property, and creative industries, and</a:t>
            </a: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Emerging industries</a:t>
            </a:r>
            <a:r>
              <a:rPr lang="en-JM" sz="1200" kern="1200" dirty="0">
                <a:solidFill>
                  <a:schemeClr val="tx1"/>
                </a:solidFill>
                <a:effectLst/>
                <a:latin typeface="+mn-lt"/>
                <a:ea typeface="+mn-ea"/>
                <a:cs typeface="+mn-cs"/>
              </a:rPr>
              <a:t> such as digital services and regulated cannabis</a:t>
            </a:r>
          </a:p>
          <a:p>
            <a:pPr lvl="0"/>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At the same time, our </a:t>
            </a:r>
            <a:r>
              <a:rPr lang="en-JM" sz="1200" b="1" kern="1200" dirty="0">
                <a:solidFill>
                  <a:schemeClr val="tx1"/>
                </a:solidFill>
                <a:effectLst/>
                <a:latin typeface="+mn-lt"/>
                <a:ea typeface="+mn-ea"/>
                <a:cs typeface="+mn-cs"/>
              </a:rPr>
              <a:t>Prime Minister </a:t>
            </a:r>
            <a:r>
              <a:rPr lang="en-JM" sz="1200" kern="1200" dirty="0">
                <a:solidFill>
                  <a:schemeClr val="tx1"/>
                </a:solidFill>
                <a:effectLst/>
                <a:latin typeface="+mn-lt"/>
                <a:ea typeface="+mn-ea"/>
                <a:cs typeface="+mn-cs"/>
              </a:rPr>
              <a:t>continues to emphasize as growth pillars:</a:t>
            </a: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Culture and creativity</a:t>
            </a: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Logistics and shipping</a:t>
            </a:r>
            <a:r>
              <a:rPr lang="en-JM"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Human capital development</a:t>
            </a: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Green and resilient development</a:t>
            </a:r>
            <a:r>
              <a:rPr lang="en-JM" sz="1200" kern="1200" dirty="0">
                <a:solidFill>
                  <a:schemeClr val="tx1"/>
                </a:solidFill>
                <a:effectLst/>
                <a:latin typeface="+mn-lt"/>
                <a:ea typeface="+mn-ea"/>
                <a:cs typeface="+mn-cs"/>
              </a:rPr>
              <a:t>, including renewable energy</a:t>
            </a: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Modernizing government </a:t>
            </a:r>
            <a:r>
              <a:rPr lang="en-JM" sz="1200" b="0" kern="1200" dirty="0">
                <a:solidFill>
                  <a:schemeClr val="tx1"/>
                </a:solidFill>
                <a:effectLst/>
                <a:latin typeface="+mn-lt"/>
                <a:ea typeface="+mn-ea"/>
                <a:cs typeface="+mn-cs"/>
              </a:rPr>
              <a:t>with an emphasis on digitization and increasing efficiency and productivity, </a:t>
            </a:r>
            <a:r>
              <a:rPr lang="en-JM" sz="1200" b="1" kern="1200" dirty="0">
                <a:solidFill>
                  <a:schemeClr val="tx1"/>
                </a:solidFill>
                <a:effectLst/>
                <a:latin typeface="+mn-lt"/>
                <a:ea typeface="+mn-ea"/>
                <a:cs typeface="+mn-cs"/>
              </a:rPr>
              <a:t>and </a:t>
            </a: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Crime reduction</a:t>
            </a:r>
            <a:endParaRPr lang="en-JM" sz="1200" kern="1200" dirty="0">
              <a:solidFill>
                <a:schemeClr val="tx1"/>
              </a:solidFill>
              <a:effectLst/>
              <a:latin typeface="+mn-lt"/>
              <a:ea typeface="+mn-ea"/>
              <a:cs typeface="+mn-cs"/>
            </a:endParaRPr>
          </a:p>
          <a:p>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Together, these priorities – many of which overlap – chart a clear path: government creates the enabling environment, while the private sector drives diversification, innovation, and investment.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One sector where the importance of this partnership and alignment is especially clear is </a:t>
            </a:r>
            <a:r>
              <a:rPr lang="en-JM" sz="1200" b="1" kern="1200" dirty="0">
                <a:solidFill>
                  <a:schemeClr val="tx1"/>
                </a:solidFill>
                <a:effectLst/>
                <a:latin typeface="+mn-lt"/>
                <a:ea typeface="+mn-ea"/>
                <a:cs typeface="+mn-cs"/>
              </a:rPr>
              <a:t>logistics</a:t>
            </a:r>
            <a:r>
              <a:rPr lang="en-JM" sz="1200" kern="1200" dirty="0">
                <a:solidFill>
                  <a:schemeClr val="tx1"/>
                </a:solidFill>
                <a:effectLst/>
                <a:latin typeface="+mn-lt"/>
                <a:ea typeface="+mn-ea"/>
                <a:cs typeface="+mn-cs"/>
              </a:rPr>
              <a:t>. Jamaica is positioning itself as a </a:t>
            </a:r>
            <a:r>
              <a:rPr lang="en-JM" sz="1200" b="1" kern="1200" dirty="0">
                <a:solidFill>
                  <a:schemeClr val="tx1"/>
                </a:solidFill>
                <a:effectLst/>
                <a:latin typeface="+mn-lt"/>
                <a:ea typeface="+mn-ea"/>
                <a:cs typeface="+mn-cs"/>
              </a:rPr>
              <a:t>global logistics hub</a:t>
            </a:r>
            <a:r>
              <a:rPr lang="en-JM" sz="1200" kern="1200" dirty="0">
                <a:solidFill>
                  <a:schemeClr val="tx1"/>
                </a:solidFill>
                <a:effectLst/>
                <a:latin typeface="+mn-lt"/>
                <a:ea typeface="+mn-ea"/>
                <a:cs typeface="+mn-cs"/>
              </a:rPr>
              <a:t>, leveraging our sea, road, and air-port infrastructure, and its geographical location at the crossroads of major trade routes.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Through the </a:t>
            </a:r>
            <a:r>
              <a:rPr lang="en-JM" sz="1200" b="1" kern="1200" dirty="0" err="1">
                <a:solidFill>
                  <a:schemeClr val="tx1"/>
                </a:solidFill>
                <a:effectLst/>
                <a:latin typeface="+mn-lt"/>
                <a:ea typeface="+mn-ea"/>
                <a:cs typeface="+mn-cs"/>
              </a:rPr>
              <a:t>IDB’s</a:t>
            </a:r>
            <a:r>
              <a:rPr lang="en-JM" sz="1200" b="1" kern="1200" dirty="0">
                <a:solidFill>
                  <a:schemeClr val="tx1"/>
                </a:solidFill>
                <a:effectLst/>
                <a:latin typeface="+mn-lt"/>
                <a:ea typeface="+mn-ea"/>
                <a:cs typeface="+mn-cs"/>
              </a:rPr>
              <a:t> Executive Roundtables</a:t>
            </a:r>
            <a:r>
              <a:rPr lang="en-JM" sz="1200" kern="1200" dirty="0">
                <a:solidFill>
                  <a:schemeClr val="tx1"/>
                </a:solidFill>
                <a:effectLst/>
                <a:latin typeface="+mn-lt"/>
                <a:ea typeface="+mn-ea"/>
                <a:cs typeface="+mn-cs"/>
              </a:rPr>
              <a:t>, we foresee that Jamaica could convene public-private stakeholder consultations to address </a:t>
            </a:r>
            <a:r>
              <a:rPr lang="en-JM" sz="1200" b="1" kern="1200" dirty="0">
                <a:solidFill>
                  <a:schemeClr val="tx1"/>
                </a:solidFill>
                <a:effectLst/>
                <a:latin typeface="+mn-lt"/>
                <a:ea typeface="+mn-ea"/>
                <a:cs typeface="+mn-cs"/>
              </a:rPr>
              <a:t>regulatory bottlenecks, infrastructure gaps, and workforce needs</a:t>
            </a:r>
            <a:r>
              <a:rPr lang="en-JM" sz="1200" kern="1200" dirty="0">
                <a:solidFill>
                  <a:schemeClr val="tx1"/>
                </a:solidFill>
                <a:effectLst/>
                <a:latin typeface="+mn-lt"/>
                <a:ea typeface="+mn-ea"/>
                <a:cs typeface="+mn-cs"/>
              </a:rPr>
              <a:t> in logistics. This structured dialogue would ensure that reforms are technically sound, supported by stakeholders, and benchmarked against regional best practices in a timely manner. By doing so, Jamaica could accelerate reforms, attract investment, and create high‑quality jobs.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JM" sz="1200" b="1" kern="1200" dirty="0">
                <a:solidFill>
                  <a:schemeClr val="tx1"/>
                </a:solidFill>
                <a:effectLst/>
                <a:latin typeface="+mn-lt"/>
                <a:ea typeface="+mn-ea"/>
                <a:cs typeface="+mn-cs"/>
              </a:rPr>
              <a:t>Key Takeaways:</a:t>
            </a:r>
          </a:p>
          <a:p>
            <a:r>
              <a:rPr lang="en-JM" sz="1200" kern="1200" dirty="0">
                <a:solidFill>
                  <a:schemeClr val="tx1"/>
                </a:solidFill>
                <a:effectLst/>
                <a:latin typeface="+mn-lt"/>
                <a:ea typeface="+mn-ea"/>
                <a:cs typeface="+mn-cs"/>
              </a:rPr>
              <a:t>From Jamaica’s experience, I would highlight three generally applicable lessons:</a:t>
            </a:r>
          </a:p>
          <a:p>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Policy coherence and coordination are essential.</a:t>
            </a:r>
            <a:r>
              <a:rPr lang="en-JM" sz="1200" kern="1200" dirty="0">
                <a:solidFill>
                  <a:schemeClr val="tx1"/>
                </a:solidFill>
                <a:effectLst/>
                <a:latin typeface="+mn-lt"/>
                <a:ea typeface="+mn-ea"/>
                <a:cs typeface="+mn-cs"/>
              </a:rPr>
              <a:t> Growth strategies must be implemented consistently across ministries and agencies, with intentional monitoring and evaluation. Mechanisms like the </a:t>
            </a:r>
            <a:r>
              <a:rPr lang="en-JM" sz="1200" b="1" kern="1200" dirty="0" err="1">
                <a:solidFill>
                  <a:schemeClr val="tx1"/>
                </a:solidFill>
                <a:effectLst/>
                <a:latin typeface="+mn-lt"/>
                <a:ea typeface="+mn-ea"/>
                <a:cs typeface="+mn-cs"/>
              </a:rPr>
              <a:t>IDB’s</a:t>
            </a:r>
            <a:r>
              <a:rPr lang="en-JM" sz="1200" b="1" kern="1200" dirty="0">
                <a:solidFill>
                  <a:schemeClr val="tx1"/>
                </a:solidFill>
                <a:effectLst/>
                <a:latin typeface="+mn-lt"/>
                <a:ea typeface="+mn-ea"/>
                <a:cs typeface="+mn-cs"/>
              </a:rPr>
              <a:t> Executive Roundtables</a:t>
            </a:r>
            <a:r>
              <a:rPr lang="en-JM" sz="1200" kern="1200" dirty="0">
                <a:solidFill>
                  <a:schemeClr val="tx1"/>
                </a:solidFill>
                <a:effectLst/>
                <a:latin typeface="+mn-lt"/>
                <a:ea typeface="+mn-ea"/>
                <a:cs typeface="+mn-cs"/>
              </a:rPr>
              <a:t> show how structured dialogue can improve coordination and accountability.</a:t>
            </a: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Private sector partnership is non‑negotiable.</a:t>
            </a:r>
            <a:r>
              <a:rPr lang="en-JM" sz="1200" kern="1200" dirty="0">
                <a:solidFill>
                  <a:schemeClr val="tx1"/>
                </a:solidFill>
                <a:effectLst/>
                <a:latin typeface="+mn-lt"/>
                <a:ea typeface="+mn-ea"/>
                <a:cs typeface="+mn-cs"/>
              </a:rPr>
              <a:t> Government cannot generate growth alone; it must enable and incentivize private investment, and then the private sector must play its part.</a:t>
            </a: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Diversification is the pathway to resilience.</a:t>
            </a:r>
            <a:r>
              <a:rPr lang="en-JM" sz="1200" kern="1200" dirty="0">
                <a:solidFill>
                  <a:schemeClr val="tx1"/>
                </a:solidFill>
                <a:effectLst/>
                <a:latin typeface="+mn-lt"/>
                <a:ea typeface="+mn-ea"/>
                <a:cs typeface="+mn-cs"/>
              </a:rPr>
              <a:t> By broadening our economic base, we reduce vulnerability to some external shocks and create new opportunities for growth that that can benefit a wide cross-section of our citizens.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In closing, the </a:t>
            </a:r>
            <a:r>
              <a:rPr lang="en-JM" sz="1200" b="1" kern="1200" dirty="0">
                <a:solidFill>
                  <a:schemeClr val="tx1"/>
                </a:solidFill>
                <a:effectLst/>
                <a:latin typeface="+mn-lt"/>
                <a:ea typeface="+mn-ea"/>
                <a:cs typeface="+mn-cs"/>
              </a:rPr>
              <a:t>Growth Inducement Strategy</a:t>
            </a:r>
            <a:r>
              <a:rPr lang="en-JM" sz="1200" kern="1200" dirty="0">
                <a:solidFill>
                  <a:schemeClr val="tx1"/>
                </a:solidFill>
                <a:effectLst/>
                <a:latin typeface="+mn-lt"/>
                <a:ea typeface="+mn-ea"/>
                <a:cs typeface="+mn-cs"/>
              </a:rPr>
              <a:t> was not a perfect blueprint or magic bullet, nor was it perfectly executed, but its concerted implementation marked a </a:t>
            </a:r>
            <a:r>
              <a:rPr lang="en-JM" sz="1200" b="1" kern="1200" dirty="0">
                <a:solidFill>
                  <a:schemeClr val="tx1"/>
                </a:solidFill>
                <a:effectLst/>
                <a:latin typeface="+mn-lt"/>
                <a:ea typeface="+mn-ea"/>
                <a:cs typeface="+mn-cs"/>
              </a:rPr>
              <a:t>critical</a:t>
            </a:r>
            <a:r>
              <a:rPr lang="en-JM" sz="1200" kern="1200" dirty="0">
                <a:solidFill>
                  <a:schemeClr val="tx1"/>
                </a:solidFill>
                <a:effectLst/>
                <a:latin typeface="+mn-lt"/>
                <a:ea typeface="+mn-ea"/>
                <a:cs typeface="+mn-cs"/>
              </a:rPr>
              <a:t> </a:t>
            </a:r>
            <a:r>
              <a:rPr lang="en-JM" sz="1200" b="1" kern="1200" dirty="0">
                <a:solidFill>
                  <a:schemeClr val="tx1"/>
                </a:solidFill>
                <a:effectLst/>
                <a:latin typeface="+mn-lt"/>
                <a:ea typeface="+mn-ea"/>
                <a:cs typeface="+mn-cs"/>
              </a:rPr>
              <a:t>turning point</a:t>
            </a:r>
            <a:r>
              <a:rPr lang="en-JM" sz="1200" kern="1200" dirty="0">
                <a:solidFill>
                  <a:schemeClr val="tx1"/>
                </a:solidFill>
                <a:effectLst/>
                <a:latin typeface="+mn-lt"/>
                <a:ea typeface="+mn-ea"/>
                <a:cs typeface="+mn-cs"/>
              </a:rPr>
              <a:t> in Jamaica’s approached to growth, earning us accolades from the IMF and others. </a:t>
            </a:r>
          </a:p>
          <a:p>
            <a:pPr marL="0" lvl="0" indent="0">
              <a:buFont typeface="Arial" panose="020B0604020202020204" pitchFamily="34" charset="0"/>
              <a:buNone/>
            </a:pPr>
            <a:endParaRPr lang="en-JM"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JM" sz="1200" kern="1200" dirty="0">
                <a:solidFill>
                  <a:schemeClr val="tx1"/>
                </a:solidFill>
                <a:effectLst/>
                <a:latin typeface="+mn-lt"/>
                <a:ea typeface="+mn-ea"/>
                <a:cs typeface="+mn-cs"/>
              </a:rPr>
              <a:t>Building a resilient economy is like constructing a high-performance vehicle for a long journey: </a:t>
            </a:r>
          </a:p>
          <a:p>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fiscal</a:t>
            </a:r>
            <a:r>
              <a:rPr lang="en-JM" sz="1200" kern="1200" dirty="0">
                <a:solidFill>
                  <a:schemeClr val="tx1"/>
                </a:solidFill>
                <a:effectLst/>
                <a:latin typeface="+mn-lt"/>
                <a:ea typeface="+mn-ea"/>
                <a:cs typeface="+mn-cs"/>
              </a:rPr>
              <a:t> </a:t>
            </a:r>
            <a:r>
              <a:rPr lang="en-JM" sz="1200" b="1" kern="1200" dirty="0">
                <a:solidFill>
                  <a:schemeClr val="tx1"/>
                </a:solidFill>
                <a:effectLst/>
                <a:latin typeface="+mn-lt"/>
                <a:ea typeface="+mn-ea"/>
                <a:cs typeface="+mn-cs"/>
              </a:rPr>
              <a:t>stability</a:t>
            </a:r>
            <a:r>
              <a:rPr lang="en-JM" sz="1200" kern="1200" dirty="0">
                <a:solidFill>
                  <a:schemeClr val="tx1"/>
                </a:solidFill>
                <a:effectLst/>
                <a:latin typeface="+mn-lt"/>
                <a:ea typeface="+mn-ea"/>
                <a:cs typeface="+mn-cs"/>
              </a:rPr>
              <a:t> forms the chassis that holds everything together and on which everything can be built</a:t>
            </a:r>
          </a:p>
          <a:p>
            <a:pPr marL="0" lvl="0" indent="0">
              <a:buFont typeface="Arial" panose="020B0604020202020204" pitchFamily="34" charset="0"/>
              <a:buNone/>
            </a:pPr>
            <a:r>
              <a:rPr lang="en-JM"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JM" sz="1200" kern="1200" dirty="0">
                <a:solidFill>
                  <a:schemeClr val="tx1"/>
                </a:solidFill>
                <a:effectLst/>
                <a:latin typeface="+mn-lt"/>
                <a:ea typeface="+mn-ea"/>
                <a:cs typeface="+mn-cs"/>
              </a:rPr>
              <a:t>the </a:t>
            </a:r>
            <a:r>
              <a:rPr lang="en-JM" sz="1200" b="1" kern="1200" dirty="0">
                <a:solidFill>
                  <a:schemeClr val="tx1"/>
                </a:solidFill>
                <a:effectLst/>
                <a:latin typeface="+mn-lt"/>
                <a:ea typeface="+mn-ea"/>
                <a:cs typeface="+mn-cs"/>
              </a:rPr>
              <a:t>private sector</a:t>
            </a:r>
            <a:r>
              <a:rPr lang="en-JM" sz="1200" kern="1200" dirty="0">
                <a:solidFill>
                  <a:schemeClr val="tx1"/>
                </a:solidFill>
                <a:effectLst/>
                <a:latin typeface="+mn-lt"/>
                <a:ea typeface="+mn-ea"/>
                <a:cs typeface="+mn-cs"/>
              </a:rPr>
              <a:t> is the engine that drives progress, and </a:t>
            </a:r>
          </a:p>
          <a:p>
            <a:pPr marL="0" lvl="0" indent="0">
              <a:buFont typeface="Arial" panose="020B0604020202020204" pitchFamily="34" charset="0"/>
              <a:buNone/>
            </a:pPr>
            <a:endParaRPr lang="en-JM"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JM" sz="1200" b="1" kern="1200" dirty="0">
                <a:solidFill>
                  <a:schemeClr val="tx1"/>
                </a:solidFill>
                <a:effectLst/>
                <a:latin typeface="+mn-lt"/>
                <a:ea typeface="+mn-ea"/>
                <a:cs typeface="+mn-cs"/>
              </a:rPr>
              <a:t>diversification</a:t>
            </a:r>
            <a:r>
              <a:rPr lang="en-JM" sz="1200" kern="1200" dirty="0">
                <a:solidFill>
                  <a:schemeClr val="tx1"/>
                </a:solidFill>
                <a:effectLst/>
                <a:latin typeface="+mn-lt"/>
                <a:ea typeface="+mn-ea"/>
                <a:cs typeface="+mn-cs"/>
              </a:rPr>
              <a:t> is the seatbelt that protects against sudden, unexpected turns.</a:t>
            </a:r>
          </a:p>
          <a:p>
            <a:pPr marL="0" indent="0">
              <a:buFont typeface="Arial" panose="020B0604020202020204" pitchFamily="34" charset="0"/>
              <a:buNone/>
            </a:pPr>
            <a:endParaRPr lang="en-JM" sz="12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buFont typeface="Arial" panose="020B0604020202020204" pitchFamily="34" charset="0"/>
              <a:buNone/>
            </a:pPr>
            <a:r>
              <a:rPr lang="en-JM" sz="1200" kern="1200" dirty="0">
                <a:solidFill>
                  <a:schemeClr val="tx1"/>
                </a:solidFill>
                <a:effectLst/>
                <a:latin typeface="+mn-lt"/>
                <a:ea typeface="+mn-ea"/>
                <a:cs typeface="+mn-cs"/>
              </a:rPr>
              <a:t>As we move forward, our challenge is to continually integrate learnings and situational changes to </a:t>
            </a:r>
            <a:r>
              <a:rPr lang="en-JM" sz="1200" b="1" kern="1200" dirty="0">
                <a:solidFill>
                  <a:schemeClr val="tx1"/>
                </a:solidFill>
                <a:effectLst/>
                <a:latin typeface="+mn-lt"/>
                <a:ea typeface="+mn-ea"/>
                <a:cs typeface="+mn-cs"/>
              </a:rPr>
              <a:t>refresh and deepen this strategy</a:t>
            </a:r>
            <a:r>
              <a:rPr lang="en-JM" sz="1200" kern="1200" dirty="0">
                <a:solidFill>
                  <a:schemeClr val="tx1"/>
                </a:solidFill>
                <a:effectLst/>
                <a:latin typeface="+mn-lt"/>
                <a:ea typeface="+mn-ea"/>
                <a:cs typeface="+mn-cs"/>
              </a:rPr>
              <a:t>—to ensure that growth is not only more robust, but also more inclusive, sustainable, and resilient. Now is not the time to play small.</a:t>
            </a:r>
          </a:p>
          <a:p>
            <a:endParaRPr lang="en-JM" sz="1200" kern="1200" dirty="0">
              <a:solidFill>
                <a:schemeClr val="tx1"/>
              </a:solidFill>
              <a:effectLst/>
              <a:latin typeface="+mn-lt"/>
              <a:ea typeface="+mn-ea"/>
              <a:cs typeface="+mn-cs"/>
            </a:endParaRPr>
          </a:p>
          <a:p>
            <a:r>
              <a:rPr lang="en-JM" sz="1200" kern="1200" dirty="0">
                <a:solidFill>
                  <a:schemeClr val="tx1"/>
                </a:solidFill>
                <a:effectLst/>
                <a:latin typeface="+mn-lt"/>
                <a:ea typeface="+mn-ea"/>
                <a:cs typeface="+mn-cs"/>
              </a:rPr>
              <a:t>I invite all of you, my regional colleagues—public and private stakeholders alike—to continue to seek opportunities for real partnership for bold innovation and investment in your countries’ future.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That concludes my presentation. I welcome your questions and insights over the next two days and beyond.</a:t>
            </a:r>
            <a:endParaRPr lang="en-JM" dirty="0"/>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3263994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0.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3" Type="http://schemas.openxmlformats.org/officeDocument/2006/relationships/image" Target="../media/image13.jpe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 Type="http://schemas.openxmlformats.org/officeDocument/2006/relationships/notesSlide" Target="../notesSlides/notesSlide4.xml"/><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8.png"/><Relationship Id="rId5" Type="http://schemas.openxmlformats.org/officeDocument/2006/relationships/image" Target="../media/image3.svg"/><Relationship Id="rId15" Type="http://schemas.openxmlformats.org/officeDocument/2006/relationships/image" Target="../media/image22.png"/><Relationship Id="rId10" Type="http://schemas.openxmlformats.org/officeDocument/2006/relationships/image" Target="../media/image17.svg"/><Relationship Id="rId19"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16.png"/><Relationship Id="rId14" Type="http://schemas.openxmlformats.org/officeDocument/2006/relationships/image" Target="../media/image21.svg"/></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jpeg"/><Relationship Id="rId10" Type="http://schemas.openxmlformats.org/officeDocument/2006/relationships/image" Target="../media/image4.png"/><Relationship Id="rId4" Type="http://schemas.openxmlformats.org/officeDocument/2006/relationships/image" Target="../media/image31.svg"/><Relationship Id="rId9" Type="http://schemas.openxmlformats.org/officeDocument/2006/relationships/image" Target="../media/image3.svg"/></Relationships>
</file>

<file path=ppt/slides/_rels/slide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5.jpe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8.jpeg"/><Relationship Id="rId7"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9.sv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jpeg"/><Relationship Id="rId7" Type="http://schemas.openxmlformats.org/officeDocument/2006/relationships/image" Target="../media/image45.svg"/><Relationship Id="rId12"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2.png"/><Relationship Id="rId5" Type="http://schemas.openxmlformats.org/officeDocument/2006/relationships/image" Target="../media/image4.png"/><Relationship Id="rId10" Type="http://schemas.openxmlformats.org/officeDocument/2006/relationships/image" Target="../media/image48.png"/><Relationship Id="rId4" Type="http://schemas.openxmlformats.org/officeDocument/2006/relationships/image" Target="../media/image43.jpeg"/><Relationship Id="rId9" Type="http://schemas.openxmlformats.org/officeDocument/2006/relationships/image" Target="../media/image47.svg"/></Relationships>
</file>

<file path=ppt/slides/_rels/slide12.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49.jpe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3.png"/><Relationship Id="rId7"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5.jpeg"/><Relationship Id="rId4" Type="http://schemas.openxmlformats.org/officeDocument/2006/relationships/image" Target="../media/image54.sv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6.jpeg"/><Relationship Id="rId7"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8.sv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16881198" y="8735096"/>
            <a:ext cx="2118659" cy="6721638"/>
            <a:chOff x="0" y="0"/>
            <a:chExt cx="558001" cy="1770308"/>
          </a:xfrm>
        </p:grpSpPr>
        <p:sp>
          <p:nvSpPr>
            <p:cNvPr id="4" name="Freeform 4"/>
            <p:cNvSpPr/>
            <p:nvPr/>
          </p:nvSpPr>
          <p:spPr>
            <a:xfrm>
              <a:off x="0" y="0"/>
              <a:ext cx="558001" cy="1770308"/>
            </a:xfrm>
            <a:custGeom>
              <a:avLst/>
              <a:gdLst/>
              <a:ahLst/>
              <a:cxnLst/>
              <a:rect l="l" t="t" r="r" b="b"/>
              <a:pathLst>
                <a:path w="558001" h="1770308">
                  <a:moveTo>
                    <a:pt x="87700" y="0"/>
                  </a:moveTo>
                  <a:lnTo>
                    <a:pt x="470301" y="0"/>
                  </a:lnTo>
                  <a:cubicBezTo>
                    <a:pt x="518736" y="0"/>
                    <a:pt x="558001" y="39265"/>
                    <a:pt x="558001" y="87700"/>
                  </a:cubicBezTo>
                  <a:lnTo>
                    <a:pt x="558001" y="1682608"/>
                  </a:lnTo>
                  <a:cubicBezTo>
                    <a:pt x="558001" y="1705868"/>
                    <a:pt x="548761" y="1728174"/>
                    <a:pt x="532314" y="1744621"/>
                  </a:cubicBezTo>
                  <a:cubicBezTo>
                    <a:pt x="515867" y="1761068"/>
                    <a:pt x="493560" y="1770308"/>
                    <a:pt x="470301" y="1770308"/>
                  </a:cubicBezTo>
                  <a:lnTo>
                    <a:pt x="87700" y="1770308"/>
                  </a:lnTo>
                  <a:cubicBezTo>
                    <a:pt x="64440" y="1770308"/>
                    <a:pt x="42134" y="1761068"/>
                    <a:pt x="25687" y="1744621"/>
                  </a:cubicBezTo>
                  <a:cubicBezTo>
                    <a:pt x="9240" y="1728174"/>
                    <a:pt x="0" y="1705868"/>
                    <a:pt x="0" y="1682608"/>
                  </a:cubicBezTo>
                  <a:lnTo>
                    <a:pt x="0" y="87700"/>
                  </a:lnTo>
                  <a:cubicBezTo>
                    <a:pt x="0" y="64440"/>
                    <a:pt x="9240" y="42134"/>
                    <a:pt x="25687" y="25687"/>
                  </a:cubicBezTo>
                  <a:cubicBezTo>
                    <a:pt x="42134" y="9240"/>
                    <a:pt x="64440" y="0"/>
                    <a:pt x="87700" y="0"/>
                  </a:cubicBezTo>
                  <a:close/>
                </a:path>
              </a:pathLst>
            </a:custGeom>
            <a:solidFill>
              <a:srgbClr val="FFDE59"/>
            </a:solidFill>
          </p:spPr>
          <p:txBody>
            <a:bodyPr/>
            <a:lstStyle/>
            <a:p>
              <a:endParaRPr lang="en-US"/>
            </a:p>
          </p:txBody>
        </p:sp>
        <p:sp>
          <p:nvSpPr>
            <p:cNvPr id="5" name="TextBox 5"/>
            <p:cNvSpPr txBox="1"/>
            <p:nvPr/>
          </p:nvSpPr>
          <p:spPr>
            <a:xfrm>
              <a:off x="0" y="-28575"/>
              <a:ext cx="558001" cy="1798883"/>
            </a:xfrm>
            <a:prstGeom prst="rect">
              <a:avLst/>
            </a:prstGeom>
          </p:spPr>
          <p:txBody>
            <a:bodyPr lIns="50800" tIns="50800" rIns="50800" bIns="50800" rtlCol="0" anchor="ctr"/>
            <a:lstStyle/>
            <a:p>
              <a:pPr algn="ctr">
                <a:lnSpc>
                  <a:spcPts val="2419"/>
                </a:lnSpc>
              </a:pPr>
              <a:endParaRPr/>
            </a:p>
          </p:txBody>
        </p:sp>
      </p:grpSp>
      <p:sp>
        <p:nvSpPr>
          <p:cNvPr id="6" name="Freeform 6"/>
          <p:cNvSpPr/>
          <p:nvPr/>
        </p:nvSpPr>
        <p:spPr>
          <a:xfrm>
            <a:off x="17259300" y="609720"/>
            <a:ext cx="521127" cy="581379"/>
          </a:xfrm>
          <a:custGeom>
            <a:avLst/>
            <a:gdLst/>
            <a:ahLst/>
            <a:cxnLst/>
            <a:rect l="l" t="t" r="r" b="b"/>
            <a:pathLst>
              <a:path w="521127" h="581379">
                <a:moveTo>
                  <a:pt x="0" y="0"/>
                </a:moveTo>
                <a:lnTo>
                  <a:pt x="521127" y="0"/>
                </a:lnTo>
                <a:lnTo>
                  <a:pt x="521127" y="581379"/>
                </a:lnTo>
                <a:lnTo>
                  <a:pt x="0" y="5813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220228" y="315041"/>
            <a:ext cx="7455739" cy="2017680"/>
            <a:chOff x="0" y="0"/>
            <a:chExt cx="1963651" cy="531405"/>
          </a:xfrm>
        </p:grpSpPr>
        <p:sp>
          <p:nvSpPr>
            <p:cNvPr id="8" name="Freeform 8"/>
            <p:cNvSpPr/>
            <p:nvPr/>
          </p:nvSpPr>
          <p:spPr>
            <a:xfrm>
              <a:off x="0" y="0"/>
              <a:ext cx="1963651" cy="531405"/>
            </a:xfrm>
            <a:custGeom>
              <a:avLst/>
              <a:gdLst/>
              <a:ahLst/>
              <a:cxnLst/>
              <a:rect l="l" t="t" r="r" b="b"/>
              <a:pathLst>
                <a:path w="1963651" h="531405">
                  <a:moveTo>
                    <a:pt x="24921" y="0"/>
                  </a:moveTo>
                  <a:lnTo>
                    <a:pt x="1938730" y="0"/>
                  </a:lnTo>
                  <a:cubicBezTo>
                    <a:pt x="1945340" y="0"/>
                    <a:pt x="1951679" y="2626"/>
                    <a:pt x="1956352" y="7299"/>
                  </a:cubicBezTo>
                  <a:cubicBezTo>
                    <a:pt x="1961026" y="11973"/>
                    <a:pt x="1963651" y="18312"/>
                    <a:pt x="1963651" y="24921"/>
                  </a:cubicBezTo>
                  <a:lnTo>
                    <a:pt x="1963651" y="506484"/>
                  </a:lnTo>
                  <a:cubicBezTo>
                    <a:pt x="1963651" y="520248"/>
                    <a:pt x="1952494" y="531405"/>
                    <a:pt x="1938730" y="531405"/>
                  </a:cubicBezTo>
                  <a:lnTo>
                    <a:pt x="24921" y="531405"/>
                  </a:lnTo>
                  <a:cubicBezTo>
                    <a:pt x="11158" y="531405"/>
                    <a:pt x="0" y="520248"/>
                    <a:pt x="0" y="506484"/>
                  </a:cubicBezTo>
                  <a:lnTo>
                    <a:pt x="0" y="24921"/>
                  </a:lnTo>
                  <a:cubicBezTo>
                    <a:pt x="0" y="11158"/>
                    <a:pt x="11158" y="0"/>
                    <a:pt x="24921" y="0"/>
                  </a:cubicBezTo>
                  <a:close/>
                </a:path>
              </a:pathLst>
            </a:custGeom>
            <a:solidFill>
              <a:srgbClr val="FFDE59"/>
            </a:solidFill>
          </p:spPr>
          <p:txBody>
            <a:bodyPr/>
            <a:lstStyle/>
            <a:p>
              <a:endParaRPr lang="en-US"/>
            </a:p>
          </p:txBody>
        </p:sp>
        <p:sp>
          <p:nvSpPr>
            <p:cNvPr id="9" name="TextBox 9"/>
            <p:cNvSpPr txBox="1"/>
            <p:nvPr/>
          </p:nvSpPr>
          <p:spPr>
            <a:xfrm>
              <a:off x="0" y="-28575"/>
              <a:ext cx="1963651" cy="559980"/>
            </a:xfrm>
            <a:prstGeom prst="rect">
              <a:avLst/>
            </a:prstGeom>
          </p:spPr>
          <p:txBody>
            <a:bodyPr lIns="50800" tIns="50800" rIns="50800" bIns="50800" rtlCol="0" anchor="ctr"/>
            <a:lstStyle/>
            <a:p>
              <a:pPr algn="ctr">
                <a:lnSpc>
                  <a:spcPts val="2419"/>
                </a:lnSpc>
              </a:pPr>
              <a:endParaRPr/>
            </a:p>
          </p:txBody>
        </p:sp>
      </p:grpSp>
      <p:sp>
        <p:nvSpPr>
          <p:cNvPr id="10" name="Freeform 10"/>
          <p:cNvSpPr/>
          <p:nvPr/>
        </p:nvSpPr>
        <p:spPr>
          <a:xfrm>
            <a:off x="2877072" y="546796"/>
            <a:ext cx="3774415" cy="1554171"/>
          </a:xfrm>
          <a:custGeom>
            <a:avLst/>
            <a:gdLst/>
            <a:ahLst/>
            <a:cxnLst/>
            <a:rect l="l" t="t" r="r" b="b"/>
            <a:pathLst>
              <a:path w="3774415" h="1554171">
                <a:moveTo>
                  <a:pt x="0" y="0"/>
                </a:moveTo>
                <a:lnTo>
                  <a:pt x="3774415" y="0"/>
                </a:lnTo>
                <a:lnTo>
                  <a:pt x="3774415" y="1554171"/>
                </a:lnTo>
                <a:lnTo>
                  <a:pt x="0" y="1554171"/>
                </a:lnTo>
                <a:lnTo>
                  <a:pt x="0" y="0"/>
                </a:lnTo>
                <a:close/>
              </a:path>
            </a:pathLst>
          </a:custGeom>
          <a:blipFill>
            <a:blip r:embed="rId6"/>
            <a:stretch>
              <a:fillRect l="-8503" t="-94006" r="-6020" b="-85365"/>
            </a:stretch>
          </a:blipFill>
        </p:spPr>
        <p:txBody>
          <a:bodyPr/>
          <a:lstStyle/>
          <a:p>
            <a:endParaRPr lang="en-US"/>
          </a:p>
        </p:txBody>
      </p:sp>
      <p:sp>
        <p:nvSpPr>
          <p:cNvPr id="11" name="Freeform 11"/>
          <p:cNvSpPr/>
          <p:nvPr/>
        </p:nvSpPr>
        <p:spPr>
          <a:xfrm>
            <a:off x="635832" y="483871"/>
            <a:ext cx="1627519" cy="1680020"/>
          </a:xfrm>
          <a:custGeom>
            <a:avLst/>
            <a:gdLst/>
            <a:ahLst/>
            <a:cxnLst/>
            <a:rect l="l" t="t" r="r" b="b"/>
            <a:pathLst>
              <a:path w="1627519" h="1680020">
                <a:moveTo>
                  <a:pt x="0" y="0"/>
                </a:moveTo>
                <a:lnTo>
                  <a:pt x="1627520" y="0"/>
                </a:lnTo>
                <a:lnTo>
                  <a:pt x="1627520" y="1680020"/>
                </a:lnTo>
                <a:lnTo>
                  <a:pt x="0" y="1680020"/>
                </a:lnTo>
                <a:lnTo>
                  <a:pt x="0" y="0"/>
                </a:lnTo>
                <a:close/>
              </a:path>
            </a:pathLst>
          </a:custGeom>
          <a:blipFill>
            <a:blip r:embed="rId7"/>
            <a:stretch>
              <a:fillRect/>
            </a:stretch>
          </a:blipFill>
        </p:spPr>
        <p:txBody>
          <a:bodyPr/>
          <a:lstStyle/>
          <a:p>
            <a:endParaRPr lang="en-US"/>
          </a:p>
        </p:txBody>
      </p:sp>
      <p:sp>
        <p:nvSpPr>
          <p:cNvPr id="12" name="TextBox 12"/>
          <p:cNvSpPr txBox="1"/>
          <p:nvPr/>
        </p:nvSpPr>
        <p:spPr>
          <a:xfrm>
            <a:off x="2366743" y="3181449"/>
            <a:ext cx="13554514" cy="1819176"/>
          </a:xfrm>
          <a:prstGeom prst="rect">
            <a:avLst/>
          </a:prstGeom>
        </p:spPr>
        <p:txBody>
          <a:bodyPr lIns="0" tIns="0" rIns="0" bIns="0" rtlCol="0" anchor="t">
            <a:spAutoFit/>
          </a:bodyPr>
          <a:lstStyle/>
          <a:p>
            <a:pPr algn="l">
              <a:lnSpc>
                <a:spcPts val="6600"/>
              </a:lnSpc>
            </a:pPr>
            <a:r>
              <a:rPr lang="en-US" sz="6000" b="1">
                <a:solidFill>
                  <a:srgbClr val="FFFFFF"/>
                </a:solidFill>
                <a:latin typeface="ITC Avant Garde Gothic Bold"/>
                <a:ea typeface="ITC Avant Garde Gothic Bold"/>
                <a:cs typeface="ITC Avant Garde Gothic Bold"/>
                <a:sym typeface="ITC Avant Garde Gothic Bold"/>
              </a:rPr>
              <a:t>Jamaica’s Experience with the Growth Inducement Strategy (GIS)</a:t>
            </a:r>
          </a:p>
        </p:txBody>
      </p:sp>
      <p:grpSp>
        <p:nvGrpSpPr>
          <p:cNvPr id="13" name="Group 13"/>
          <p:cNvGrpSpPr/>
          <p:nvPr/>
        </p:nvGrpSpPr>
        <p:grpSpPr>
          <a:xfrm>
            <a:off x="1406802" y="5105400"/>
            <a:ext cx="15474396" cy="769046"/>
            <a:chOff x="0" y="0"/>
            <a:chExt cx="20632527" cy="1025394"/>
          </a:xfrm>
        </p:grpSpPr>
        <p:grpSp>
          <p:nvGrpSpPr>
            <p:cNvPr id="14" name="Group 14"/>
            <p:cNvGrpSpPr/>
            <p:nvPr/>
          </p:nvGrpSpPr>
          <p:grpSpPr>
            <a:xfrm>
              <a:off x="0" y="0"/>
              <a:ext cx="20632527" cy="1025394"/>
              <a:chOff x="0" y="0"/>
              <a:chExt cx="4075561" cy="202547"/>
            </a:xfrm>
          </p:grpSpPr>
          <p:sp>
            <p:nvSpPr>
              <p:cNvPr id="15" name="Freeform 15"/>
              <p:cNvSpPr/>
              <p:nvPr/>
            </p:nvSpPr>
            <p:spPr>
              <a:xfrm>
                <a:off x="0" y="0"/>
                <a:ext cx="4075561" cy="202547"/>
              </a:xfrm>
              <a:custGeom>
                <a:avLst/>
                <a:gdLst/>
                <a:ahLst/>
                <a:cxnLst/>
                <a:rect l="l" t="t" r="r" b="b"/>
                <a:pathLst>
                  <a:path w="4075561" h="202547">
                    <a:moveTo>
                      <a:pt x="50031" y="0"/>
                    </a:moveTo>
                    <a:lnTo>
                      <a:pt x="4025530" y="0"/>
                    </a:lnTo>
                    <a:cubicBezTo>
                      <a:pt x="4038799" y="0"/>
                      <a:pt x="4051525" y="5271"/>
                      <a:pt x="4060907" y="14654"/>
                    </a:cubicBezTo>
                    <a:cubicBezTo>
                      <a:pt x="4070290" y="24036"/>
                      <a:pt x="4075561" y="36762"/>
                      <a:pt x="4075561" y="50031"/>
                    </a:cubicBezTo>
                    <a:lnTo>
                      <a:pt x="4075561" y="152516"/>
                    </a:lnTo>
                    <a:cubicBezTo>
                      <a:pt x="4075561" y="165785"/>
                      <a:pt x="4070290" y="178511"/>
                      <a:pt x="4060907" y="187893"/>
                    </a:cubicBezTo>
                    <a:cubicBezTo>
                      <a:pt x="4051525" y="197276"/>
                      <a:pt x="4038799" y="202547"/>
                      <a:pt x="4025530" y="202547"/>
                    </a:cubicBezTo>
                    <a:lnTo>
                      <a:pt x="50031" y="202547"/>
                    </a:lnTo>
                    <a:cubicBezTo>
                      <a:pt x="22399" y="202547"/>
                      <a:pt x="0" y="180148"/>
                      <a:pt x="0" y="152516"/>
                    </a:cubicBezTo>
                    <a:lnTo>
                      <a:pt x="0" y="50031"/>
                    </a:lnTo>
                    <a:cubicBezTo>
                      <a:pt x="0" y="36762"/>
                      <a:pt x="5271" y="24036"/>
                      <a:pt x="14654" y="14654"/>
                    </a:cubicBezTo>
                    <a:cubicBezTo>
                      <a:pt x="24036" y="5271"/>
                      <a:pt x="36762" y="0"/>
                      <a:pt x="50031" y="0"/>
                    </a:cubicBezTo>
                    <a:close/>
                  </a:path>
                </a:pathLst>
              </a:custGeom>
              <a:solidFill>
                <a:srgbClr val="FFDE59"/>
              </a:solidFill>
            </p:spPr>
            <p:txBody>
              <a:bodyPr/>
              <a:lstStyle/>
              <a:p>
                <a:endParaRPr lang="en-US"/>
              </a:p>
            </p:txBody>
          </p:sp>
          <p:sp>
            <p:nvSpPr>
              <p:cNvPr id="16" name="TextBox 16"/>
              <p:cNvSpPr txBox="1"/>
              <p:nvPr/>
            </p:nvSpPr>
            <p:spPr>
              <a:xfrm>
                <a:off x="0" y="-28575"/>
                <a:ext cx="4075561" cy="231122"/>
              </a:xfrm>
              <a:prstGeom prst="rect">
                <a:avLst/>
              </a:prstGeom>
            </p:spPr>
            <p:txBody>
              <a:bodyPr lIns="50800" tIns="50800" rIns="50800" bIns="50800" rtlCol="0" anchor="ctr"/>
              <a:lstStyle/>
              <a:p>
                <a:pPr algn="ctr">
                  <a:lnSpc>
                    <a:spcPts val="2419"/>
                  </a:lnSpc>
                </a:pPr>
                <a:endParaRPr/>
              </a:p>
            </p:txBody>
          </p:sp>
        </p:grpSp>
        <p:sp>
          <p:nvSpPr>
            <p:cNvPr id="17" name="TextBox 17"/>
            <p:cNvSpPr txBox="1"/>
            <p:nvPr/>
          </p:nvSpPr>
          <p:spPr>
            <a:xfrm>
              <a:off x="483387" y="92538"/>
              <a:ext cx="19665753" cy="773642"/>
            </a:xfrm>
            <a:prstGeom prst="rect">
              <a:avLst/>
            </a:prstGeom>
          </p:spPr>
          <p:txBody>
            <a:bodyPr lIns="0" tIns="0" rIns="0" bIns="0" rtlCol="0" anchor="t">
              <a:spAutoFit/>
            </a:bodyPr>
            <a:lstStyle/>
            <a:p>
              <a:pPr algn="l">
                <a:lnSpc>
                  <a:spcPts val="4899"/>
                </a:lnSpc>
              </a:pPr>
              <a:r>
                <a:rPr lang="en-US" sz="3499" b="1">
                  <a:solidFill>
                    <a:srgbClr val="123B5B"/>
                  </a:solidFill>
                  <a:latin typeface="Inter Bold"/>
                  <a:ea typeface="Inter Bold"/>
                  <a:cs typeface="Inter Bold"/>
                  <a:sym typeface="Inter Bold"/>
                </a:rPr>
                <a:t>Lessons for Private Sector Development &amp; Economic Diversification</a:t>
              </a:r>
            </a:p>
          </p:txBody>
        </p:sp>
      </p:grpSp>
      <p:sp>
        <p:nvSpPr>
          <p:cNvPr id="18" name="TextBox 18"/>
          <p:cNvSpPr txBox="1"/>
          <p:nvPr/>
        </p:nvSpPr>
        <p:spPr>
          <a:xfrm>
            <a:off x="2670328" y="6417229"/>
            <a:ext cx="9130366" cy="3356074"/>
          </a:xfrm>
          <a:prstGeom prst="rect">
            <a:avLst/>
          </a:prstGeom>
        </p:spPr>
        <p:txBody>
          <a:bodyPr lIns="0" tIns="0" rIns="0" bIns="0" rtlCol="0" anchor="t">
            <a:spAutoFit/>
          </a:bodyPr>
          <a:lstStyle/>
          <a:p>
            <a:pPr algn="l">
              <a:lnSpc>
                <a:spcPts val="4899"/>
              </a:lnSpc>
            </a:pPr>
            <a:r>
              <a:rPr lang="en-US" sz="3499" dirty="0">
                <a:solidFill>
                  <a:srgbClr val="FFFFFF"/>
                </a:solidFill>
                <a:latin typeface="Inter"/>
                <a:ea typeface="Inter"/>
                <a:cs typeface="Inter"/>
                <a:sym typeface="Inter"/>
              </a:rPr>
              <a:t>2025 Sub-Regional Dialogue</a:t>
            </a:r>
          </a:p>
          <a:p>
            <a:pPr algn="l">
              <a:lnSpc>
                <a:spcPts val="4899"/>
              </a:lnSpc>
            </a:pPr>
            <a:r>
              <a:rPr lang="en-US" sz="3499" dirty="0">
                <a:solidFill>
                  <a:srgbClr val="FFFFFF"/>
                </a:solidFill>
                <a:latin typeface="Inter"/>
                <a:ea typeface="Inter"/>
                <a:cs typeface="Inter"/>
                <a:sym typeface="Inter"/>
              </a:rPr>
              <a:t>October 15, 2025</a:t>
            </a:r>
          </a:p>
          <a:p>
            <a:pPr algn="l">
              <a:lnSpc>
                <a:spcPts val="4200"/>
              </a:lnSpc>
            </a:pPr>
            <a:endParaRPr lang="en-US" sz="3499" dirty="0">
              <a:solidFill>
                <a:srgbClr val="FFFFFF"/>
              </a:solidFill>
              <a:latin typeface="Inter"/>
              <a:ea typeface="Inter"/>
              <a:cs typeface="Inter"/>
              <a:sym typeface="Inter"/>
            </a:endParaRPr>
          </a:p>
          <a:p>
            <a:pPr algn="l">
              <a:lnSpc>
                <a:spcPts val="4200"/>
              </a:lnSpc>
            </a:pPr>
            <a:r>
              <a:rPr lang="en-US" sz="3000" dirty="0">
                <a:solidFill>
                  <a:srgbClr val="FFFFFF"/>
                </a:solidFill>
                <a:latin typeface="Inter"/>
                <a:ea typeface="Inter"/>
                <a:cs typeface="Inter"/>
                <a:sym typeface="Inter"/>
              </a:rPr>
              <a:t>Laura Levy</a:t>
            </a:r>
          </a:p>
          <a:p>
            <a:pPr algn="l">
              <a:lnSpc>
                <a:spcPts val="4200"/>
              </a:lnSpc>
            </a:pPr>
            <a:r>
              <a:rPr lang="en-US" sz="3000" dirty="0">
                <a:solidFill>
                  <a:srgbClr val="FFFFFF"/>
                </a:solidFill>
                <a:latin typeface="Inter"/>
                <a:ea typeface="Inter"/>
                <a:cs typeface="Inter"/>
                <a:sym typeface="Inter"/>
              </a:rPr>
              <a:t>Programme Director</a:t>
            </a:r>
          </a:p>
          <a:p>
            <a:pPr algn="l">
              <a:lnSpc>
                <a:spcPts val="4200"/>
              </a:lnSpc>
            </a:pPr>
            <a:r>
              <a:rPr lang="en-US" sz="3000" dirty="0" err="1">
                <a:solidFill>
                  <a:srgbClr val="FFFFFF"/>
                </a:solidFill>
                <a:latin typeface="Inter"/>
                <a:ea typeface="Inter"/>
                <a:cs typeface="Inter"/>
                <a:sym typeface="Inter"/>
              </a:rPr>
              <a:t>PIOJ</a:t>
            </a:r>
            <a:r>
              <a:rPr lang="en-US" sz="3000" dirty="0">
                <a:solidFill>
                  <a:srgbClr val="FFFFFF"/>
                </a:solidFill>
                <a:latin typeface="Inter"/>
                <a:ea typeface="Inter"/>
                <a:cs typeface="Inter"/>
                <a:sym typeface="Inter"/>
              </a:rPr>
              <a:t> Growth Inducement Programme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14293" y="-102870"/>
            <a:ext cx="9773707" cy="10486876"/>
            <a:chOff x="0" y="0"/>
            <a:chExt cx="9587187" cy="10286746"/>
          </a:xfrm>
        </p:grpSpPr>
        <p:sp>
          <p:nvSpPr>
            <p:cNvPr id="3" name="Freeform 3"/>
            <p:cNvSpPr/>
            <p:nvPr/>
          </p:nvSpPr>
          <p:spPr>
            <a:xfrm>
              <a:off x="-2794" y="-127"/>
              <a:ext cx="9589980" cy="10286873"/>
            </a:xfrm>
            <a:custGeom>
              <a:avLst/>
              <a:gdLst/>
              <a:ahLst/>
              <a:cxnLst/>
              <a:rect l="l" t="t" r="r" b="b"/>
              <a:pathLst>
                <a:path w="9589980" h="10286873">
                  <a:moveTo>
                    <a:pt x="9589980" y="10251440"/>
                  </a:moveTo>
                  <a:cubicBezTo>
                    <a:pt x="9589980" y="10284587"/>
                    <a:pt x="9578092" y="10286873"/>
                    <a:pt x="9547099" y="10286873"/>
                  </a:cubicBezTo>
                  <a:cubicBezTo>
                    <a:pt x="6366088" y="10286238"/>
                    <a:pt x="3185220" y="10286238"/>
                    <a:pt x="4209" y="10286238"/>
                  </a:cubicBezTo>
                  <a:cubicBezTo>
                    <a:pt x="0" y="10272395"/>
                    <a:pt x="6757" y="10259822"/>
                    <a:pt x="10012" y="10246995"/>
                  </a:cubicBezTo>
                  <a:cubicBezTo>
                    <a:pt x="149836" y="9685401"/>
                    <a:pt x="289803" y="9123934"/>
                    <a:pt x="430052" y="8562467"/>
                  </a:cubicBezTo>
                  <a:cubicBezTo>
                    <a:pt x="630024" y="7761986"/>
                    <a:pt x="830420" y="6961632"/>
                    <a:pt x="1030250" y="6161151"/>
                  </a:cubicBezTo>
                  <a:cubicBezTo>
                    <a:pt x="1277066" y="5172583"/>
                    <a:pt x="1523316" y="4184015"/>
                    <a:pt x="1769991" y="3195574"/>
                  </a:cubicBezTo>
                  <a:cubicBezTo>
                    <a:pt x="2020628" y="2191385"/>
                    <a:pt x="2271406" y="1187323"/>
                    <a:pt x="2522751" y="183261"/>
                  </a:cubicBezTo>
                  <a:cubicBezTo>
                    <a:pt x="2538035" y="122174"/>
                    <a:pt x="2547800" y="59690"/>
                    <a:pt x="2572567" y="635"/>
                  </a:cubicBezTo>
                  <a:cubicBezTo>
                    <a:pt x="4897506" y="635"/>
                    <a:pt x="7222444" y="635"/>
                    <a:pt x="9547382" y="0"/>
                  </a:cubicBezTo>
                  <a:cubicBezTo>
                    <a:pt x="9578942" y="0"/>
                    <a:pt x="9589697" y="3429"/>
                    <a:pt x="9589697" y="35814"/>
                  </a:cubicBezTo>
                  <a:cubicBezTo>
                    <a:pt x="9588848" y="3441065"/>
                    <a:pt x="9588848" y="6846316"/>
                    <a:pt x="9589980" y="10251440"/>
                  </a:cubicBezTo>
                  <a:close/>
                </a:path>
              </a:pathLst>
            </a:custGeom>
            <a:blipFill>
              <a:blip r:embed="rId3"/>
              <a:stretch>
                <a:fillRect l="-30524" r="-30524"/>
              </a:stretch>
            </a:blipFill>
          </p:spPr>
          <p:txBody>
            <a:bodyPr/>
            <a:lstStyle/>
            <a:p>
              <a:endParaRPr lang="en-US"/>
            </a:p>
          </p:txBody>
        </p:sp>
      </p:grpSp>
      <p:sp>
        <p:nvSpPr>
          <p:cNvPr id="4" name="Freeform 4"/>
          <p:cNvSpPr/>
          <p:nvPr/>
        </p:nvSpPr>
        <p:spPr>
          <a:xfrm>
            <a:off x="9665691" y="653585"/>
            <a:ext cx="521127" cy="581379"/>
          </a:xfrm>
          <a:custGeom>
            <a:avLst/>
            <a:gdLst/>
            <a:ahLst/>
            <a:cxnLst/>
            <a:rect l="l" t="t" r="r" b="b"/>
            <a:pathLst>
              <a:path w="521127" h="581379">
                <a:moveTo>
                  <a:pt x="0" y="0"/>
                </a:moveTo>
                <a:lnTo>
                  <a:pt x="521127" y="0"/>
                </a:lnTo>
                <a:lnTo>
                  <a:pt x="521127" y="581379"/>
                </a:lnTo>
                <a:lnTo>
                  <a:pt x="0" y="5813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6"/>
            <a:stretch>
              <a:fillRect l="-8503" t="-94006" r="-6020" b="-85365"/>
            </a:stretch>
          </a:blipFill>
        </p:spPr>
        <p:txBody>
          <a:bodyPr/>
          <a:lstStyle/>
          <a:p>
            <a:endParaRPr lang="en-US"/>
          </a:p>
        </p:txBody>
      </p:sp>
      <p:sp>
        <p:nvSpPr>
          <p:cNvPr id="6" name="TextBox 6"/>
          <p:cNvSpPr txBox="1"/>
          <p:nvPr/>
        </p:nvSpPr>
        <p:spPr>
          <a:xfrm>
            <a:off x="551588" y="2017359"/>
            <a:ext cx="7515750" cy="889000"/>
          </a:xfrm>
          <a:prstGeom prst="rect">
            <a:avLst/>
          </a:prstGeom>
        </p:spPr>
        <p:txBody>
          <a:bodyPr lIns="0" tIns="0" rIns="0" bIns="0" rtlCol="0" anchor="t">
            <a:spAutoFit/>
          </a:bodyPr>
          <a:lstStyle/>
          <a:p>
            <a:pPr algn="l">
              <a:lnSpc>
                <a:spcPts val="6049"/>
              </a:lnSpc>
            </a:pPr>
            <a:r>
              <a:rPr lang="en-US" sz="5499" b="1">
                <a:solidFill>
                  <a:srgbClr val="06000B"/>
                </a:solidFill>
                <a:latin typeface="ITC Avant Garde Gothic Bold"/>
                <a:ea typeface="ITC Avant Garde Gothic Bold"/>
                <a:cs typeface="ITC Avant Garde Gothic Bold"/>
                <a:sym typeface="ITC Avant Garde Gothic Bold"/>
              </a:rPr>
              <a:t>Objectives:</a:t>
            </a:r>
          </a:p>
        </p:txBody>
      </p:sp>
      <p:sp>
        <p:nvSpPr>
          <p:cNvPr id="7" name="TextBox 7"/>
          <p:cNvSpPr txBox="1"/>
          <p:nvPr/>
        </p:nvSpPr>
        <p:spPr>
          <a:xfrm>
            <a:off x="551588" y="3366279"/>
            <a:ext cx="8592412" cy="2850902"/>
          </a:xfrm>
          <a:prstGeom prst="rect">
            <a:avLst/>
          </a:prstGeom>
        </p:spPr>
        <p:txBody>
          <a:bodyPr lIns="0" tIns="0" rIns="0" bIns="0" rtlCol="0" anchor="t">
            <a:spAutoFit/>
          </a:bodyPr>
          <a:lstStyle/>
          <a:p>
            <a:pPr marL="863599" lvl="1" indent="-431800" algn="just">
              <a:lnSpc>
                <a:spcPts val="4399"/>
              </a:lnSpc>
              <a:buFont typeface="Arial"/>
              <a:buChar char="•"/>
            </a:pPr>
            <a:r>
              <a:rPr lang="en-US" sz="3999">
                <a:solidFill>
                  <a:srgbClr val="000000"/>
                </a:solidFill>
                <a:latin typeface="ITC Avant Garde Gothic"/>
                <a:ea typeface="ITC Avant Garde Gothic"/>
                <a:cs typeface="ITC Avant Garde Gothic"/>
                <a:sym typeface="ITC Avant Garde Gothic"/>
              </a:rPr>
              <a:t>Briefly share Jamaica’s Growth Strategy journey</a:t>
            </a:r>
          </a:p>
          <a:p>
            <a:pPr algn="just">
              <a:lnSpc>
                <a:spcPts val="4399"/>
              </a:lnSpc>
            </a:pPr>
            <a:endParaRPr lang="en-US" sz="3999">
              <a:solidFill>
                <a:srgbClr val="000000"/>
              </a:solidFill>
              <a:latin typeface="ITC Avant Garde Gothic"/>
              <a:ea typeface="ITC Avant Garde Gothic"/>
              <a:cs typeface="ITC Avant Garde Gothic"/>
              <a:sym typeface="ITC Avant Garde Gothic"/>
            </a:endParaRPr>
          </a:p>
          <a:p>
            <a:pPr marL="863599" lvl="1" indent="-431800" algn="l">
              <a:lnSpc>
                <a:spcPts val="4399"/>
              </a:lnSpc>
              <a:buFont typeface="Arial"/>
              <a:buChar char="•"/>
            </a:pPr>
            <a:r>
              <a:rPr lang="en-US" sz="3999">
                <a:solidFill>
                  <a:srgbClr val="000000"/>
                </a:solidFill>
                <a:latin typeface="ITC Avant Garde Gothic"/>
                <a:ea typeface="ITC Avant Garde Gothic"/>
                <a:cs typeface="ITC Avant Garde Gothic"/>
                <a:sym typeface="ITC Avant Garde Gothic"/>
              </a:rPr>
              <a:t>Highlight lessons for private sector growth &amp; diversification</a:t>
            </a:r>
          </a:p>
        </p:txBody>
      </p:sp>
      <p:grpSp>
        <p:nvGrpSpPr>
          <p:cNvPr id="8" name="Group 8"/>
          <p:cNvGrpSpPr/>
          <p:nvPr/>
        </p:nvGrpSpPr>
        <p:grpSpPr>
          <a:xfrm rot="767365">
            <a:off x="9679228" y="-759625"/>
            <a:ext cx="9621068" cy="12248551"/>
            <a:chOff x="0" y="0"/>
            <a:chExt cx="2533944" cy="3225956"/>
          </a:xfrm>
        </p:grpSpPr>
        <p:sp>
          <p:nvSpPr>
            <p:cNvPr id="9" name="Freeform 9"/>
            <p:cNvSpPr/>
            <p:nvPr/>
          </p:nvSpPr>
          <p:spPr>
            <a:xfrm>
              <a:off x="0" y="0"/>
              <a:ext cx="2533944" cy="3225956"/>
            </a:xfrm>
            <a:custGeom>
              <a:avLst/>
              <a:gdLst/>
              <a:ahLst/>
              <a:cxnLst/>
              <a:rect l="l" t="t" r="r" b="b"/>
              <a:pathLst>
                <a:path w="2533944" h="3225956">
                  <a:moveTo>
                    <a:pt x="0" y="0"/>
                  </a:moveTo>
                  <a:lnTo>
                    <a:pt x="2533944" y="0"/>
                  </a:lnTo>
                  <a:lnTo>
                    <a:pt x="2533944" y="3225956"/>
                  </a:lnTo>
                  <a:lnTo>
                    <a:pt x="0" y="3225956"/>
                  </a:lnTo>
                  <a:close/>
                </a:path>
              </a:pathLst>
            </a:custGeom>
            <a:solidFill>
              <a:srgbClr val="003D20">
                <a:alpha val="90980"/>
              </a:srgbClr>
            </a:solidFill>
          </p:spPr>
          <p:txBody>
            <a:bodyPr/>
            <a:lstStyle/>
            <a:p>
              <a:endParaRPr lang="en-US"/>
            </a:p>
          </p:txBody>
        </p:sp>
        <p:sp>
          <p:nvSpPr>
            <p:cNvPr id="10" name="TextBox 10"/>
            <p:cNvSpPr txBox="1"/>
            <p:nvPr/>
          </p:nvSpPr>
          <p:spPr>
            <a:xfrm>
              <a:off x="0" y="-28575"/>
              <a:ext cx="2533944" cy="3254531"/>
            </a:xfrm>
            <a:prstGeom prst="rect">
              <a:avLst/>
            </a:prstGeom>
          </p:spPr>
          <p:txBody>
            <a:bodyPr lIns="50800" tIns="50800" rIns="50800" bIns="50800" rtlCol="0" anchor="ctr"/>
            <a:lstStyle/>
            <a:p>
              <a:pPr algn="ctr">
                <a:lnSpc>
                  <a:spcPts val="2419"/>
                </a:lnSpc>
              </a:pPr>
              <a:endParaRPr/>
            </a:p>
          </p:txBody>
        </p:sp>
      </p:grpSp>
      <p:grpSp>
        <p:nvGrpSpPr>
          <p:cNvPr id="11" name="Group 11"/>
          <p:cNvGrpSpPr/>
          <p:nvPr/>
        </p:nvGrpSpPr>
        <p:grpSpPr>
          <a:xfrm>
            <a:off x="1028700" y="6715201"/>
            <a:ext cx="11045178" cy="2001264"/>
            <a:chOff x="0" y="0"/>
            <a:chExt cx="2909018" cy="527082"/>
          </a:xfrm>
        </p:grpSpPr>
        <p:sp>
          <p:nvSpPr>
            <p:cNvPr id="12" name="Freeform 12"/>
            <p:cNvSpPr/>
            <p:nvPr/>
          </p:nvSpPr>
          <p:spPr>
            <a:xfrm>
              <a:off x="0" y="0"/>
              <a:ext cx="2909018" cy="527082"/>
            </a:xfrm>
            <a:custGeom>
              <a:avLst/>
              <a:gdLst/>
              <a:ahLst/>
              <a:cxnLst/>
              <a:rect l="l" t="t" r="r" b="b"/>
              <a:pathLst>
                <a:path w="2909018" h="527082">
                  <a:moveTo>
                    <a:pt x="15421" y="0"/>
                  </a:moveTo>
                  <a:lnTo>
                    <a:pt x="2893597" y="0"/>
                  </a:lnTo>
                  <a:cubicBezTo>
                    <a:pt x="2902114" y="0"/>
                    <a:pt x="2909018" y="6904"/>
                    <a:pt x="2909018" y="15421"/>
                  </a:cubicBezTo>
                  <a:lnTo>
                    <a:pt x="2909018" y="511661"/>
                  </a:lnTo>
                  <a:cubicBezTo>
                    <a:pt x="2909018" y="520178"/>
                    <a:pt x="2902114" y="527082"/>
                    <a:pt x="2893597" y="527082"/>
                  </a:cubicBezTo>
                  <a:lnTo>
                    <a:pt x="15421" y="527082"/>
                  </a:lnTo>
                  <a:cubicBezTo>
                    <a:pt x="6904" y="527082"/>
                    <a:pt x="0" y="520178"/>
                    <a:pt x="0" y="511661"/>
                  </a:cubicBezTo>
                  <a:lnTo>
                    <a:pt x="0" y="15421"/>
                  </a:lnTo>
                  <a:cubicBezTo>
                    <a:pt x="0" y="6904"/>
                    <a:pt x="6904" y="0"/>
                    <a:pt x="15421" y="0"/>
                  </a:cubicBezTo>
                  <a:close/>
                </a:path>
              </a:pathLst>
            </a:custGeom>
            <a:solidFill>
              <a:srgbClr val="FFDE59"/>
            </a:solidFill>
          </p:spPr>
          <p:txBody>
            <a:bodyPr/>
            <a:lstStyle/>
            <a:p>
              <a:endParaRPr lang="en-US"/>
            </a:p>
          </p:txBody>
        </p:sp>
        <p:sp>
          <p:nvSpPr>
            <p:cNvPr id="13" name="TextBox 13"/>
            <p:cNvSpPr txBox="1"/>
            <p:nvPr/>
          </p:nvSpPr>
          <p:spPr>
            <a:xfrm>
              <a:off x="0" y="-28575"/>
              <a:ext cx="2909018" cy="555657"/>
            </a:xfrm>
            <a:prstGeom prst="rect">
              <a:avLst/>
            </a:prstGeom>
          </p:spPr>
          <p:txBody>
            <a:bodyPr lIns="50800" tIns="50800" rIns="50800" bIns="50800" rtlCol="0" anchor="ctr"/>
            <a:lstStyle/>
            <a:p>
              <a:pPr algn="ctr">
                <a:lnSpc>
                  <a:spcPts val="2419"/>
                </a:lnSpc>
              </a:pPr>
              <a:endParaRPr/>
            </a:p>
          </p:txBody>
        </p:sp>
      </p:grpSp>
      <p:sp>
        <p:nvSpPr>
          <p:cNvPr id="14" name="TextBox 14"/>
          <p:cNvSpPr txBox="1"/>
          <p:nvPr/>
        </p:nvSpPr>
        <p:spPr>
          <a:xfrm>
            <a:off x="1620731" y="7412608"/>
            <a:ext cx="1857152" cy="568350"/>
          </a:xfrm>
          <a:prstGeom prst="rect">
            <a:avLst/>
          </a:prstGeom>
        </p:spPr>
        <p:txBody>
          <a:bodyPr lIns="0" tIns="0" rIns="0" bIns="0" rtlCol="0" anchor="t">
            <a:spAutoFit/>
          </a:bodyPr>
          <a:lstStyle/>
          <a:p>
            <a:pPr algn="l">
              <a:lnSpc>
                <a:spcPts val="3850"/>
              </a:lnSpc>
            </a:pPr>
            <a:r>
              <a:rPr lang="en-US" sz="3500" b="1">
                <a:solidFill>
                  <a:srgbClr val="06000B"/>
                </a:solidFill>
                <a:latin typeface="ITC Avant Garde Gothic Bold"/>
                <a:ea typeface="ITC Avant Garde Gothic Bold"/>
                <a:cs typeface="ITC Avant Garde Gothic Bold"/>
                <a:sym typeface="ITC Avant Garde Gothic Bold"/>
              </a:rPr>
              <a:t>Context</a:t>
            </a:r>
          </a:p>
        </p:txBody>
      </p:sp>
      <p:sp>
        <p:nvSpPr>
          <p:cNvPr id="15" name="TextBox 15"/>
          <p:cNvSpPr txBox="1"/>
          <p:nvPr/>
        </p:nvSpPr>
        <p:spPr>
          <a:xfrm>
            <a:off x="6712133" y="7377410"/>
            <a:ext cx="1898467" cy="568350"/>
          </a:xfrm>
          <a:prstGeom prst="rect">
            <a:avLst/>
          </a:prstGeom>
        </p:spPr>
        <p:txBody>
          <a:bodyPr lIns="0" tIns="0" rIns="0" bIns="0" rtlCol="0" anchor="t">
            <a:spAutoFit/>
          </a:bodyPr>
          <a:lstStyle/>
          <a:p>
            <a:pPr algn="l">
              <a:lnSpc>
                <a:spcPts val="3850"/>
              </a:lnSpc>
            </a:pPr>
            <a:r>
              <a:rPr lang="en-US" sz="3500" b="1" dirty="0">
                <a:solidFill>
                  <a:srgbClr val="06000B"/>
                </a:solidFill>
                <a:latin typeface="ITC Avant Garde Gothic Bold"/>
                <a:ea typeface="ITC Avant Garde Gothic Bold"/>
                <a:cs typeface="ITC Avant Garde Gothic Bold"/>
                <a:sym typeface="ITC Avant Garde Gothic Bold"/>
              </a:rPr>
              <a:t>Lessons</a:t>
            </a:r>
          </a:p>
        </p:txBody>
      </p:sp>
      <p:sp>
        <p:nvSpPr>
          <p:cNvPr id="16" name="TextBox 16"/>
          <p:cNvSpPr txBox="1"/>
          <p:nvPr/>
        </p:nvSpPr>
        <p:spPr>
          <a:xfrm>
            <a:off x="9054127" y="7169708"/>
            <a:ext cx="2692109" cy="1054150"/>
          </a:xfrm>
          <a:prstGeom prst="rect">
            <a:avLst/>
          </a:prstGeom>
        </p:spPr>
        <p:txBody>
          <a:bodyPr lIns="0" tIns="0" rIns="0" bIns="0" rtlCol="0" anchor="t">
            <a:spAutoFit/>
          </a:bodyPr>
          <a:lstStyle/>
          <a:p>
            <a:pPr algn="l">
              <a:lnSpc>
                <a:spcPts val="3850"/>
              </a:lnSpc>
            </a:pPr>
            <a:r>
              <a:rPr lang="en-US" sz="3500" b="1">
                <a:solidFill>
                  <a:srgbClr val="06000B"/>
                </a:solidFill>
                <a:latin typeface="ITC Avant Garde Gothic Bold"/>
                <a:ea typeface="ITC Avant Garde Gothic Bold"/>
                <a:cs typeface="ITC Avant Garde Gothic Bold"/>
                <a:sym typeface="ITC Avant Garde Gothic Bold"/>
              </a:rPr>
              <a:t>Key Takeaways</a:t>
            </a:r>
          </a:p>
        </p:txBody>
      </p:sp>
      <p:sp>
        <p:nvSpPr>
          <p:cNvPr id="17" name="TextBox 17"/>
          <p:cNvSpPr txBox="1"/>
          <p:nvPr/>
        </p:nvSpPr>
        <p:spPr>
          <a:xfrm>
            <a:off x="4188213" y="7190723"/>
            <a:ext cx="2131363" cy="1054150"/>
          </a:xfrm>
          <a:prstGeom prst="rect">
            <a:avLst/>
          </a:prstGeom>
        </p:spPr>
        <p:txBody>
          <a:bodyPr lIns="0" tIns="0" rIns="0" bIns="0" rtlCol="0" anchor="t">
            <a:spAutoFit/>
          </a:bodyPr>
          <a:lstStyle/>
          <a:p>
            <a:pPr algn="l">
              <a:lnSpc>
                <a:spcPts val="3850"/>
              </a:lnSpc>
            </a:pPr>
            <a:r>
              <a:rPr lang="en-US" sz="3500" b="1" dirty="0">
                <a:solidFill>
                  <a:srgbClr val="06000B"/>
                </a:solidFill>
                <a:latin typeface="ITC Avant Garde Gothic Bold"/>
                <a:ea typeface="ITC Avant Garde Gothic Bold"/>
                <a:cs typeface="ITC Avant Garde Gothic Bold"/>
                <a:sym typeface="ITC Avant Garde Gothic Bold"/>
              </a:rPr>
              <a:t>Current Situation</a:t>
            </a:r>
          </a:p>
        </p:txBody>
      </p:sp>
      <p:sp>
        <p:nvSpPr>
          <p:cNvPr id="18" name="AutoShape 18"/>
          <p:cNvSpPr/>
          <p:nvPr/>
        </p:nvSpPr>
        <p:spPr>
          <a:xfrm flipH="1">
            <a:off x="3863289" y="7190723"/>
            <a:ext cx="0" cy="1050221"/>
          </a:xfrm>
          <a:prstGeom prst="line">
            <a:avLst/>
          </a:prstGeom>
          <a:ln w="38100" cap="flat">
            <a:solidFill>
              <a:srgbClr val="06000B"/>
            </a:solidFill>
            <a:prstDash val="solid"/>
            <a:headEnd type="none" w="sm" len="sm"/>
            <a:tailEnd type="none" w="sm" len="sm"/>
          </a:ln>
        </p:spPr>
        <p:txBody>
          <a:bodyPr/>
          <a:lstStyle/>
          <a:p>
            <a:endParaRPr lang="en-US"/>
          </a:p>
        </p:txBody>
      </p:sp>
      <p:sp>
        <p:nvSpPr>
          <p:cNvPr id="19" name="AutoShape 19"/>
          <p:cNvSpPr/>
          <p:nvPr/>
        </p:nvSpPr>
        <p:spPr>
          <a:xfrm flipH="1">
            <a:off x="6400800" y="7190723"/>
            <a:ext cx="0" cy="1050221"/>
          </a:xfrm>
          <a:prstGeom prst="line">
            <a:avLst/>
          </a:prstGeom>
          <a:ln w="38100" cap="flat">
            <a:solidFill>
              <a:srgbClr val="06000B"/>
            </a:solidFill>
            <a:prstDash val="solid"/>
            <a:headEnd type="none" w="sm" len="sm"/>
            <a:tailEnd type="none" w="sm" len="sm"/>
          </a:ln>
        </p:spPr>
        <p:txBody>
          <a:bodyPr/>
          <a:lstStyle/>
          <a:p>
            <a:endParaRPr lang="en-US"/>
          </a:p>
        </p:txBody>
      </p:sp>
      <p:sp>
        <p:nvSpPr>
          <p:cNvPr id="20" name="AutoShape 20"/>
          <p:cNvSpPr/>
          <p:nvPr/>
        </p:nvSpPr>
        <p:spPr>
          <a:xfrm flipH="1">
            <a:off x="8758265" y="7190723"/>
            <a:ext cx="0" cy="1050221"/>
          </a:xfrm>
          <a:prstGeom prst="line">
            <a:avLst/>
          </a:prstGeom>
          <a:ln w="38100" cap="flat">
            <a:solidFill>
              <a:srgbClr val="06000B"/>
            </a:solidFill>
            <a:prstDash val="solid"/>
            <a:headEnd type="none" w="sm" len="sm"/>
            <a:tailEnd type="none" w="sm" len="sm"/>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55615" y="-1054048"/>
            <a:ext cx="5892808" cy="12361437"/>
            <a:chOff x="0" y="0"/>
            <a:chExt cx="1552015" cy="3255687"/>
          </a:xfrm>
        </p:grpSpPr>
        <p:sp>
          <p:nvSpPr>
            <p:cNvPr id="3" name="Freeform 3"/>
            <p:cNvSpPr/>
            <p:nvPr/>
          </p:nvSpPr>
          <p:spPr>
            <a:xfrm>
              <a:off x="0" y="0"/>
              <a:ext cx="1552015" cy="3255687"/>
            </a:xfrm>
            <a:custGeom>
              <a:avLst/>
              <a:gdLst/>
              <a:ahLst/>
              <a:cxnLst/>
              <a:rect l="l" t="t" r="r" b="b"/>
              <a:pathLst>
                <a:path w="1552015" h="3255687">
                  <a:moveTo>
                    <a:pt x="31531" y="0"/>
                  </a:moveTo>
                  <a:lnTo>
                    <a:pt x="1520484" y="0"/>
                  </a:lnTo>
                  <a:cubicBezTo>
                    <a:pt x="1537898" y="0"/>
                    <a:pt x="1552015" y="14117"/>
                    <a:pt x="1552015" y="31531"/>
                  </a:cubicBezTo>
                  <a:lnTo>
                    <a:pt x="1552015" y="3224156"/>
                  </a:lnTo>
                  <a:cubicBezTo>
                    <a:pt x="1552015" y="3241570"/>
                    <a:pt x="1537898" y="3255687"/>
                    <a:pt x="1520484" y="3255687"/>
                  </a:cubicBezTo>
                  <a:lnTo>
                    <a:pt x="31531" y="3255687"/>
                  </a:lnTo>
                  <a:cubicBezTo>
                    <a:pt x="14117" y="3255687"/>
                    <a:pt x="0" y="3241570"/>
                    <a:pt x="0" y="3224156"/>
                  </a:cubicBezTo>
                  <a:lnTo>
                    <a:pt x="0" y="31531"/>
                  </a:lnTo>
                  <a:cubicBezTo>
                    <a:pt x="0" y="14117"/>
                    <a:pt x="14117" y="0"/>
                    <a:pt x="31531" y="0"/>
                  </a:cubicBezTo>
                  <a:close/>
                </a:path>
              </a:pathLst>
            </a:custGeom>
            <a:solidFill>
              <a:srgbClr val="003D20"/>
            </a:solidFill>
          </p:spPr>
          <p:txBody>
            <a:bodyPr/>
            <a:lstStyle/>
            <a:p>
              <a:endParaRPr lang="en-US"/>
            </a:p>
          </p:txBody>
        </p:sp>
        <p:sp>
          <p:nvSpPr>
            <p:cNvPr id="4" name="TextBox 4"/>
            <p:cNvSpPr txBox="1"/>
            <p:nvPr/>
          </p:nvSpPr>
          <p:spPr>
            <a:xfrm>
              <a:off x="0" y="-28575"/>
              <a:ext cx="1552015" cy="3284262"/>
            </a:xfrm>
            <a:prstGeom prst="rect">
              <a:avLst/>
            </a:prstGeom>
          </p:spPr>
          <p:txBody>
            <a:bodyPr lIns="50800" tIns="50800" rIns="50800" bIns="50800" rtlCol="0" anchor="ctr"/>
            <a:lstStyle/>
            <a:p>
              <a:pPr algn="ctr">
                <a:lnSpc>
                  <a:spcPts val="2419"/>
                </a:lnSpc>
              </a:pPr>
              <a:endParaRPr/>
            </a:p>
          </p:txBody>
        </p:sp>
      </p:grpSp>
      <p:grpSp>
        <p:nvGrpSpPr>
          <p:cNvPr id="5" name="Group 5"/>
          <p:cNvGrpSpPr/>
          <p:nvPr/>
        </p:nvGrpSpPr>
        <p:grpSpPr>
          <a:xfrm>
            <a:off x="9987551" y="-582074"/>
            <a:ext cx="6936128" cy="9840374"/>
            <a:chOff x="0" y="0"/>
            <a:chExt cx="601160" cy="852873"/>
          </a:xfrm>
        </p:grpSpPr>
        <p:sp>
          <p:nvSpPr>
            <p:cNvPr id="6" name="Freeform 6"/>
            <p:cNvSpPr/>
            <p:nvPr/>
          </p:nvSpPr>
          <p:spPr>
            <a:xfrm>
              <a:off x="0" y="0"/>
              <a:ext cx="601160" cy="852873"/>
            </a:xfrm>
            <a:custGeom>
              <a:avLst/>
              <a:gdLst/>
              <a:ahLst/>
              <a:cxnLst/>
              <a:rect l="l" t="t" r="r" b="b"/>
              <a:pathLst>
                <a:path w="601160" h="852873">
                  <a:moveTo>
                    <a:pt x="47995" y="0"/>
                  </a:moveTo>
                  <a:lnTo>
                    <a:pt x="553164" y="0"/>
                  </a:lnTo>
                  <a:cubicBezTo>
                    <a:pt x="579672" y="0"/>
                    <a:pt x="601160" y="21488"/>
                    <a:pt x="601160" y="47995"/>
                  </a:cubicBezTo>
                  <a:lnTo>
                    <a:pt x="601160" y="804878"/>
                  </a:lnTo>
                  <a:cubicBezTo>
                    <a:pt x="601160" y="831385"/>
                    <a:pt x="579672" y="852873"/>
                    <a:pt x="553164" y="852873"/>
                  </a:cubicBezTo>
                  <a:lnTo>
                    <a:pt x="47995" y="852873"/>
                  </a:lnTo>
                  <a:cubicBezTo>
                    <a:pt x="21488" y="852873"/>
                    <a:pt x="0" y="831385"/>
                    <a:pt x="0" y="804878"/>
                  </a:cubicBezTo>
                  <a:lnTo>
                    <a:pt x="0" y="47995"/>
                  </a:lnTo>
                  <a:cubicBezTo>
                    <a:pt x="0" y="21488"/>
                    <a:pt x="21488" y="0"/>
                    <a:pt x="47995" y="0"/>
                  </a:cubicBezTo>
                  <a:close/>
                </a:path>
              </a:pathLst>
            </a:custGeom>
            <a:blipFill>
              <a:blip r:embed="rId3"/>
              <a:stretch>
                <a:fillRect l="-73614" r="-15546"/>
              </a:stretch>
            </a:blipFill>
          </p:spPr>
          <p:txBody>
            <a:bodyPr/>
            <a:lstStyle/>
            <a:p>
              <a:endParaRPr lang="en-US"/>
            </a:p>
          </p:txBody>
        </p:sp>
      </p:grpSp>
      <p:grpSp>
        <p:nvGrpSpPr>
          <p:cNvPr id="7" name="Group 7"/>
          <p:cNvGrpSpPr/>
          <p:nvPr/>
        </p:nvGrpSpPr>
        <p:grpSpPr>
          <a:xfrm>
            <a:off x="-644216" y="9258300"/>
            <a:ext cx="9112545" cy="1698326"/>
            <a:chOff x="0" y="0"/>
            <a:chExt cx="2400012" cy="447296"/>
          </a:xfrm>
        </p:grpSpPr>
        <p:sp>
          <p:nvSpPr>
            <p:cNvPr id="8" name="Freeform 8"/>
            <p:cNvSpPr/>
            <p:nvPr/>
          </p:nvSpPr>
          <p:spPr>
            <a:xfrm>
              <a:off x="0" y="0"/>
              <a:ext cx="2400012" cy="447296"/>
            </a:xfrm>
            <a:custGeom>
              <a:avLst/>
              <a:gdLst/>
              <a:ahLst/>
              <a:cxnLst/>
              <a:rect l="l" t="t" r="r" b="b"/>
              <a:pathLst>
                <a:path w="2400012" h="447296">
                  <a:moveTo>
                    <a:pt x="20390" y="0"/>
                  </a:moveTo>
                  <a:lnTo>
                    <a:pt x="2379622" y="0"/>
                  </a:lnTo>
                  <a:cubicBezTo>
                    <a:pt x="2385029" y="0"/>
                    <a:pt x="2390216" y="2148"/>
                    <a:pt x="2394040" y="5972"/>
                  </a:cubicBezTo>
                  <a:cubicBezTo>
                    <a:pt x="2397864" y="9796"/>
                    <a:pt x="2400012" y="14982"/>
                    <a:pt x="2400012" y="20390"/>
                  </a:cubicBezTo>
                  <a:lnTo>
                    <a:pt x="2400012" y="426906"/>
                  </a:lnTo>
                  <a:cubicBezTo>
                    <a:pt x="2400012" y="438167"/>
                    <a:pt x="2390883" y="447296"/>
                    <a:pt x="2379622" y="447296"/>
                  </a:cubicBezTo>
                  <a:lnTo>
                    <a:pt x="20390" y="447296"/>
                  </a:lnTo>
                  <a:cubicBezTo>
                    <a:pt x="14982" y="447296"/>
                    <a:pt x="9796" y="445148"/>
                    <a:pt x="5972" y="441324"/>
                  </a:cubicBezTo>
                  <a:cubicBezTo>
                    <a:pt x="2148" y="437500"/>
                    <a:pt x="0" y="432313"/>
                    <a:pt x="0" y="426906"/>
                  </a:cubicBezTo>
                  <a:lnTo>
                    <a:pt x="0" y="20390"/>
                  </a:lnTo>
                  <a:cubicBezTo>
                    <a:pt x="0" y="14982"/>
                    <a:pt x="2148" y="9796"/>
                    <a:pt x="5972" y="5972"/>
                  </a:cubicBezTo>
                  <a:cubicBezTo>
                    <a:pt x="9796" y="2148"/>
                    <a:pt x="14982" y="0"/>
                    <a:pt x="20390" y="0"/>
                  </a:cubicBezTo>
                  <a:close/>
                </a:path>
              </a:pathLst>
            </a:custGeom>
            <a:solidFill>
              <a:srgbClr val="FFDE59"/>
            </a:solidFill>
          </p:spPr>
          <p:txBody>
            <a:bodyPr/>
            <a:lstStyle/>
            <a:p>
              <a:endParaRPr lang="en-US"/>
            </a:p>
          </p:txBody>
        </p:sp>
        <p:sp>
          <p:nvSpPr>
            <p:cNvPr id="9" name="TextBox 9"/>
            <p:cNvSpPr txBox="1"/>
            <p:nvPr/>
          </p:nvSpPr>
          <p:spPr>
            <a:xfrm>
              <a:off x="0" y="-28575"/>
              <a:ext cx="2400012" cy="475871"/>
            </a:xfrm>
            <a:prstGeom prst="rect">
              <a:avLst/>
            </a:prstGeom>
          </p:spPr>
          <p:txBody>
            <a:bodyPr lIns="50800" tIns="50800" rIns="50800" bIns="50800" rtlCol="0" anchor="ctr"/>
            <a:lstStyle/>
            <a:p>
              <a:pPr algn="ctr">
                <a:lnSpc>
                  <a:spcPts val="2419"/>
                </a:lnSpc>
              </a:pPr>
              <a:endParaRPr/>
            </a:p>
          </p:txBody>
        </p:sp>
      </p:grpSp>
      <p:sp>
        <p:nvSpPr>
          <p:cNvPr id="10" name="Freeform 10"/>
          <p:cNvSpPr/>
          <p:nvPr/>
        </p:nvSpPr>
        <p:spPr>
          <a:xfrm>
            <a:off x="8622873" y="738011"/>
            <a:ext cx="521127" cy="581379"/>
          </a:xfrm>
          <a:custGeom>
            <a:avLst/>
            <a:gdLst/>
            <a:ahLst/>
            <a:cxnLst/>
            <a:rect l="l" t="t" r="r" b="b"/>
            <a:pathLst>
              <a:path w="521127" h="581379">
                <a:moveTo>
                  <a:pt x="0" y="0"/>
                </a:moveTo>
                <a:lnTo>
                  <a:pt x="521127" y="0"/>
                </a:lnTo>
                <a:lnTo>
                  <a:pt x="521127" y="581378"/>
                </a:lnTo>
                <a:lnTo>
                  <a:pt x="0" y="5813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6"/>
            <a:stretch>
              <a:fillRect l="-8503" t="-94006" r="-6020" b="-85365"/>
            </a:stretch>
          </a:blipFill>
        </p:spPr>
        <p:txBody>
          <a:bodyPr/>
          <a:lstStyle/>
          <a:p>
            <a:endParaRPr lang="en-US"/>
          </a:p>
        </p:txBody>
      </p:sp>
      <p:sp>
        <p:nvSpPr>
          <p:cNvPr id="12" name="TextBox 12"/>
          <p:cNvSpPr txBox="1"/>
          <p:nvPr/>
        </p:nvSpPr>
        <p:spPr>
          <a:xfrm>
            <a:off x="792226" y="1835424"/>
            <a:ext cx="6704944" cy="889000"/>
          </a:xfrm>
          <a:prstGeom prst="rect">
            <a:avLst/>
          </a:prstGeom>
        </p:spPr>
        <p:txBody>
          <a:bodyPr lIns="0" tIns="0" rIns="0" bIns="0" rtlCol="0" anchor="t">
            <a:spAutoFit/>
          </a:bodyPr>
          <a:lstStyle/>
          <a:p>
            <a:pPr algn="l">
              <a:lnSpc>
                <a:spcPts val="6049"/>
              </a:lnSpc>
            </a:pPr>
            <a:r>
              <a:rPr lang="en-US" sz="5499" b="1">
                <a:solidFill>
                  <a:srgbClr val="06000B"/>
                </a:solidFill>
                <a:latin typeface="ITC Avant Garde Gothic Bold"/>
                <a:ea typeface="ITC Avant Garde Gothic Bold"/>
                <a:cs typeface="ITC Avant Garde Gothic Bold"/>
                <a:sym typeface="ITC Avant Garde Gothic Bold"/>
              </a:rPr>
              <a:t>Context</a:t>
            </a:r>
          </a:p>
        </p:txBody>
      </p:sp>
      <p:sp>
        <p:nvSpPr>
          <p:cNvPr id="13" name="TextBox 13"/>
          <p:cNvSpPr txBox="1"/>
          <p:nvPr/>
        </p:nvSpPr>
        <p:spPr>
          <a:xfrm>
            <a:off x="772362" y="6189428"/>
            <a:ext cx="9195325" cy="2524100"/>
          </a:xfrm>
          <a:prstGeom prst="rect">
            <a:avLst/>
          </a:prstGeom>
        </p:spPr>
        <p:txBody>
          <a:bodyPr lIns="0" tIns="0" rIns="0" bIns="0" rtlCol="0" anchor="t">
            <a:spAutoFit/>
          </a:bodyPr>
          <a:lstStyle/>
          <a:p>
            <a:pPr algn="l">
              <a:lnSpc>
                <a:spcPts val="5999"/>
              </a:lnSpc>
            </a:pPr>
            <a:r>
              <a:rPr lang="en-US" sz="3999" dirty="0">
                <a:solidFill>
                  <a:srgbClr val="06000B"/>
                </a:solidFill>
                <a:latin typeface="ITC Avant Garde Gothic"/>
                <a:ea typeface="ITC Avant Garde Gothic"/>
                <a:cs typeface="ITC Avant Garde Gothic"/>
                <a:sym typeface="ITC Avant Garde Gothic"/>
              </a:rPr>
              <a:t>Actions:</a:t>
            </a:r>
          </a:p>
          <a:p>
            <a:pPr algn="l">
              <a:lnSpc>
                <a:spcPts val="4500"/>
              </a:lnSpc>
            </a:pPr>
            <a:r>
              <a:rPr lang="en-US" sz="3000" dirty="0">
                <a:solidFill>
                  <a:srgbClr val="06000B"/>
                </a:solidFill>
                <a:latin typeface="ITC Avant Garde Gothic"/>
                <a:ea typeface="ITC Avant Garde Gothic"/>
                <a:cs typeface="ITC Avant Garde Gothic"/>
                <a:sym typeface="ITC Avant Garde Gothic"/>
              </a:rPr>
              <a:t>→ 2010 IMF Standby Arrangement </a:t>
            </a:r>
          </a:p>
          <a:p>
            <a:pPr algn="l">
              <a:lnSpc>
                <a:spcPts val="4500"/>
              </a:lnSpc>
            </a:pPr>
            <a:r>
              <a:rPr lang="en-US" sz="3000" dirty="0">
                <a:solidFill>
                  <a:srgbClr val="06000B"/>
                </a:solidFill>
                <a:latin typeface="ITC Avant Garde Gothic"/>
                <a:ea typeface="ITC Avant Garde Gothic"/>
                <a:cs typeface="ITC Avant Garde Gothic"/>
                <a:sym typeface="ITC Avant Garde Gothic"/>
              </a:rPr>
              <a:t>→ 2012 GIS Implementation Began</a:t>
            </a:r>
          </a:p>
          <a:p>
            <a:pPr algn="l">
              <a:lnSpc>
                <a:spcPts val="4500"/>
              </a:lnSpc>
            </a:pPr>
            <a:r>
              <a:rPr lang="en-US" sz="3000" dirty="0">
                <a:solidFill>
                  <a:srgbClr val="06000B"/>
                </a:solidFill>
                <a:latin typeface="ITC Avant Garde Gothic"/>
                <a:ea typeface="ITC Avant Garde Gothic"/>
                <a:cs typeface="ITC Avant Garde Gothic"/>
                <a:sym typeface="ITC Avant Garde Gothic"/>
              </a:rPr>
              <a:t>→ 2018 GIS Assessment</a:t>
            </a:r>
          </a:p>
        </p:txBody>
      </p:sp>
      <p:sp>
        <p:nvSpPr>
          <p:cNvPr id="14" name="TextBox 14"/>
          <p:cNvSpPr txBox="1"/>
          <p:nvPr/>
        </p:nvSpPr>
        <p:spPr>
          <a:xfrm>
            <a:off x="808938" y="2870163"/>
            <a:ext cx="7498651" cy="3033523"/>
          </a:xfrm>
          <a:prstGeom prst="rect">
            <a:avLst/>
          </a:prstGeom>
        </p:spPr>
        <p:txBody>
          <a:bodyPr lIns="0" tIns="0" rIns="0" bIns="0" rtlCol="0" anchor="t">
            <a:spAutoFit/>
          </a:bodyPr>
          <a:lstStyle/>
          <a:p>
            <a:pPr algn="l">
              <a:lnSpc>
                <a:spcPts val="5999"/>
              </a:lnSpc>
            </a:pPr>
            <a:r>
              <a:rPr lang="en-US" sz="3999" dirty="0">
                <a:solidFill>
                  <a:srgbClr val="000000"/>
                </a:solidFill>
                <a:latin typeface="ITC Avant Garde Gothic"/>
                <a:ea typeface="ITC Avant Garde Gothic"/>
                <a:cs typeface="ITC Avant Garde Gothic"/>
                <a:sym typeface="ITC Avant Garde Gothic"/>
              </a:rPr>
              <a:t>Economic backdrop:</a:t>
            </a:r>
          </a:p>
          <a:p>
            <a:pPr marL="647700" lvl="1" indent="-323850" algn="l">
              <a:lnSpc>
                <a:spcPts val="4500"/>
              </a:lnSpc>
              <a:buFont typeface="Arial"/>
              <a:buChar char="•"/>
            </a:pPr>
            <a:r>
              <a:rPr lang="en-US" sz="3000" dirty="0">
                <a:solidFill>
                  <a:srgbClr val="000000"/>
                </a:solidFill>
                <a:latin typeface="ITC Avant Garde Gothic"/>
                <a:ea typeface="ITC Avant Garde Gothic"/>
                <a:cs typeface="ITC Avant Garde Gothic"/>
                <a:sym typeface="ITC Avant Garde Gothic"/>
              </a:rPr>
              <a:t>Low growth </a:t>
            </a:r>
          </a:p>
          <a:p>
            <a:pPr marL="647700" lvl="1" indent="-323850" algn="l">
              <a:lnSpc>
                <a:spcPts val="4500"/>
              </a:lnSpc>
              <a:buFont typeface="Arial"/>
              <a:buChar char="•"/>
            </a:pPr>
            <a:r>
              <a:rPr lang="en-US" sz="3000" dirty="0">
                <a:solidFill>
                  <a:srgbClr val="000000"/>
                </a:solidFill>
                <a:latin typeface="ITC Avant Garde Gothic"/>
                <a:ea typeface="ITC Avant Garde Gothic"/>
                <a:cs typeface="ITC Avant Garde Gothic"/>
                <a:sym typeface="ITC Avant Garde Gothic"/>
              </a:rPr>
              <a:t>High debt</a:t>
            </a:r>
          </a:p>
          <a:p>
            <a:pPr marL="647700" lvl="1" indent="-323850" algn="l">
              <a:lnSpc>
                <a:spcPts val="4500"/>
              </a:lnSpc>
              <a:buFont typeface="Arial"/>
              <a:buChar char="•"/>
            </a:pPr>
            <a:r>
              <a:rPr lang="en-US" sz="3000" dirty="0">
                <a:solidFill>
                  <a:srgbClr val="000000"/>
                </a:solidFill>
                <a:latin typeface="ITC Avant Garde Gothic"/>
                <a:ea typeface="ITC Avant Garde Gothic"/>
                <a:cs typeface="ITC Avant Garde Gothic"/>
                <a:sym typeface="ITC Avant Garde Gothic"/>
              </a:rPr>
              <a:t>Structural fiscal imbalances</a:t>
            </a:r>
          </a:p>
          <a:p>
            <a:pPr marL="647700" lvl="1" indent="-323850" algn="l">
              <a:lnSpc>
                <a:spcPts val="4500"/>
              </a:lnSpc>
              <a:buFont typeface="Arial"/>
              <a:buChar char="•"/>
            </a:pPr>
            <a:r>
              <a:rPr lang="en-US" sz="3000" dirty="0">
                <a:solidFill>
                  <a:srgbClr val="000000"/>
                </a:solidFill>
                <a:latin typeface="ITC Avant Garde Gothic"/>
                <a:ea typeface="ITC Avant Garde Gothic"/>
                <a:cs typeface="ITC Avant Garde Gothic"/>
                <a:sym typeface="ITC Avant Garde Gothic"/>
              </a:rPr>
              <a:t>Supply side constraints</a:t>
            </a:r>
          </a:p>
        </p:txBody>
      </p:sp>
      <p:grpSp>
        <p:nvGrpSpPr>
          <p:cNvPr id="18" name="Group 18"/>
          <p:cNvGrpSpPr/>
          <p:nvPr/>
        </p:nvGrpSpPr>
        <p:grpSpPr>
          <a:xfrm>
            <a:off x="9144000" y="2639787"/>
            <a:ext cx="1698326" cy="1698326"/>
            <a:chOff x="0" y="0"/>
            <a:chExt cx="2264435" cy="2264435"/>
          </a:xfrm>
        </p:grpSpPr>
        <p:grpSp>
          <p:nvGrpSpPr>
            <p:cNvPr id="19" name="Group 19"/>
            <p:cNvGrpSpPr/>
            <p:nvPr/>
          </p:nvGrpSpPr>
          <p:grpSpPr>
            <a:xfrm>
              <a:off x="0" y="0"/>
              <a:ext cx="2264435" cy="2264435"/>
              <a:chOff x="0" y="0"/>
              <a:chExt cx="447296" cy="447296"/>
            </a:xfrm>
          </p:grpSpPr>
          <p:sp>
            <p:nvSpPr>
              <p:cNvPr id="20" name="Freeform 20"/>
              <p:cNvSpPr/>
              <p:nvPr/>
            </p:nvSpPr>
            <p:spPr>
              <a:xfrm>
                <a:off x="0" y="0"/>
                <a:ext cx="447296" cy="447296"/>
              </a:xfrm>
              <a:custGeom>
                <a:avLst/>
                <a:gdLst/>
                <a:ahLst/>
                <a:cxnLst/>
                <a:rect l="l" t="t" r="r" b="b"/>
                <a:pathLst>
                  <a:path w="447296" h="447296">
                    <a:moveTo>
                      <a:pt x="109405" y="0"/>
                    </a:moveTo>
                    <a:lnTo>
                      <a:pt x="337890" y="0"/>
                    </a:lnTo>
                    <a:cubicBezTo>
                      <a:pt x="398313" y="0"/>
                      <a:pt x="447296" y="48982"/>
                      <a:pt x="447296" y="109405"/>
                    </a:cubicBezTo>
                    <a:lnTo>
                      <a:pt x="447296" y="337890"/>
                    </a:lnTo>
                    <a:cubicBezTo>
                      <a:pt x="447296" y="398313"/>
                      <a:pt x="398313" y="447296"/>
                      <a:pt x="337890" y="447296"/>
                    </a:cubicBezTo>
                    <a:lnTo>
                      <a:pt x="109405" y="447296"/>
                    </a:lnTo>
                    <a:cubicBezTo>
                      <a:pt x="48982" y="447296"/>
                      <a:pt x="0" y="398313"/>
                      <a:pt x="0" y="337890"/>
                    </a:cubicBezTo>
                    <a:lnTo>
                      <a:pt x="0" y="109405"/>
                    </a:lnTo>
                    <a:cubicBezTo>
                      <a:pt x="0" y="48982"/>
                      <a:pt x="48982" y="0"/>
                      <a:pt x="109405" y="0"/>
                    </a:cubicBezTo>
                    <a:close/>
                  </a:path>
                </a:pathLst>
              </a:custGeom>
              <a:solidFill>
                <a:srgbClr val="FFDE59"/>
              </a:solidFill>
            </p:spPr>
            <p:txBody>
              <a:bodyPr/>
              <a:lstStyle/>
              <a:p>
                <a:endParaRPr lang="en-US"/>
              </a:p>
            </p:txBody>
          </p:sp>
          <p:sp>
            <p:nvSpPr>
              <p:cNvPr id="21" name="TextBox 21"/>
              <p:cNvSpPr txBox="1"/>
              <p:nvPr/>
            </p:nvSpPr>
            <p:spPr>
              <a:xfrm>
                <a:off x="0" y="-28575"/>
                <a:ext cx="447296" cy="475871"/>
              </a:xfrm>
              <a:prstGeom prst="rect">
                <a:avLst/>
              </a:prstGeom>
            </p:spPr>
            <p:txBody>
              <a:bodyPr lIns="50800" tIns="50800" rIns="50800" bIns="50800" rtlCol="0" anchor="ctr"/>
              <a:lstStyle/>
              <a:p>
                <a:pPr algn="ctr">
                  <a:lnSpc>
                    <a:spcPts val="2419"/>
                  </a:lnSpc>
                </a:pPr>
                <a:endParaRPr/>
              </a:p>
            </p:txBody>
          </p:sp>
        </p:grpSp>
        <p:sp>
          <p:nvSpPr>
            <p:cNvPr id="22" name="Freeform 22"/>
            <p:cNvSpPr/>
            <p:nvPr/>
          </p:nvSpPr>
          <p:spPr>
            <a:xfrm>
              <a:off x="237193" y="307168"/>
              <a:ext cx="1790049" cy="1650100"/>
            </a:xfrm>
            <a:custGeom>
              <a:avLst/>
              <a:gdLst/>
              <a:ahLst/>
              <a:cxnLst/>
              <a:rect l="l" t="t" r="r" b="b"/>
              <a:pathLst>
                <a:path w="1790049" h="1650100">
                  <a:moveTo>
                    <a:pt x="0" y="0"/>
                  </a:moveTo>
                  <a:lnTo>
                    <a:pt x="1790049" y="0"/>
                  </a:lnTo>
                  <a:lnTo>
                    <a:pt x="1790049" y="1650100"/>
                  </a:lnTo>
                  <a:lnTo>
                    <a:pt x="0" y="16501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D20"/>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3">
              <a:alphaModFix amt="13000"/>
            </a:blip>
            <a:stretch>
              <a:fillRect/>
            </a:stretch>
          </a:blipFill>
        </p:spPr>
        <p:txBody>
          <a:bodyPr/>
          <a:lstStyle/>
          <a:p>
            <a:endParaRPr lang="en-JM" dirty="0"/>
          </a:p>
        </p:txBody>
      </p:sp>
      <p:grpSp>
        <p:nvGrpSpPr>
          <p:cNvPr id="3" name="Group 3"/>
          <p:cNvGrpSpPr/>
          <p:nvPr/>
        </p:nvGrpSpPr>
        <p:grpSpPr>
          <a:xfrm>
            <a:off x="1781083" y="3227083"/>
            <a:ext cx="1202651" cy="1202651"/>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2419"/>
                </a:lnSpc>
              </a:pPr>
              <a:endParaRPr/>
            </a:p>
          </p:txBody>
        </p:sp>
      </p:grpSp>
      <p:sp>
        <p:nvSpPr>
          <p:cNvPr id="6" name="TextBox 6"/>
          <p:cNvSpPr txBox="1"/>
          <p:nvPr/>
        </p:nvSpPr>
        <p:spPr>
          <a:xfrm>
            <a:off x="1967283" y="3574897"/>
            <a:ext cx="817047" cy="568350"/>
          </a:xfrm>
          <a:prstGeom prst="rect">
            <a:avLst/>
          </a:prstGeom>
        </p:spPr>
        <p:txBody>
          <a:bodyPr lIns="0" tIns="0" rIns="0" bIns="0" rtlCol="0" anchor="t">
            <a:spAutoFit/>
          </a:bodyPr>
          <a:lstStyle/>
          <a:p>
            <a:pPr algn="ctr">
              <a:lnSpc>
                <a:spcPts val="3850"/>
              </a:lnSpc>
            </a:pPr>
            <a:endParaRPr/>
          </a:p>
        </p:txBody>
      </p:sp>
      <p:sp>
        <p:nvSpPr>
          <p:cNvPr id="7" name="Freeform 7"/>
          <p:cNvSpPr/>
          <p:nvPr/>
        </p:nvSpPr>
        <p:spPr>
          <a:xfrm>
            <a:off x="16998737" y="738011"/>
            <a:ext cx="521127" cy="581379"/>
          </a:xfrm>
          <a:custGeom>
            <a:avLst/>
            <a:gdLst/>
            <a:ahLst/>
            <a:cxnLst/>
            <a:rect l="l" t="t" r="r" b="b"/>
            <a:pathLst>
              <a:path w="521127" h="581379">
                <a:moveTo>
                  <a:pt x="0" y="0"/>
                </a:moveTo>
                <a:lnTo>
                  <a:pt x="521126" y="0"/>
                </a:lnTo>
                <a:lnTo>
                  <a:pt x="521126" y="581378"/>
                </a:lnTo>
                <a:lnTo>
                  <a:pt x="0" y="5813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8" name="Group 8"/>
          <p:cNvGrpSpPr/>
          <p:nvPr/>
        </p:nvGrpSpPr>
        <p:grpSpPr>
          <a:xfrm>
            <a:off x="-3256061" y="0"/>
            <a:ext cx="6967568" cy="1503058"/>
            <a:chOff x="0" y="0"/>
            <a:chExt cx="1835080" cy="395867"/>
          </a:xfrm>
        </p:grpSpPr>
        <p:sp>
          <p:nvSpPr>
            <p:cNvPr id="9" name="Freeform 9"/>
            <p:cNvSpPr/>
            <p:nvPr/>
          </p:nvSpPr>
          <p:spPr>
            <a:xfrm>
              <a:off x="0" y="0"/>
              <a:ext cx="1835079" cy="395867"/>
            </a:xfrm>
            <a:custGeom>
              <a:avLst/>
              <a:gdLst/>
              <a:ahLst/>
              <a:cxnLst/>
              <a:rect l="l" t="t" r="r" b="b"/>
              <a:pathLst>
                <a:path w="1835079" h="395867">
                  <a:moveTo>
                    <a:pt x="26667" y="0"/>
                  </a:moveTo>
                  <a:lnTo>
                    <a:pt x="1808412" y="0"/>
                  </a:lnTo>
                  <a:cubicBezTo>
                    <a:pt x="1823140" y="0"/>
                    <a:pt x="1835079" y="11939"/>
                    <a:pt x="1835079" y="26667"/>
                  </a:cubicBezTo>
                  <a:lnTo>
                    <a:pt x="1835079" y="369200"/>
                  </a:lnTo>
                  <a:cubicBezTo>
                    <a:pt x="1835079" y="376272"/>
                    <a:pt x="1832270" y="383055"/>
                    <a:pt x="1827269" y="388056"/>
                  </a:cubicBezTo>
                  <a:cubicBezTo>
                    <a:pt x="1822268" y="393057"/>
                    <a:pt x="1815485" y="395867"/>
                    <a:pt x="1808412" y="395867"/>
                  </a:cubicBezTo>
                  <a:lnTo>
                    <a:pt x="26667" y="395867"/>
                  </a:lnTo>
                  <a:cubicBezTo>
                    <a:pt x="11939" y="395867"/>
                    <a:pt x="0" y="383928"/>
                    <a:pt x="0" y="369200"/>
                  </a:cubicBezTo>
                  <a:lnTo>
                    <a:pt x="0" y="26667"/>
                  </a:lnTo>
                  <a:cubicBezTo>
                    <a:pt x="0" y="19595"/>
                    <a:pt x="2810" y="12812"/>
                    <a:pt x="7811" y="7811"/>
                  </a:cubicBezTo>
                  <a:cubicBezTo>
                    <a:pt x="12812" y="2810"/>
                    <a:pt x="19595" y="0"/>
                    <a:pt x="26667" y="0"/>
                  </a:cubicBezTo>
                  <a:close/>
                </a:path>
              </a:pathLst>
            </a:custGeom>
            <a:solidFill>
              <a:srgbClr val="FFDE59"/>
            </a:solidFill>
          </p:spPr>
          <p:txBody>
            <a:bodyPr/>
            <a:lstStyle/>
            <a:p>
              <a:endParaRPr lang="en-US"/>
            </a:p>
          </p:txBody>
        </p:sp>
        <p:sp>
          <p:nvSpPr>
            <p:cNvPr id="10" name="TextBox 10"/>
            <p:cNvSpPr txBox="1"/>
            <p:nvPr/>
          </p:nvSpPr>
          <p:spPr>
            <a:xfrm>
              <a:off x="0" y="-28575"/>
              <a:ext cx="1835080" cy="424442"/>
            </a:xfrm>
            <a:prstGeom prst="rect">
              <a:avLst/>
            </a:prstGeom>
          </p:spPr>
          <p:txBody>
            <a:bodyPr lIns="50800" tIns="50800" rIns="50800" bIns="50800" rtlCol="0" anchor="ctr"/>
            <a:lstStyle/>
            <a:p>
              <a:pPr algn="ctr">
                <a:lnSpc>
                  <a:spcPts val="2419"/>
                </a:lnSpc>
              </a:pPr>
              <a:endParaRPr/>
            </a:p>
          </p:txBody>
        </p:sp>
      </p:grpSp>
      <p:sp>
        <p:nvSpPr>
          <p:cNvPr id="11" name="Freeform 11"/>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6"/>
            <a:stretch>
              <a:fillRect l="-8503" t="-94006" r="-6020" b="-85365"/>
            </a:stretch>
          </a:blipFill>
        </p:spPr>
        <p:txBody>
          <a:bodyPr/>
          <a:lstStyle/>
          <a:p>
            <a:endParaRPr lang="en-US"/>
          </a:p>
        </p:txBody>
      </p:sp>
      <p:grpSp>
        <p:nvGrpSpPr>
          <p:cNvPr id="12" name="Group 12"/>
          <p:cNvGrpSpPr/>
          <p:nvPr/>
        </p:nvGrpSpPr>
        <p:grpSpPr>
          <a:xfrm>
            <a:off x="13397077" y="3278387"/>
            <a:ext cx="1151347" cy="115134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4" name="TextBox 14"/>
            <p:cNvSpPr txBox="1"/>
            <p:nvPr/>
          </p:nvSpPr>
          <p:spPr>
            <a:xfrm>
              <a:off x="76200" y="47625"/>
              <a:ext cx="660400" cy="688975"/>
            </a:xfrm>
            <a:prstGeom prst="rect">
              <a:avLst/>
            </a:prstGeom>
          </p:spPr>
          <p:txBody>
            <a:bodyPr lIns="50800" tIns="50800" rIns="50800" bIns="50800" rtlCol="0" anchor="ctr"/>
            <a:lstStyle/>
            <a:p>
              <a:pPr algn="ctr">
                <a:lnSpc>
                  <a:spcPts val="2419"/>
                </a:lnSpc>
              </a:pPr>
              <a:endParaRPr/>
            </a:p>
          </p:txBody>
        </p:sp>
      </p:grpSp>
      <p:sp>
        <p:nvSpPr>
          <p:cNvPr id="15" name="Freeform 15"/>
          <p:cNvSpPr/>
          <p:nvPr/>
        </p:nvSpPr>
        <p:spPr>
          <a:xfrm>
            <a:off x="1988276" y="3345220"/>
            <a:ext cx="796054" cy="966378"/>
          </a:xfrm>
          <a:custGeom>
            <a:avLst/>
            <a:gdLst/>
            <a:ahLst/>
            <a:cxnLst/>
            <a:rect l="l" t="t" r="r" b="b"/>
            <a:pathLst>
              <a:path w="796054" h="966378">
                <a:moveTo>
                  <a:pt x="0" y="0"/>
                </a:moveTo>
                <a:lnTo>
                  <a:pt x="796054" y="0"/>
                </a:lnTo>
                <a:lnTo>
                  <a:pt x="796054" y="966377"/>
                </a:lnTo>
                <a:lnTo>
                  <a:pt x="0" y="9663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6" name="Group 16"/>
          <p:cNvGrpSpPr/>
          <p:nvPr/>
        </p:nvGrpSpPr>
        <p:grpSpPr>
          <a:xfrm>
            <a:off x="5317742" y="3278387"/>
            <a:ext cx="1202651" cy="120265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8" name="TextBox 18"/>
            <p:cNvSpPr txBox="1"/>
            <p:nvPr/>
          </p:nvSpPr>
          <p:spPr>
            <a:xfrm>
              <a:off x="76200" y="47625"/>
              <a:ext cx="660400" cy="688975"/>
            </a:xfrm>
            <a:prstGeom prst="rect">
              <a:avLst/>
            </a:prstGeom>
          </p:spPr>
          <p:txBody>
            <a:bodyPr lIns="50800" tIns="50800" rIns="50800" bIns="50800" rtlCol="0" anchor="ctr"/>
            <a:lstStyle/>
            <a:p>
              <a:pPr algn="ctr">
                <a:lnSpc>
                  <a:spcPts val="2419"/>
                </a:lnSpc>
              </a:pPr>
              <a:endParaRPr/>
            </a:p>
          </p:txBody>
        </p:sp>
      </p:grpSp>
      <p:grpSp>
        <p:nvGrpSpPr>
          <p:cNvPr id="19" name="Group 19"/>
          <p:cNvGrpSpPr/>
          <p:nvPr/>
        </p:nvGrpSpPr>
        <p:grpSpPr>
          <a:xfrm>
            <a:off x="9823192" y="3278387"/>
            <a:ext cx="1202651" cy="1202651"/>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1" name="TextBox 21"/>
            <p:cNvSpPr txBox="1"/>
            <p:nvPr/>
          </p:nvSpPr>
          <p:spPr>
            <a:xfrm>
              <a:off x="76200" y="47625"/>
              <a:ext cx="660400" cy="688975"/>
            </a:xfrm>
            <a:prstGeom prst="rect">
              <a:avLst/>
            </a:prstGeom>
          </p:spPr>
          <p:txBody>
            <a:bodyPr lIns="50800" tIns="50800" rIns="50800" bIns="50800" rtlCol="0" anchor="ctr"/>
            <a:lstStyle/>
            <a:p>
              <a:pPr algn="ctr">
                <a:lnSpc>
                  <a:spcPts val="2419"/>
                </a:lnSpc>
              </a:pPr>
              <a:endParaRPr/>
            </a:p>
          </p:txBody>
        </p:sp>
      </p:grpSp>
      <p:grpSp>
        <p:nvGrpSpPr>
          <p:cNvPr id="22" name="Group 22"/>
          <p:cNvGrpSpPr/>
          <p:nvPr/>
        </p:nvGrpSpPr>
        <p:grpSpPr>
          <a:xfrm>
            <a:off x="3388053" y="6515100"/>
            <a:ext cx="1202651" cy="1202651"/>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4" name="TextBox 24"/>
            <p:cNvSpPr txBox="1"/>
            <p:nvPr/>
          </p:nvSpPr>
          <p:spPr>
            <a:xfrm>
              <a:off x="76200" y="47625"/>
              <a:ext cx="660400" cy="688975"/>
            </a:xfrm>
            <a:prstGeom prst="rect">
              <a:avLst/>
            </a:prstGeom>
          </p:spPr>
          <p:txBody>
            <a:bodyPr lIns="50800" tIns="50800" rIns="50800" bIns="50800" rtlCol="0" anchor="ctr"/>
            <a:lstStyle/>
            <a:p>
              <a:pPr algn="ctr">
                <a:lnSpc>
                  <a:spcPts val="2419"/>
                </a:lnSpc>
              </a:pPr>
              <a:endParaRPr/>
            </a:p>
          </p:txBody>
        </p:sp>
      </p:grpSp>
      <p:grpSp>
        <p:nvGrpSpPr>
          <p:cNvPr id="25" name="Group 25"/>
          <p:cNvGrpSpPr/>
          <p:nvPr/>
        </p:nvGrpSpPr>
        <p:grpSpPr>
          <a:xfrm>
            <a:off x="7688518" y="6514044"/>
            <a:ext cx="1202651" cy="1202651"/>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7" name="TextBox 27"/>
            <p:cNvSpPr txBox="1"/>
            <p:nvPr/>
          </p:nvSpPr>
          <p:spPr>
            <a:xfrm>
              <a:off x="76200" y="47625"/>
              <a:ext cx="660400" cy="688975"/>
            </a:xfrm>
            <a:prstGeom prst="rect">
              <a:avLst/>
            </a:prstGeom>
          </p:spPr>
          <p:txBody>
            <a:bodyPr lIns="50800" tIns="50800" rIns="50800" bIns="50800" rtlCol="0" anchor="ctr"/>
            <a:lstStyle/>
            <a:p>
              <a:pPr algn="ctr">
                <a:lnSpc>
                  <a:spcPts val="2419"/>
                </a:lnSpc>
              </a:pPr>
              <a:endParaRPr/>
            </a:p>
          </p:txBody>
        </p:sp>
      </p:grpSp>
      <p:grpSp>
        <p:nvGrpSpPr>
          <p:cNvPr id="28" name="Group 28"/>
          <p:cNvGrpSpPr/>
          <p:nvPr/>
        </p:nvGrpSpPr>
        <p:grpSpPr>
          <a:xfrm>
            <a:off x="12092099" y="6607849"/>
            <a:ext cx="1202651" cy="1202651"/>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30" name="TextBox 30"/>
            <p:cNvSpPr txBox="1"/>
            <p:nvPr/>
          </p:nvSpPr>
          <p:spPr>
            <a:xfrm>
              <a:off x="76200" y="47625"/>
              <a:ext cx="660400" cy="688975"/>
            </a:xfrm>
            <a:prstGeom prst="rect">
              <a:avLst/>
            </a:prstGeom>
          </p:spPr>
          <p:txBody>
            <a:bodyPr lIns="50800" tIns="50800" rIns="50800" bIns="50800" rtlCol="0" anchor="ctr"/>
            <a:lstStyle/>
            <a:p>
              <a:pPr algn="ctr">
                <a:lnSpc>
                  <a:spcPts val="2419"/>
                </a:lnSpc>
              </a:pPr>
              <a:endParaRPr/>
            </a:p>
          </p:txBody>
        </p:sp>
      </p:grpSp>
      <p:sp>
        <p:nvSpPr>
          <p:cNvPr id="31" name="Freeform 31"/>
          <p:cNvSpPr/>
          <p:nvPr/>
        </p:nvSpPr>
        <p:spPr>
          <a:xfrm>
            <a:off x="5521192" y="3481837"/>
            <a:ext cx="795750" cy="795750"/>
          </a:xfrm>
          <a:custGeom>
            <a:avLst/>
            <a:gdLst/>
            <a:ahLst/>
            <a:cxnLst/>
            <a:rect l="l" t="t" r="r" b="b"/>
            <a:pathLst>
              <a:path w="795750" h="795750">
                <a:moveTo>
                  <a:pt x="0" y="0"/>
                </a:moveTo>
                <a:lnTo>
                  <a:pt x="795750" y="0"/>
                </a:lnTo>
                <a:lnTo>
                  <a:pt x="795750" y="795751"/>
                </a:lnTo>
                <a:lnTo>
                  <a:pt x="0" y="7957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2" name="Freeform 32"/>
          <p:cNvSpPr/>
          <p:nvPr/>
        </p:nvSpPr>
        <p:spPr>
          <a:xfrm>
            <a:off x="10015568" y="3412999"/>
            <a:ext cx="841009" cy="864589"/>
          </a:xfrm>
          <a:custGeom>
            <a:avLst/>
            <a:gdLst/>
            <a:ahLst/>
            <a:cxnLst/>
            <a:rect l="l" t="t" r="r" b="b"/>
            <a:pathLst>
              <a:path w="841009" h="864589">
                <a:moveTo>
                  <a:pt x="0" y="0"/>
                </a:moveTo>
                <a:lnTo>
                  <a:pt x="841010" y="0"/>
                </a:lnTo>
                <a:lnTo>
                  <a:pt x="841010" y="864589"/>
                </a:lnTo>
                <a:lnTo>
                  <a:pt x="0" y="8645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3" name="Freeform 33"/>
          <p:cNvSpPr/>
          <p:nvPr/>
        </p:nvSpPr>
        <p:spPr>
          <a:xfrm>
            <a:off x="13526078" y="3412999"/>
            <a:ext cx="901186" cy="947108"/>
          </a:xfrm>
          <a:custGeom>
            <a:avLst/>
            <a:gdLst/>
            <a:ahLst/>
            <a:cxnLst/>
            <a:rect l="l" t="t" r="r" b="b"/>
            <a:pathLst>
              <a:path w="901186" h="947108">
                <a:moveTo>
                  <a:pt x="0" y="0"/>
                </a:moveTo>
                <a:lnTo>
                  <a:pt x="901186" y="0"/>
                </a:lnTo>
                <a:lnTo>
                  <a:pt x="901186" y="947107"/>
                </a:lnTo>
                <a:lnTo>
                  <a:pt x="0" y="947107"/>
                </a:lnTo>
                <a:lnTo>
                  <a:pt x="0" y="0"/>
                </a:lnTo>
                <a:close/>
              </a:path>
            </a:pathLst>
          </a:custGeom>
          <a:blipFill>
            <a:blip r:embed="rId13">
              <a:extLst>
                <a:ext uri="{96DAC541-7B7A-43D3-8B79-37D633B846F1}">
                  <asvg:svgBlip xmlns:asvg="http://schemas.microsoft.com/office/drawing/2016/SVG/main" r:embed="rId14"/>
                </a:ext>
              </a:extLst>
            </a:blip>
            <a:stretch>
              <a:fillRect l="-2495" r="-34891" b="-5887"/>
            </a:stretch>
          </a:blipFill>
        </p:spPr>
        <p:txBody>
          <a:bodyPr/>
          <a:lstStyle/>
          <a:p>
            <a:endParaRPr lang="en-US"/>
          </a:p>
        </p:txBody>
      </p:sp>
      <p:sp>
        <p:nvSpPr>
          <p:cNvPr id="34" name="Freeform 34"/>
          <p:cNvSpPr/>
          <p:nvPr/>
        </p:nvSpPr>
        <p:spPr>
          <a:xfrm>
            <a:off x="3488467" y="6667500"/>
            <a:ext cx="1039924" cy="786417"/>
          </a:xfrm>
          <a:custGeom>
            <a:avLst/>
            <a:gdLst/>
            <a:ahLst/>
            <a:cxnLst/>
            <a:rect l="l" t="t" r="r" b="b"/>
            <a:pathLst>
              <a:path w="1039924" h="786417">
                <a:moveTo>
                  <a:pt x="0" y="0"/>
                </a:moveTo>
                <a:lnTo>
                  <a:pt x="1039924" y="0"/>
                </a:lnTo>
                <a:lnTo>
                  <a:pt x="1039924" y="786417"/>
                </a:lnTo>
                <a:lnTo>
                  <a:pt x="0" y="78641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35" name="Freeform 35"/>
          <p:cNvSpPr/>
          <p:nvPr/>
        </p:nvSpPr>
        <p:spPr>
          <a:xfrm>
            <a:off x="7838849" y="6644206"/>
            <a:ext cx="901988" cy="1072488"/>
          </a:xfrm>
          <a:custGeom>
            <a:avLst/>
            <a:gdLst/>
            <a:ahLst/>
            <a:cxnLst/>
            <a:rect l="l" t="t" r="r" b="b"/>
            <a:pathLst>
              <a:path w="901988" h="1072488">
                <a:moveTo>
                  <a:pt x="0" y="0"/>
                </a:moveTo>
                <a:lnTo>
                  <a:pt x="901988" y="0"/>
                </a:lnTo>
                <a:lnTo>
                  <a:pt x="901988" y="1072489"/>
                </a:lnTo>
                <a:lnTo>
                  <a:pt x="0" y="1072489"/>
                </a:lnTo>
                <a:lnTo>
                  <a:pt x="0" y="0"/>
                </a:lnTo>
                <a:close/>
              </a:path>
            </a:pathLst>
          </a:custGeom>
          <a:blipFill>
            <a:blip r:embed="rId17">
              <a:extLst>
                <a:ext uri="{96DAC541-7B7A-43D3-8B79-37D633B846F1}">
                  <asvg:svgBlip xmlns:asvg="http://schemas.microsoft.com/office/drawing/2016/SVG/main" r:embed="rId18"/>
                </a:ext>
              </a:extLst>
            </a:blip>
            <a:stretch>
              <a:fillRect b="-12136"/>
            </a:stretch>
          </a:blipFill>
        </p:spPr>
        <p:txBody>
          <a:bodyPr/>
          <a:lstStyle/>
          <a:p>
            <a:endParaRPr lang="en-US"/>
          </a:p>
        </p:txBody>
      </p:sp>
      <p:sp>
        <p:nvSpPr>
          <p:cNvPr id="36" name="Freeform 36"/>
          <p:cNvSpPr/>
          <p:nvPr/>
        </p:nvSpPr>
        <p:spPr>
          <a:xfrm>
            <a:off x="12255977" y="6786839"/>
            <a:ext cx="874896" cy="795061"/>
          </a:xfrm>
          <a:custGeom>
            <a:avLst/>
            <a:gdLst/>
            <a:ahLst/>
            <a:cxnLst/>
            <a:rect l="l" t="t" r="r" b="b"/>
            <a:pathLst>
              <a:path w="874896" h="795061">
                <a:moveTo>
                  <a:pt x="0" y="0"/>
                </a:moveTo>
                <a:lnTo>
                  <a:pt x="874895" y="0"/>
                </a:lnTo>
                <a:lnTo>
                  <a:pt x="874895" y="795061"/>
                </a:lnTo>
                <a:lnTo>
                  <a:pt x="0" y="79506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37" name="TextBox 37"/>
          <p:cNvSpPr txBox="1"/>
          <p:nvPr/>
        </p:nvSpPr>
        <p:spPr>
          <a:xfrm>
            <a:off x="1805358" y="4741719"/>
            <a:ext cx="2356751" cy="914350"/>
          </a:xfrm>
          <a:prstGeom prst="rect">
            <a:avLst/>
          </a:prstGeom>
        </p:spPr>
        <p:txBody>
          <a:bodyPr lIns="0" tIns="0" rIns="0" bIns="0" rtlCol="0" anchor="t">
            <a:spAutoFit/>
          </a:bodyPr>
          <a:lstStyle/>
          <a:p>
            <a:pPr algn="l">
              <a:lnSpc>
                <a:spcPts val="3300"/>
              </a:lnSpc>
            </a:pPr>
            <a:r>
              <a:rPr lang="en-US" sz="3000" b="1" dirty="0">
                <a:solidFill>
                  <a:srgbClr val="FFFFFF"/>
                </a:solidFill>
                <a:latin typeface="ITC Avant Garde Gothic Bold"/>
                <a:ea typeface="ITC Avant Garde Gothic Bold"/>
                <a:cs typeface="ITC Avant Garde Gothic Bold"/>
                <a:sym typeface="ITC Avant Garde Gothic Bold"/>
              </a:rPr>
              <a:t>Crime Reduction</a:t>
            </a:r>
          </a:p>
        </p:txBody>
      </p:sp>
      <p:sp>
        <p:nvSpPr>
          <p:cNvPr id="38" name="TextBox 38"/>
          <p:cNvSpPr txBox="1"/>
          <p:nvPr/>
        </p:nvSpPr>
        <p:spPr>
          <a:xfrm>
            <a:off x="5317742" y="4741719"/>
            <a:ext cx="3349818" cy="1333426"/>
          </a:xfrm>
          <a:prstGeom prst="rect">
            <a:avLst/>
          </a:prstGeom>
        </p:spPr>
        <p:txBody>
          <a:bodyPr lIns="0" tIns="0" rIns="0" bIns="0" rtlCol="0" anchor="t">
            <a:spAutoFit/>
          </a:bodyPr>
          <a:lstStyle/>
          <a:p>
            <a:pPr algn="l">
              <a:lnSpc>
                <a:spcPts val="3300"/>
              </a:lnSpc>
            </a:pPr>
            <a:r>
              <a:rPr lang="en-US" sz="3000" b="1">
                <a:solidFill>
                  <a:srgbClr val="FFFFFF"/>
                </a:solidFill>
                <a:latin typeface="ITC Avant Garde Gothic Bold"/>
                <a:ea typeface="ITC Avant Garde Gothic Bold"/>
                <a:cs typeface="ITC Avant Garde Gothic Bold"/>
                <a:sym typeface="ITC Avant Garde Gothic Bold"/>
              </a:rPr>
              <a:t>International Business Competitiveness</a:t>
            </a:r>
          </a:p>
        </p:txBody>
      </p:sp>
      <p:sp>
        <p:nvSpPr>
          <p:cNvPr id="39" name="TextBox 39"/>
          <p:cNvSpPr txBox="1"/>
          <p:nvPr/>
        </p:nvSpPr>
        <p:spPr>
          <a:xfrm>
            <a:off x="9823192" y="4718932"/>
            <a:ext cx="2421360" cy="914350"/>
          </a:xfrm>
          <a:prstGeom prst="rect">
            <a:avLst/>
          </a:prstGeom>
        </p:spPr>
        <p:txBody>
          <a:bodyPr lIns="0" tIns="0" rIns="0" bIns="0" rtlCol="0" anchor="t">
            <a:spAutoFit/>
          </a:bodyPr>
          <a:lstStyle/>
          <a:p>
            <a:pPr algn="l">
              <a:lnSpc>
                <a:spcPts val="3300"/>
              </a:lnSpc>
            </a:pPr>
            <a:r>
              <a:rPr lang="en-US" sz="3000" b="1">
                <a:solidFill>
                  <a:srgbClr val="FFFFFF"/>
                </a:solidFill>
                <a:latin typeface="ITC Avant Garde Gothic Bold"/>
                <a:ea typeface="ITC Avant Garde Gothic Bold"/>
                <a:cs typeface="ITC Avant Garde Gothic Bold"/>
                <a:sym typeface="ITC Avant Garde Gothic Bold"/>
              </a:rPr>
              <a:t>Asset Mobilization</a:t>
            </a:r>
          </a:p>
        </p:txBody>
      </p:sp>
      <p:sp>
        <p:nvSpPr>
          <p:cNvPr id="40" name="TextBox 40"/>
          <p:cNvSpPr txBox="1"/>
          <p:nvPr/>
        </p:nvSpPr>
        <p:spPr>
          <a:xfrm>
            <a:off x="7688518" y="7926519"/>
            <a:ext cx="3066206" cy="1333426"/>
          </a:xfrm>
          <a:prstGeom prst="rect">
            <a:avLst/>
          </a:prstGeom>
        </p:spPr>
        <p:txBody>
          <a:bodyPr lIns="0" tIns="0" rIns="0" bIns="0" rtlCol="0" anchor="t">
            <a:spAutoFit/>
          </a:bodyPr>
          <a:lstStyle/>
          <a:p>
            <a:pPr algn="l">
              <a:lnSpc>
                <a:spcPts val="3300"/>
              </a:lnSpc>
            </a:pPr>
            <a:r>
              <a:rPr lang="en-US" sz="3000" b="1">
                <a:solidFill>
                  <a:srgbClr val="FFFFFF"/>
                </a:solidFill>
                <a:latin typeface="ITC Avant Garde Gothic Bold"/>
                <a:ea typeface="ITC Avant Garde Gothic Bold"/>
                <a:cs typeface="ITC Avant Garde Gothic Bold"/>
                <a:sym typeface="ITC Avant Garde Gothic Bold"/>
              </a:rPr>
              <a:t>Building Environmental Resilience</a:t>
            </a:r>
          </a:p>
        </p:txBody>
      </p:sp>
      <p:sp>
        <p:nvSpPr>
          <p:cNvPr id="41" name="TextBox 41"/>
          <p:cNvSpPr txBox="1"/>
          <p:nvPr/>
        </p:nvSpPr>
        <p:spPr>
          <a:xfrm>
            <a:off x="7688518" y="9551308"/>
            <a:ext cx="2747555" cy="349299"/>
          </a:xfrm>
          <a:prstGeom prst="rect">
            <a:avLst/>
          </a:prstGeom>
        </p:spPr>
        <p:txBody>
          <a:bodyPr lIns="0" tIns="0" rIns="0" bIns="0" rtlCol="0" anchor="t">
            <a:spAutoFit/>
          </a:bodyPr>
          <a:lstStyle/>
          <a:p>
            <a:pPr algn="l">
              <a:lnSpc>
                <a:spcPts val="2800"/>
              </a:lnSpc>
            </a:pPr>
            <a:endParaRPr/>
          </a:p>
        </p:txBody>
      </p:sp>
      <p:sp>
        <p:nvSpPr>
          <p:cNvPr id="42" name="TextBox 42"/>
          <p:cNvSpPr txBox="1"/>
          <p:nvPr/>
        </p:nvSpPr>
        <p:spPr>
          <a:xfrm>
            <a:off x="13502652" y="4709407"/>
            <a:ext cx="3066206" cy="1333426"/>
          </a:xfrm>
          <a:prstGeom prst="rect">
            <a:avLst/>
          </a:prstGeom>
        </p:spPr>
        <p:txBody>
          <a:bodyPr lIns="0" tIns="0" rIns="0" bIns="0" rtlCol="0" anchor="t">
            <a:spAutoFit/>
          </a:bodyPr>
          <a:lstStyle/>
          <a:p>
            <a:pPr algn="l">
              <a:lnSpc>
                <a:spcPts val="3300"/>
              </a:lnSpc>
            </a:pPr>
            <a:r>
              <a:rPr lang="en-US" sz="3000" b="1">
                <a:solidFill>
                  <a:srgbClr val="FFFFFF"/>
                </a:solidFill>
                <a:latin typeface="ITC Avant Garde Gothic Bold"/>
                <a:ea typeface="ITC Avant Garde Gothic Bold"/>
                <a:cs typeface="ITC Avant Garde Gothic Bold"/>
                <a:sym typeface="ITC Avant Garde Gothic Bold"/>
              </a:rPr>
              <a:t>Regional Infrastructure Development</a:t>
            </a:r>
          </a:p>
        </p:txBody>
      </p:sp>
      <p:sp>
        <p:nvSpPr>
          <p:cNvPr id="43" name="TextBox 43"/>
          <p:cNvSpPr txBox="1"/>
          <p:nvPr/>
        </p:nvSpPr>
        <p:spPr>
          <a:xfrm>
            <a:off x="3388053" y="7926519"/>
            <a:ext cx="3066206" cy="1333426"/>
          </a:xfrm>
          <a:prstGeom prst="rect">
            <a:avLst/>
          </a:prstGeom>
        </p:spPr>
        <p:txBody>
          <a:bodyPr lIns="0" tIns="0" rIns="0" bIns="0" rtlCol="0" anchor="t">
            <a:spAutoFit/>
          </a:bodyPr>
          <a:lstStyle/>
          <a:p>
            <a:pPr algn="l">
              <a:lnSpc>
                <a:spcPts val="3300"/>
              </a:lnSpc>
            </a:pPr>
            <a:r>
              <a:rPr lang="en-US" sz="3000" b="1">
                <a:solidFill>
                  <a:srgbClr val="FFFFFF"/>
                </a:solidFill>
                <a:latin typeface="ITC Avant Garde Gothic Bold"/>
                <a:ea typeface="ITC Avant Garde Gothic Bold"/>
                <a:cs typeface="ITC Avant Garde Gothic Bold"/>
                <a:sym typeface="ITC Avant Garde Gothic Bold"/>
              </a:rPr>
              <a:t>Public Sector Institutional Reform</a:t>
            </a:r>
          </a:p>
        </p:txBody>
      </p:sp>
      <p:sp>
        <p:nvSpPr>
          <p:cNvPr id="44" name="TextBox 44"/>
          <p:cNvSpPr txBox="1"/>
          <p:nvPr/>
        </p:nvSpPr>
        <p:spPr>
          <a:xfrm>
            <a:off x="11992975" y="7926519"/>
            <a:ext cx="3066206" cy="1269578"/>
          </a:xfrm>
          <a:prstGeom prst="rect">
            <a:avLst/>
          </a:prstGeom>
        </p:spPr>
        <p:txBody>
          <a:bodyPr lIns="0" tIns="0" rIns="0" bIns="0" rtlCol="0" anchor="t">
            <a:spAutoFit/>
          </a:bodyPr>
          <a:lstStyle/>
          <a:p>
            <a:pPr algn="l">
              <a:lnSpc>
                <a:spcPts val="3300"/>
              </a:lnSpc>
            </a:pPr>
            <a:r>
              <a:rPr lang="en-US" sz="3000" b="1" dirty="0">
                <a:solidFill>
                  <a:srgbClr val="FFFFFF"/>
                </a:solidFill>
                <a:latin typeface="ITC Avant Garde Gothic Bold"/>
                <a:ea typeface="ITC Avant Garde Gothic Bold"/>
                <a:cs typeface="ITC Avant Garde Gothic Bold"/>
                <a:sym typeface="ITC Avant Garde Gothic Bold"/>
              </a:rPr>
              <a:t>Business Networks</a:t>
            </a:r>
          </a:p>
          <a:p>
            <a:pPr>
              <a:lnSpc>
                <a:spcPts val="3300"/>
              </a:lnSpc>
            </a:pPr>
            <a:r>
              <a:rPr lang="en-US" sz="3000" b="1" dirty="0">
                <a:solidFill>
                  <a:srgbClr val="FFFFFF"/>
                </a:solidFill>
                <a:latin typeface="ITC Avant Garde Gothic Bold"/>
                <a:ea typeface="ITC Avant Garde Gothic Bold"/>
                <a:cs typeface="ITC Avant Garde Gothic Bold"/>
                <a:sym typeface="ITC Avant Garde Gothic Bold"/>
              </a:rPr>
              <a:t>Development</a:t>
            </a:r>
          </a:p>
        </p:txBody>
      </p:sp>
      <p:sp>
        <p:nvSpPr>
          <p:cNvPr id="45" name="TextBox 45"/>
          <p:cNvSpPr txBox="1"/>
          <p:nvPr/>
        </p:nvSpPr>
        <p:spPr>
          <a:xfrm>
            <a:off x="4212089" y="1875121"/>
            <a:ext cx="8910941" cy="889000"/>
          </a:xfrm>
          <a:prstGeom prst="rect">
            <a:avLst/>
          </a:prstGeom>
        </p:spPr>
        <p:txBody>
          <a:bodyPr lIns="0" tIns="0" rIns="0" bIns="0" rtlCol="0" anchor="t">
            <a:spAutoFit/>
          </a:bodyPr>
          <a:lstStyle/>
          <a:p>
            <a:pPr algn="ctr">
              <a:lnSpc>
                <a:spcPts val="6049"/>
              </a:lnSpc>
            </a:pPr>
            <a:r>
              <a:rPr lang="en-US" sz="5499" b="1">
                <a:solidFill>
                  <a:srgbClr val="FFFFFF"/>
                </a:solidFill>
                <a:latin typeface="ITC Avant Garde Gothic Bold"/>
                <a:ea typeface="ITC Avant Garde Gothic Bold"/>
                <a:cs typeface="ITC Avant Garde Gothic Bold"/>
                <a:sym typeface="ITC Avant Garde Gothic Bold"/>
              </a:rPr>
              <a:t>GIS Pillars of Growth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91049" y="-420434"/>
            <a:ext cx="5925861" cy="11153695"/>
            <a:chOff x="0" y="0"/>
            <a:chExt cx="1560721" cy="2937599"/>
          </a:xfrm>
        </p:grpSpPr>
        <p:sp>
          <p:nvSpPr>
            <p:cNvPr id="3" name="Freeform 3"/>
            <p:cNvSpPr/>
            <p:nvPr/>
          </p:nvSpPr>
          <p:spPr>
            <a:xfrm>
              <a:off x="0" y="0"/>
              <a:ext cx="1560721" cy="2937599"/>
            </a:xfrm>
            <a:custGeom>
              <a:avLst/>
              <a:gdLst/>
              <a:ahLst/>
              <a:cxnLst/>
              <a:rect l="l" t="t" r="r" b="b"/>
              <a:pathLst>
                <a:path w="1560721" h="2937599">
                  <a:moveTo>
                    <a:pt x="60097" y="0"/>
                  </a:moveTo>
                  <a:lnTo>
                    <a:pt x="1500623" y="0"/>
                  </a:lnTo>
                  <a:cubicBezTo>
                    <a:pt x="1533814" y="0"/>
                    <a:pt x="1560721" y="26906"/>
                    <a:pt x="1560721" y="60097"/>
                  </a:cubicBezTo>
                  <a:lnTo>
                    <a:pt x="1560721" y="2877501"/>
                  </a:lnTo>
                  <a:cubicBezTo>
                    <a:pt x="1560721" y="2910692"/>
                    <a:pt x="1533814" y="2937599"/>
                    <a:pt x="1500623" y="2937599"/>
                  </a:cubicBezTo>
                  <a:lnTo>
                    <a:pt x="60097" y="2937599"/>
                  </a:lnTo>
                  <a:cubicBezTo>
                    <a:pt x="26906" y="2937599"/>
                    <a:pt x="0" y="2910692"/>
                    <a:pt x="0" y="2877501"/>
                  </a:cubicBezTo>
                  <a:lnTo>
                    <a:pt x="0" y="60097"/>
                  </a:lnTo>
                  <a:cubicBezTo>
                    <a:pt x="0" y="26906"/>
                    <a:pt x="26906" y="0"/>
                    <a:pt x="60097" y="0"/>
                  </a:cubicBezTo>
                  <a:close/>
                </a:path>
              </a:pathLst>
            </a:custGeom>
            <a:solidFill>
              <a:srgbClr val="003D20"/>
            </a:solidFill>
          </p:spPr>
          <p:txBody>
            <a:bodyPr/>
            <a:lstStyle/>
            <a:p>
              <a:endParaRPr lang="en-US"/>
            </a:p>
          </p:txBody>
        </p:sp>
        <p:sp>
          <p:nvSpPr>
            <p:cNvPr id="4" name="TextBox 4"/>
            <p:cNvSpPr txBox="1"/>
            <p:nvPr/>
          </p:nvSpPr>
          <p:spPr>
            <a:xfrm>
              <a:off x="0" y="-28575"/>
              <a:ext cx="1560721" cy="2966174"/>
            </a:xfrm>
            <a:prstGeom prst="rect">
              <a:avLst/>
            </a:prstGeom>
          </p:spPr>
          <p:txBody>
            <a:bodyPr lIns="50800" tIns="50800" rIns="50800" bIns="50800" rtlCol="0" anchor="ctr"/>
            <a:lstStyle/>
            <a:p>
              <a:pPr algn="ctr">
                <a:lnSpc>
                  <a:spcPts val="2419"/>
                </a:lnSpc>
              </a:pPr>
              <a:endParaRPr/>
            </a:p>
          </p:txBody>
        </p:sp>
      </p:grpSp>
      <p:grpSp>
        <p:nvGrpSpPr>
          <p:cNvPr id="5" name="Group 5"/>
          <p:cNvGrpSpPr/>
          <p:nvPr/>
        </p:nvGrpSpPr>
        <p:grpSpPr>
          <a:xfrm>
            <a:off x="13428004" y="290987"/>
            <a:ext cx="5501577" cy="9496890"/>
            <a:chOff x="0" y="0"/>
            <a:chExt cx="476826" cy="823103"/>
          </a:xfrm>
        </p:grpSpPr>
        <p:sp>
          <p:nvSpPr>
            <p:cNvPr id="6" name="Freeform 6"/>
            <p:cNvSpPr/>
            <p:nvPr/>
          </p:nvSpPr>
          <p:spPr>
            <a:xfrm>
              <a:off x="0" y="0"/>
              <a:ext cx="476826" cy="823103"/>
            </a:xfrm>
            <a:custGeom>
              <a:avLst/>
              <a:gdLst/>
              <a:ahLst/>
              <a:cxnLst/>
              <a:rect l="l" t="t" r="r" b="b"/>
              <a:pathLst>
                <a:path w="476826" h="823103">
                  <a:moveTo>
                    <a:pt x="60510" y="0"/>
                  </a:moveTo>
                  <a:lnTo>
                    <a:pt x="416316" y="0"/>
                  </a:lnTo>
                  <a:cubicBezTo>
                    <a:pt x="432364" y="0"/>
                    <a:pt x="447755" y="6375"/>
                    <a:pt x="459103" y="17723"/>
                  </a:cubicBezTo>
                  <a:cubicBezTo>
                    <a:pt x="470451" y="29071"/>
                    <a:pt x="476826" y="44462"/>
                    <a:pt x="476826" y="60510"/>
                  </a:cubicBezTo>
                  <a:lnTo>
                    <a:pt x="476826" y="762593"/>
                  </a:lnTo>
                  <a:cubicBezTo>
                    <a:pt x="476826" y="778641"/>
                    <a:pt x="470451" y="794032"/>
                    <a:pt x="459103" y="805380"/>
                  </a:cubicBezTo>
                  <a:cubicBezTo>
                    <a:pt x="447755" y="816728"/>
                    <a:pt x="432364" y="823103"/>
                    <a:pt x="416316" y="823103"/>
                  </a:cubicBezTo>
                  <a:lnTo>
                    <a:pt x="60510" y="823103"/>
                  </a:lnTo>
                  <a:cubicBezTo>
                    <a:pt x="44462" y="823103"/>
                    <a:pt x="29071" y="816728"/>
                    <a:pt x="17723" y="805380"/>
                  </a:cubicBezTo>
                  <a:cubicBezTo>
                    <a:pt x="6375" y="794032"/>
                    <a:pt x="0" y="778641"/>
                    <a:pt x="0" y="762593"/>
                  </a:cubicBezTo>
                  <a:lnTo>
                    <a:pt x="0" y="60510"/>
                  </a:lnTo>
                  <a:cubicBezTo>
                    <a:pt x="0" y="44462"/>
                    <a:pt x="6375" y="29071"/>
                    <a:pt x="17723" y="17723"/>
                  </a:cubicBezTo>
                  <a:cubicBezTo>
                    <a:pt x="29071" y="6375"/>
                    <a:pt x="44462" y="0"/>
                    <a:pt x="60510" y="0"/>
                  </a:cubicBezTo>
                  <a:close/>
                </a:path>
              </a:pathLst>
            </a:custGeom>
            <a:blipFill>
              <a:blip r:embed="rId3"/>
              <a:stretch>
                <a:fillRect l="-116232" r="-44327"/>
              </a:stretch>
            </a:blipFill>
          </p:spPr>
          <p:txBody>
            <a:bodyPr/>
            <a:lstStyle/>
            <a:p>
              <a:endParaRPr lang="en-US"/>
            </a:p>
          </p:txBody>
        </p:sp>
      </p:grpSp>
      <p:grpSp>
        <p:nvGrpSpPr>
          <p:cNvPr id="12" name="Group 12"/>
          <p:cNvGrpSpPr/>
          <p:nvPr/>
        </p:nvGrpSpPr>
        <p:grpSpPr>
          <a:xfrm>
            <a:off x="-482189" y="9258300"/>
            <a:ext cx="9626189" cy="1698326"/>
            <a:chOff x="0" y="0"/>
            <a:chExt cx="2535293" cy="447296"/>
          </a:xfrm>
        </p:grpSpPr>
        <p:sp>
          <p:nvSpPr>
            <p:cNvPr id="13" name="Freeform 13"/>
            <p:cNvSpPr/>
            <p:nvPr/>
          </p:nvSpPr>
          <p:spPr>
            <a:xfrm>
              <a:off x="0" y="0"/>
              <a:ext cx="2535293" cy="447296"/>
            </a:xfrm>
            <a:custGeom>
              <a:avLst/>
              <a:gdLst/>
              <a:ahLst/>
              <a:cxnLst/>
              <a:rect l="l" t="t" r="r" b="b"/>
              <a:pathLst>
                <a:path w="2535293" h="447296">
                  <a:moveTo>
                    <a:pt x="19302" y="0"/>
                  </a:moveTo>
                  <a:lnTo>
                    <a:pt x="2515990" y="0"/>
                  </a:lnTo>
                  <a:cubicBezTo>
                    <a:pt x="2521110" y="0"/>
                    <a:pt x="2526019" y="2034"/>
                    <a:pt x="2529639" y="5653"/>
                  </a:cubicBezTo>
                  <a:cubicBezTo>
                    <a:pt x="2533259" y="9273"/>
                    <a:pt x="2535293" y="14183"/>
                    <a:pt x="2535293" y="19302"/>
                  </a:cubicBezTo>
                  <a:lnTo>
                    <a:pt x="2535293" y="427994"/>
                  </a:lnTo>
                  <a:cubicBezTo>
                    <a:pt x="2535293" y="438654"/>
                    <a:pt x="2526651" y="447296"/>
                    <a:pt x="2515990" y="447296"/>
                  </a:cubicBezTo>
                  <a:lnTo>
                    <a:pt x="19302" y="447296"/>
                  </a:lnTo>
                  <a:cubicBezTo>
                    <a:pt x="8642" y="447296"/>
                    <a:pt x="0" y="438654"/>
                    <a:pt x="0" y="427994"/>
                  </a:cubicBezTo>
                  <a:lnTo>
                    <a:pt x="0" y="19302"/>
                  </a:lnTo>
                  <a:cubicBezTo>
                    <a:pt x="0" y="8642"/>
                    <a:pt x="8642" y="0"/>
                    <a:pt x="19302" y="0"/>
                  </a:cubicBezTo>
                  <a:close/>
                </a:path>
              </a:pathLst>
            </a:custGeom>
            <a:solidFill>
              <a:srgbClr val="FFDE59"/>
            </a:solidFill>
          </p:spPr>
          <p:txBody>
            <a:bodyPr/>
            <a:lstStyle/>
            <a:p>
              <a:endParaRPr lang="en-US"/>
            </a:p>
          </p:txBody>
        </p:sp>
        <p:sp>
          <p:nvSpPr>
            <p:cNvPr id="14" name="TextBox 14"/>
            <p:cNvSpPr txBox="1"/>
            <p:nvPr/>
          </p:nvSpPr>
          <p:spPr>
            <a:xfrm>
              <a:off x="0" y="-28575"/>
              <a:ext cx="2535293" cy="475871"/>
            </a:xfrm>
            <a:prstGeom prst="rect">
              <a:avLst/>
            </a:prstGeom>
          </p:spPr>
          <p:txBody>
            <a:bodyPr lIns="50800" tIns="50800" rIns="50800" bIns="50800" rtlCol="0" anchor="ctr"/>
            <a:lstStyle/>
            <a:p>
              <a:pPr algn="ctr">
                <a:lnSpc>
                  <a:spcPts val="2419"/>
                </a:lnSpc>
              </a:pPr>
              <a:endParaRPr/>
            </a:p>
          </p:txBody>
        </p:sp>
      </p:grpSp>
      <p:sp>
        <p:nvSpPr>
          <p:cNvPr id="15" name="Freeform 15"/>
          <p:cNvSpPr/>
          <p:nvPr/>
        </p:nvSpPr>
        <p:spPr>
          <a:xfrm>
            <a:off x="11622112" y="1278920"/>
            <a:ext cx="521127" cy="581379"/>
          </a:xfrm>
          <a:custGeom>
            <a:avLst/>
            <a:gdLst/>
            <a:ahLst/>
            <a:cxnLst/>
            <a:rect l="l" t="t" r="r" b="b"/>
            <a:pathLst>
              <a:path w="521127" h="581379">
                <a:moveTo>
                  <a:pt x="0" y="0"/>
                </a:moveTo>
                <a:lnTo>
                  <a:pt x="521127" y="0"/>
                </a:lnTo>
                <a:lnTo>
                  <a:pt x="521127" y="581378"/>
                </a:lnTo>
                <a:lnTo>
                  <a:pt x="0" y="5813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6"/>
            <a:stretch>
              <a:fillRect l="-8503" t="-94006" r="-6020" b="-85365"/>
            </a:stretch>
          </a:blipFill>
        </p:spPr>
        <p:txBody>
          <a:bodyPr/>
          <a:lstStyle/>
          <a:p>
            <a:endParaRPr lang="en-US"/>
          </a:p>
        </p:txBody>
      </p:sp>
      <p:grpSp>
        <p:nvGrpSpPr>
          <p:cNvPr id="21" name="Group 3">
            <a:extLst>
              <a:ext uri="{FF2B5EF4-FFF2-40B4-BE49-F238E27FC236}">
                <a16:creationId xmlns:a16="http://schemas.microsoft.com/office/drawing/2014/main" id="{D3CE7428-CA92-4FE8-B0DC-CDDD6680B825}"/>
              </a:ext>
            </a:extLst>
          </p:cNvPr>
          <p:cNvGrpSpPr/>
          <p:nvPr/>
        </p:nvGrpSpPr>
        <p:grpSpPr>
          <a:xfrm>
            <a:off x="13428004" y="-304660"/>
            <a:ext cx="5680068" cy="10813650"/>
            <a:chOff x="0" y="0"/>
            <a:chExt cx="2533944" cy="2848039"/>
          </a:xfrm>
        </p:grpSpPr>
        <p:sp>
          <p:nvSpPr>
            <p:cNvPr id="22" name="Freeform 4">
              <a:extLst>
                <a:ext uri="{FF2B5EF4-FFF2-40B4-BE49-F238E27FC236}">
                  <a16:creationId xmlns:a16="http://schemas.microsoft.com/office/drawing/2014/main" id="{0092153D-4250-4972-BFD7-B4F060F361A4}"/>
                </a:ext>
              </a:extLst>
            </p:cNvPr>
            <p:cNvSpPr/>
            <p:nvPr/>
          </p:nvSpPr>
          <p:spPr>
            <a:xfrm>
              <a:off x="0" y="0"/>
              <a:ext cx="2533944" cy="2848039"/>
            </a:xfrm>
            <a:custGeom>
              <a:avLst/>
              <a:gdLst/>
              <a:ahLst/>
              <a:cxnLst/>
              <a:rect l="l" t="t" r="r" b="b"/>
              <a:pathLst>
                <a:path w="2533944" h="2848039">
                  <a:moveTo>
                    <a:pt x="0" y="0"/>
                  </a:moveTo>
                  <a:lnTo>
                    <a:pt x="2533944" y="0"/>
                  </a:lnTo>
                  <a:lnTo>
                    <a:pt x="2533944" y="2848039"/>
                  </a:lnTo>
                  <a:lnTo>
                    <a:pt x="0" y="2848039"/>
                  </a:lnTo>
                  <a:close/>
                </a:path>
              </a:pathLst>
            </a:custGeom>
            <a:solidFill>
              <a:srgbClr val="003D20">
                <a:alpha val="84000"/>
              </a:srgbClr>
            </a:solidFill>
          </p:spPr>
          <p:txBody>
            <a:bodyPr/>
            <a:lstStyle/>
            <a:p>
              <a:endParaRPr lang="en-US"/>
            </a:p>
          </p:txBody>
        </p:sp>
        <p:sp>
          <p:nvSpPr>
            <p:cNvPr id="23" name="TextBox 5">
              <a:extLst>
                <a:ext uri="{FF2B5EF4-FFF2-40B4-BE49-F238E27FC236}">
                  <a16:creationId xmlns:a16="http://schemas.microsoft.com/office/drawing/2014/main" id="{940DF553-8648-41A8-A17E-17A016573921}"/>
                </a:ext>
              </a:extLst>
            </p:cNvPr>
            <p:cNvSpPr txBox="1"/>
            <p:nvPr/>
          </p:nvSpPr>
          <p:spPr>
            <a:xfrm>
              <a:off x="0" y="-28575"/>
              <a:ext cx="2533944" cy="2876614"/>
            </a:xfrm>
            <a:prstGeom prst="rect">
              <a:avLst/>
            </a:prstGeom>
          </p:spPr>
          <p:txBody>
            <a:bodyPr lIns="50800" tIns="50800" rIns="50800" bIns="50800" rtlCol="0" anchor="ctr"/>
            <a:lstStyle/>
            <a:p>
              <a:pPr algn="ctr">
                <a:lnSpc>
                  <a:spcPts val="2419"/>
                </a:lnSpc>
              </a:pPr>
              <a:endParaRPr/>
            </a:p>
          </p:txBody>
        </p:sp>
      </p:grpSp>
      <p:sp>
        <p:nvSpPr>
          <p:cNvPr id="17" name="TextBox 17"/>
          <p:cNvSpPr txBox="1"/>
          <p:nvPr/>
        </p:nvSpPr>
        <p:spPr>
          <a:xfrm>
            <a:off x="1028700" y="1512459"/>
            <a:ext cx="6732649" cy="2308324"/>
          </a:xfrm>
          <a:prstGeom prst="rect">
            <a:avLst/>
          </a:prstGeom>
        </p:spPr>
        <p:txBody>
          <a:bodyPr lIns="0" tIns="0" rIns="0" bIns="0" rtlCol="0" anchor="t">
            <a:spAutoFit/>
          </a:bodyPr>
          <a:lstStyle/>
          <a:p>
            <a:pPr algn="l">
              <a:lnSpc>
                <a:spcPts val="6049"/>
              </a:lnSpc>
            </a:pPr>
            <a:r>
              <a:rPr lang="en-US" sz="5499" b="1" dirty="0">
                <a:solidFill>
                  <a:srgbClr val="06000B"/>
                </a:solidFill>
                <a:latin typeface="ITC Avant Garde Gothic Bold"/>
                <a:ea typeface="ITC Avant Garde Gothic Bold"/>
                <a:cs typeface="ITC Avant Garde Gothic Bold"/>
                <a:sym typeface="ITC Avant Garde Gothic Bold"/>
              </a:rPr>
              <a:t>GIS Implementation Achievements</a:t>
            </a:r>
          </a:p>
        </p:txBody>
      </p:sp>
      <p:sp>
        <p:nvSpPr>
          <p:cNvPr id="18" name="TextBox 18"/>
          <p:cNvSpPr txBox="1"/>
          <p:nvPr/>
        </p:nvSpPr>
        <p:spPr>
          <a:xfrm>
            <a:off x="1028700" y="3894907"/>
            <a:ext cx="8115300" cy="3539430"/>
          </a:xfrm>
          <a:prstGeom prst="rect">
            <a:avLst/>
          </a:prstGeom>
        </p:spPr>
        <p:txBody>
          <a:bodyPr wrap="square" lIns="0" tIns="0" rIns="0" bIns="0" rtlCol="0" anchor="t">
            <a:spAutoFit/>
          </a:bodyPr>
          <a:lstStyle/>
          <a:p>
            <a:pPr>
              <a:lnSpc>
                <a:spcPts val="6000"/>
              </a:lnSpc>
            </a:pPr>
            <a:r>
              <a:rPr lang="en-US" sz="3000" dirty="0">
                <a:latin typeface="Inter"/>
                <a:ea typeface="Inter"/>
                <a:cs typeface="Inter"/>
                <a:sym typeface="Inter"/>
              </a:rPr>
              <a:t>• Macroeconomic stabilization</a:t>
            </a:r>
          </a:p>
          <a:p>
            <a:pPr>
              <a:lnSpc>
                <a:spcPts val="6000"/>
              </a:lnSpc>
            </a:pPr>
            <a:r>
              <a:rPr lang="en-US" sz="3000" dirty="0">
                <a:latin typeface="Inter"/>
                <a:ea typeface="Inter"/>
                <a:cs typeface="Inter"/>
                <a:sym typeface="Inter"/>
              </a:rPr>
              <a:t>• Improved business climate</a:t>
            </a:r>
          </a:p>
          <a:p>
            <a:pPr>
              <a:lnSpc>
                <a:spcPts val="6000"/>
              </a:lnSpc>
            </a:pPr>
            <a:r>
              <a:rPr lang="en-US" sz="3000" dirty="0">
                <a:latin typeface="Inter"/>
                <a:ea typeface="Inter"/>
                <a:cs typeface="Inter"/>
                <a:sym typeface="Inter"/>
              </a:rPr>
              <a:t>• Infrastructure/logistics investments</a:t>
            </a:r>
          </a:p>
          <a:p>
            <a:pPr>
              <a:lnSpc>
                <a:spcPts val="6000"/>
              </a:lnSpc>
            </a:pPr>
            <a:r>
              <a:rPr lang="en-US" sz="3000" dirty="0">
                <a:latin typeface="Inter"/>
                <a:ea typeface="Inter"/>
                <a:cs typeface="Inter"/>
                <a:sym typeface="Inter"/>
              </a:rPr>
              <a:t>• </a:t>
            </a:r>
            <a:r>
              <a:rPr lang="en-US" sz="3000" dirty="0">
                <a:latin typeface="Inter"/>
                <a:ea typeface="Inter"/>
                <a:sym typeface="Inter"/>
              </a:rPr>
              <a:t>Strengthened</a:t>
            </a:r>
            <a:r>
              <a:rPr lang="en-US" sz="3000" dirty="0">
                <a:latin typeface="Inter"/>
                <a:ea typeface="Inter"/>
                <a:cs typeface="Inter"/>
                <a:sym typeface="Inter"/>
              </a:rPr>
              <a:t> social protection system</a:t>
            </a:r>
          </a:p>
          <a:p>
            <a:pPr marL="457200" lvl="0" indent="-457200">
              <a:buFont typeface="Arial" panose="020B0604020202020204" pitchFamily="34" charset="0"/>
              <a:buChar char="•"/>
            </a:pPr>
            <a:endParaRPr lang="en-US" sz="3000" dirty="0">
              <a:solidFill>
                <a:srgbClr val="06000B"/>
              </a:solidFill>
              <a:latin typeface="Inter"/>
              <a:ea typeface="Inter"/>
              <a:cs typeface="Inter"/>
              <a:sym typeface="Inter"/>
            </a:endParaRPr>
          </a:p>
        </p:txBody>
      </p:sp>
      <p:grpSp>
        <p:nvGrpSpPr>
          <p:cNvPr id="8" name="Group 8"/>
          <p:cNvGrpSpPr/>
          <p:nvPr/>
        </p:nvGrpSpPr>
        <p:grpSpPr>
          <a:xfrm>
            <a:off x="12362314" y="4714777"/>
            <a:ext cx="1698326" cy="1698326"/>
            <a:chOff x="0" y="0"/>
            <a:chExt cx="447296" cy="447296"/>
          </a:xfrm>
        </p:grpSpPr>
        <p:sp>
          <p:nvSpPr>
            <p:cNvPr id="9" name="Freeform 9"/>
            <p:cNvSpPr/>
            <p:nvPr/>
          </p:nvSpPr>
          <p:spPr>
            <a:xfrm>
              <a:off x="0" y="0"/>
              <a:ext cx="447296" cy="447296"/>
            </a:xfrm>
            <a:custGeom>
              <a:avLst/>
              <a:gdLst/>
              <a:ahLst/>
              <a:cxnLst/>
              <a:rect l="l" t="t" r="r" b="b"/>
              <a:pathLst>
                <a:path w="447296" h="447296">
                  <a:moveTo>
                    <a:pt x="109405" y="0"/>
                  </a:moveTo>
                  <a:lnTo>
                    <a:pt x="337890" y="0"/>
                  </a:lnTo>
                  <a:cubicBezTo>
                    <a:pt x="398313" y="0"/>
                    <a:pt x="447296" y="48982"/>
                    <a:pt x="447296" y="109405"/>
                  </a:cubicBezTo>
                  <a:lnTo>
                    <a:pt x="447296" y="337890"/>
                  </a:lnTo>
                  <a:cubicBezTo>
                    <a:pt x="447296" y="398313"/>
                    <a:pt x="398313" y="447296"/>
                    <a:pt x="337890" y="447296"/>
                  </a:cubicBezTo>
                  <a:lnTo>
                    <a:pt x="109405" y="447296"/>
                  </a:lnTo>
                  <a:cubicBezTo>
                    <a:pt x="48982" y="447296"/>
                    <a:pt x="0" y="398313"/>
                    <a:pt x="0" y="337890"/>
                  </a:cubicBezTo>
                  <a:lnTo>
                    <a:pt x="0" y="109405"/>
                  </a:lnTo>
                  <a:cubicBezTo>
                    <a:pt x="0" y="48982"/>
                    <a:pt x="48982" y="0"/>
                    <a:pt x="109405" y="0"/>
                  </a:cubicBezTo>
                  <a:close/>
                </a:path>
              </a:pathLst>
            </a:custGeom>
            <a:solidFill>
              <a:srgbClr val="FFDE59"/>
            </a:solidFill>
          </p:spPr>
          <p:txBody>
            <a:bodyPr/>
            <a:lstStyle/>
            <a:p>
              <a:endParaRPr lang="en-US"/>
            </a:p>
          </p:txBody>
        </p:sp>
        <p:sp>
          <p:nvSpPr>
            <p:cNvPr id="10" name="TextBox 10"/>
            <p:cNvSpPr txBox="1"/>
            <p:nvPr/>
          </p:nvSpPr>
          <p:spPr>
            <a:xfrm>
              <a:off x="0" y="-28575"/>
              <a:ext cx="447296" cy="475871"/>
            </a:xfrm>
            <a:prstGeom prst="rect">
              <a:avLst/>
            </a:prstGeom>
          </p:spPr>
          <p:txBody>
            <a:bodyPr lIns="50800" tIns="50800" rIns="50800" bIns="50800" rtlCol="0" anchor="ctr"/>
            <a:lstStyle/>
            <a:p>
              <a:pPr algn="ctr">
                <a:lnSpc>
                  <a:spcPts val="2419"/>
                </a:lnSpc>
              </a:pPr>
              <a:endParaRPr/>
            </a:p>
          </p:txBody>
        </p:sp>
      </p:grpSp>
      <p:sp>
        <p:nvSpPr>
          <p:cNvPr id="20" name="Freeform 19">
            <a:extLst>
              <a:ext uri="{FF2B5EF4-FFF2-40B4-BE49-F238E27FC236}">
                <a16:creationId xmlns:a16="http://schemas.microsoft.com/office/drawing/2014/main" id="{14E85443-2BC4-4E36-973D-FCCA6A5A48AF}"/>
              </a:ext>
            </a:extLst>
          </p:cNvPr>
          <p:cNvSpPr/>
          <p:nvPr/>
        </p:nvSpPr>
        <p:spPr>
          <a:xfrm>
            <a:off x="12559424" y="4985649"/>
            <a:ext cx="1223179" cy="1166607"/>
          </a:xfrm>
          <a:custGeom>
            <a:avLst/>
            <a:gdLst/>
            <a:ahLst/>
            <a:cxnLst/>
            <a:rect l="l" t="t" r="r" b="b"/>
            <a:pathLst>
              <a:path w="1223179" h="1166607">
                <a:moveTo>
                  <a:pt x="0" y="0"/>
                </a:moveTo>
                <a:lnTo>
                  <a:pt x="1223179" y="0"/>
                </a:lnTo>
                <a:lnTo>
                  <a:pt x="1223179" y="1166608"/>
                </a:lnTo>
                <a:lnTo>
                  <a:pt x="0" y="1166608"/>
                </a:lnTo>
                <a:lnTo>
                  <a:pt x="0" y="0"/>
                </a:lnTo>
                <a:close/>
              </a:path>
            </a:pathLst>
          </a:custGeom>
          <a:blipFill>
            <a:blip r:embed="rId7"/>
            <a:stretch>
              <a:fillRect/>
            </a:stretch>
          </a:blipFill>
        </p:spPr>
        <p:txBody>
          <a:bodyPr/>
          <a:lstStyle/>
          <a:p>
            <a:endParaRPr lang="en-US"/>
          </a:p>
        </p:txBody>
      </p:sp>
    </p:spTree>
    <p:extLst>
      <p:ext uri="{BB962C8B-B14F-4D97-AF65-F5344CB8AC3E}">
        <p14:creationId xmlns:p14="http://schemas.microsoft.com/office/powerpoint/2010/main" val="3488364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D20"/>
        </a:solidFill>
        <a:effectLst/>
      </p:bgPr>
    </p:bg>
    <p:spTree>
      <p:nvGrpSpPr>
        <p:cNvPr id="1" name=""/>
        <p:cNvGrpSpPr/>
        <p:nvPr/>
      </p:nvGrpSpPr>
      <p:grpSpPr>
        <a:xfrm>
          <a:off x="0" y="0"/>
          <a:ext cx="0" cy="0"/>
          <a:chOff x="0" y="0"/>
          <a:chExt cx="0" cy="0"/>
        </a:xfrm>
      </p:grpSpPr>
      <p:sp>
        <p:nvSpPr>
          <p:cNvPr id="2" name="Freeform 2"/>
          <p:cNvSpPr/>
          <p:nvPr/>
        </p:nvSpPr>
        <p:spPr>
          <a:xfrm>
            <a:off x="10915650" y="1934055"/>
            <a:ext cx="7372350" cy="8352946"/>
          </a:xfrm>
          <a:custGeom>
            <a:avLst/>
            <a:gdLst/>
            <a:ahLst/>
            <a:cxnLst/>
            <a:rect l="l" t="t" r="r" b="b"/>
            <a:pathLst>
              <a:path w="8748171" h="8748171">
                <a:moveTo>
                  <a:pt x="0" y="0"/>
                </a:moveTo>
                <a:lnTo>
                  <a:pt x="8748171" y="0"/>
                </a:lnTo>
                <a:lnTo>
                  <a:pt x="8748171" y="8748172"/>
                </a:lnTo>
                <a:lnTo>
                  <a:pt x="0" y="87481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12344400" y="2628900"/>
            <a:ext cx="4914900" cy="50237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4308" r="-14308"/>
              </a:stretch>
            </a:blipFill>
          </p:spPr>
          <p:txBody>
            <a:bodyPr/>
            <a:lstStyle/>
            <a:p>
              <a:endParaRPr lang="en-US"/>
            </a:p>
          </p:txBody>
        </p:sp>
      </p:grpSp>
      <p:grpSp>
        <p:nvGrpSpPr>
          <p:cNvPr id="5" name="Group 5"/>
          <p:cNvGrpSpPr/>
          <p:nvPr/>
        </p:nvGrpSpPr>
        <p:grpSpPr>
          <a:xfrm>
            <a:off x="15889292" y="6428831"/>
            <a:ext cx="1370008" cy="1370008"/>
            <a:chOff x="0" y="0"/>
            <a:chExt cx="1826677" cy="1826677"/>
          </a:xfrm>
        </p:grpSpPr>
        <p:grpSp>
          <p:nvGrpSpPr>
            <p:cNvPr id="6" name="Group 6"/>
            <p:cNvGrpSpPr/>
            <p:nvPr/>
          </p:nvGrpSpPr>
          <p:grpSpPr>
            <a:xfrm>
              <a:off x="0" y="0"/>
              <a:ext cx="1826677" cy="1826677"/>
              <a:chOff x="0" y="0"/>
              <a:chExt cx="360825" cy="360825"/>
            </a:xfrm>
          </p:grpSpPr>
          <p:sp>
            <p:nvSpPr>
              <p:cNvPr id="7" name="Freeform 7"/>
              <p:cNvSpPr/>
              <p:nvPr/>
            </p:nvSpPr>
            <p:spPr>
              <a:xfrm>
                <a:off x="0" y="0"/>
                <a:ext cx="360825" cy="360825"/>
              </a:xfrm>
              <a:custGeom>
                <a:avLst/>
                <a:gdLst/>
                <a:ahLst/>
                <a:cxnLst/>
                <a:rect l="l" t="t" r="r" b="b"/>
                <a:pathLst>
                  <a:path w="360825" h="360825">
                    <a:moveTo>
                      <a:pt x="113020" y="0"/>
                    </a:moveTo>
                    <a:lnTo>
                      <a:pt x="247805" y="0"/>
                    </a:lnTo>
                    <a:cubicBezTo>
                      <a:pt x="310224" y="0"/>
                      <a:pt x="360825" y="50601"/>
                      <a:pt x="360825" y="113020"/>
                    </a:cubicBezTo>
                    <a:lnTo>
                      <a:pt x="360825" y="247805"/>
                    </a:lnTo>
                    <a:cubicBezTo>
                      <a:pt x="360825" y="277780"/>
                      <a:pt x="348918" y="306527"/>
                      <a:pt x="327722" y="327722"/>
                    </a:cubicBezTo>
                    <a:cubicBezTo>
                      <a:pt x="306527" y="348918"/>
                      <a:pt x="277780" y="360825"/>
                      <a:pt x="247805" y="360825"/>
                    </a:cubicBezTo>
                    <a:lnTo>
                      <a:pt x="113020" y="360825"/>
                    </a:lnTo>
                    <a:cubicBezTo>
                      <a:pt x="83045" y="360825"/>
                      <a:pt x="54298" y="348918"/>
                      <a:pt x="33103" y="327722"/>
                    </a:cubicBezTo>
                    <a:cubicBezTo>
                      <a:pt x="11907" y="306527"/>
                      <a:pt x="0" y="277780"/>
                      <a:pt x="0" y="247805"/>
                    </a:cubicBezTo>
                    <a:lnTo>
                      <a:pt x="0" y="113020"/>
                    </a:lnTo>
                    <a:cubicBezTo>
                      <a:pt x="0" y="83045"/>
                      <a:pt x="11907" y="54298"/>
                      <a:pt x="33103" y="33103"/>
                    </a:cubicBezTo>
                    <a:cubicBezTo>
                      <a:pt x="54298" y="11907"/>
                      <a:pt x="83045" y="0"/>
                      <a:pt x="113020" y="0"/>
                    </a:cubicBezTo>
                    <a:close/>
                  </a:path>
                </a:pathLst>
              </a:custGeom>
              <a:solidFill>
                <a:srgbClr val="FFDE59"/>
              </a:solidFill>
            </p:spPr>
            <p:txBody>
              <a:bodyPr/>
              <a:lstStyle/>
              <a:p>
                <a:endParaRPr lang="en-US"/>
              </a:p>
            </p:txBody>
          </p:sp>
          <p:sp>
            <p:nvSpPr>
              <p:cNvPr id="8" name="TextBox 8"/>
              <p:cNvSpPr txBox="1"/>
              <p:nvPr/>
            </p:nvSpPr>
            <p:spPr>
              <a:xfrm>
                <a:off x="0" y="-28575"/>
                <a:ext cx="360825" cy="389400"/>
              </a:xfrm>
              <a:prstGeom prst="rect">
                <a:avLst/>
              </a:prstGeom>
            </p:spPr>
            <p:txBody>
              <a:bodyPr lIns="50800" tIns="50800" rIns="50800" bIns="50800" rtlCol="0" anchor="ctr"/>
              <a:lstStyle/>
              <a:p>
                <a:pPr algn="ctr">
                  <a:lnSpc>
                    <a:spcPts val="2419"/>
                  </a:lnSpc>
                </a:pPr>
                <a:endParaRPr/>
              </a:p>
            </p:txBody>
          </p:sp>
        </p:grpSp>
        <p:sp>
          <p:nvSpPr>
            <p:cNvPr id="9" name="Freeform 9"/>
            <p:cNvSpPr/>
            <p:nvPr/>
          </p:nvSpPr>
          <p:spPr>
            <a:xfrm>
              <a:off x="147703" y="147703"/>
              <a:ext cx="1531272" cy="1531272"/>
            </a:xfrm>
            <a:custGeom>
              <a:avLst/>
              <a:gdLst/>
              <a:ahLst/>
              <a:cxnLst/>
              <a:rect l="l" t="t" r="r" b="b"/>
              <a:pathLst>
                <a:path w="1531272" h="1531272">
                  <a:moveTo>
                    <a:pt x="0" y="0"/>
                  </a:moveTo>
                  <a:lnTo>
                    <a:pt x="1531272" y="0"/>
                  </a:lnTo>
                  <a:lnTo>
                    <a:pt x="1531272" y="1531272"/>
                  </a:lnTo>
                  <a:lnTo>
                    <a:pt x="0" y="15312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sp>
        <p:nvSpPr>
          <p:cNvPr id="10" name="TextBox 10"/>
          <p:cNvSpPr txBox="1"/>
          <p:nvPr/>
        </p:nvSpPr>
        <p:spPr>
          <a:xfrm>
            <a:off x="1175572" y="1934054"/>
            <a:ext cx="6990508" cy="1651000"/>
          </a:xfrm>
          <a:prstGeom prst="rect">
            <a:avLst/>
          </a:prstGeom>
        </p:spPr>
        <p:txBody>
          <a:bodyPr lIns="0" tIns="0" rIns="0" bIns="0" rtlCol="0" anchor="t">
            <a:spAutoFit/>
          </a:bodyPr>
          <a:lstStyle/>
          <a:p>
            <a:pPr algn="l">
              <a:lnSpc>
                <a:spcPts val="6049"/>
              </a:lnSpc>
            </a:pPr>
            <a:r>
              <a:rPr lang="en-US" sz="5499" b="1" dirty="0">
                <a:solidFill>
                  <a:srgbClr val="FFFFFF"/>
                </a:solidFill>
                <a:latin typeface="ITC Avant Garde Gothic Bold"/>
                <a:ea typeface="ITC Avant Garde Gothic Bold"/>
                <a:cs typeface="ITC Avant Garde Gothic Bold"/>
                <a:sym typeface="ITC Avant Garde Gothic Bold"/>
              </a:rPr>
              <a:t>Current Economic Outlook</a:t>
            </a:r>
          </a:p>
        </p:txBody>
      </p:sp>
      <p:sp>
        <p:nvSpPr>
          <p:cNvPr id="11" name="TextBox 11"/>
          <p:cNvSpPr txBox="1"/>
          <p:nvPr/>
        </p:nvSpPr>
        <p:spPr>
          <a:xfrm>
            <a:off x="762000" y="3848100"/>
            <a:ext cx="10862186" cy="4360361"/>
          </a:xfrm>
          <a:prstGeom prst="rect">
            <a:avLst/>
          </a:prstGeom>
        </p:spPr>
        <p:txBody>
          <a:bodyPr wrap="square" lIns="0" tIns="0" rIns="0" bIns="0" rtlCol="0" anchor="t">
            <a:spAutoFit/>
          </a:bodyPr>
          <a:lstStyle/>
          <a:p>
            <a:pPr marL="457200" indent="-457200">
              <a:lnSpc>
                <a:spcPct val="150000"/>
              </a:lnSpc>
              <a:spcBef>
                <a:spcPts val="300"/>
              </a:spcBef>
              <a:buFont typeface="Arial" panose="020B0604020202020204" pitchFamily="34" charset="0"/>
              <a:buChar char="•"/>
            </a:pPr>
            <a:r>
              <a:rPr lang="en-US" sz="2600" b="1" dirty="0">
                <a:solidFill>
                  <a:srgbClr val="FFFFFF"/>
                </a:solidFill>
                <a:latin typeface="Inter"/>
                <a:ea typeface="Inter"/>
                <a:cs typeface="Inter"/>
                <a:sym typeface="Inter"/>
              </a:rPr>
              <a:t>Public Debt: </a:t>
            </a:r>
            <a:r>
              <a:rPr lang="en-JM" sz="2600" dirty="0">
                <a:solidFill>
                  <a:srgbClr val="FFFFFF"/>
                </a:solidFill>
                <a:latin typeface="Inter"/>
                <a:ea typeface="Inter"/>
              </a:rPr>
              <a:t>35.6% in FY 2012/13 vs 62.4% in FY 2024/25 </a:t>
            </a:r>
          </a:p>
          <a:p>
            <a:pPr marL="457200" indent="-457200">
              <a:lnSpc>
                <a:spcPct val="150000"/>
              </a:lnSpc>
              <a:spcBef>
                <a:spcPts val="300"/>
              </a:spcBef>
              <a:buFont typeface="Arial" panose="020B0604020202020204" pitchFamily="34" charset="0"/>
              <a:buChar char="•"/>
            </a:pPr>
            <a:r>
              <a:rPr lang="en-US" sz="2600" b="1" dirty="0">
                <a:solidFill>
                  <a:srgbClr val="FFFFFF"/>
                </a:solidFill>
                <a:latin typeface="Inter"/>
                <a:ea typeface="Inter"/>
                <a:cs typeface="Inter"/>
                <a:sym typeface="Inter"/>
              </a:rPr>
              <a:t>Unemployment: </a:t>
            </a:r>
            <a:r>
              <a:rPr lang="en-US" sz="2600" dirty="0">
                <a:solidFill>
                  <a:srgbClr val="FFFFFF"/>
                </a:solidFill>
                <a:latin typeface="Inter"/>
                <a:ea typeface="Inter"/>
                <a:cs typeface="Inter"/>
                <a:sym typeface="Inter"/>
              </a:rPr>
              <a:t>3.3%</a:t>
            </a:r>
          </a:p>
          <a:p>
            <a:pPr marL="457200" indent="-457200" algn="l">
              <a:lnSpc>
                <a:spcPct val="150000"/>
              </a:lnSpc>
              <a:spcBef>
                <a:spcPts val="300"/>
              </a:spcBef>
              <a:buFont typeface="Arial" panose="020B0604020202020204" pitchFamily="34" charset="0"/>
              <a:buChar char="•"/>
            </a:pPr>
            <a:r>
              <a:rPr lang="en-US" sz="2600" b="1" dirty="0">
                <a:solidFill>
                  <a:srgbClr val="FFFFFF"/>
                </a:solidFill>
                <a:latin typeface="Inter"/>
                <a:ea typeface="Inter"/>
                <a:cs typeface="Inter"/>
                <a:sym typeface="Inter"/>
              </a:rPr>
              <a:t>Inflation: </a:t>
            </a:r>
            <a:r>
              <a:rPr lang="en-US" sz="2600" dirty="0">
                <a:solidFill>
                  <a:srgbClr val="FFFFFF"/>
                </a:solidFill>
                <a:latin typeface="Inter"/>
                <a:ea typeface="Inter"/>
                <a:cs typeface="Inter"/>
                <a:sym typeface="Inter"/>
              </a:rPr>
              <a:t>Within 3–6% target range</a:t>
            </a:r>
          </a:p>
          <a:p>
            <a:pPr marL="457200" indent="-457200">
              <a:lnSpc>
                <a:spcPct val="150000"/>
              </a:lnSpc>
              <a:spcBef>
                <a:spcPts val="300"/>
              </a:spcBef>
              <a:buFont typeface="Arial" panose="020B0604020202020204" pitchFamily="34" charset="0"/>
              <a:buChar char="•"/>
            </a:pPr>
            <a:r>
              <a:rPr lang="en-JM" sz="2600" b="1" dirty="0">
                <a:solidFill>
                  <a:srgbClr val="FFFFFF"/>
                </a:solidFill>
                <a:latin typeface="Inter"/>
                <a:ea typeface="Inter"/>
              </a:rPr>
              <a:t>Foreign exchange reserves: </a:t>
            </a:r>
            <a:r>
              <a:rPr lang="en-JM" sz="2600" dirty="0">
                <a:solidFill>
                  <a:srgbClr val="FFFFFF"/>
                </a:solidFill>
                <a:latin typeface="Inter"/>
                <a:ea typeface="Inter"/>
              </a:rPr>
              <a:t>500% increase between 2013 &amp; 2024</a:t>
            </a:r>
          </a:p>
          <a:p>
            <a:pPr marL="457200" indent="-457200">
              <a:lnSpc>
                <a:spcPct val="150000"/>
              </a:lnSpc>
              <a:spcBef>
                <a:spcPts val="300"/>
              </a:spcBef>
              <a:buFont typeface="Arial" panose="020B0604020202020204" pitchFamily="34" charset="0"/>
              <a:buChar char="•"/>
            </a:pPr>
            <a:r>
              <a:rPr lang="en-JM" sz="2600" b="1" dirty="0">
                <a:solidFill>
                  <a:srgbClr val="FFFFFF"/>
                </a:solidFill>
                <a:latin typeface="Inter"/>
                <a:ea typeface="Inter"/>
                <a:sym typeface="Inter"/>
              </a:rPr>
              <a:t>Current Account:</a:t>
            </a:r>
            <a:r>
              <a:rPr lang="en-JM" sz="2600" dirty="0">
                <a:solidFill>
                  <a:srgbClr val="FFFFFF"/>
                </a:solidFill>
                <a:latin typeface="Inter"/>
                <a:ea typeface="Inter"/>
                <a:sym typeface="Inter"/>
              </a:rPr>
              <a:t> Moved from deficit in 2013 to surplus in 2024</a:t>
            </a:r>
            <a:endParaRPr lang="en-US" sz="2600" dirty="0">
              <a:solidFill>
                <a:srgbClr val="FFFFFF"/>
              </a:solidFill>
              <a:latin typeface="Inter"/>
              <a:ea typeface="Inter"/>
              <a:sym typeface="Inter"/>
            </a:endParaRPr>
          </a:p>
          <a:p>
            <a:pPr marL="457200" indent="-457200" algn="l">
              <a:lnSpc>
                <a:spcPct val="150000"/>
              </a:lnSpc>
              <a:spcBef>
                <a:spcPts val="300"/>
              </a:spcBef>
              <a:buFont typeface="Arial" panose="020B0604020202020204" pitchFamily="34" charset="0"/>
              <a:buChar char="•"/>
            </a:pPr>
            <a:r>
              <a:rPr lang="en-US" sz="2600" b="1" dirty="0" err="1">
                <a:solidFill>
                  <a:srgbClr val="FFFFFF"/>
                </a:solidFill>
                <a:latin typeface="Inter"/>
                <a:ea typeface="Inter"/>
                <a:cs typeface="Inter"/>
                <a:sym typeface="Inter"/>
              </a:rPr>
              <a:t>COVID</a:t>
            </a:r>
            <a:r>
              <a:rPr lang="en-US" sz="2600" b="1" dirty="0">
                <a:solidFill>
                  <a:srgbClr val="FFFFFF"/>
                </a:solidFill>
                <a:latin typeface="Inter"/>
                <a:ea typeface="Inter"/>
                <a:cs typeface="Inter"/>
                <a:sym typeface="Inter"/>
              </a:rPr>
              <a:t>-19 recovery:</a:t>
            </a:r>
            <a:r>
              <a:rPr lang="en-US" sz="2600" dirty="0">
                <a:solidFill>
                  <a:srgbClr val="FFFFFF"/>
                </a:solidFill>
                <a:latin typeface="Inter"/>
                <a:ea typeface="Inter"/>
                <a:cs typeface="Inter"/>
                <a:sym typeface="Inter"/>
              </a:rPr>
              <a:t> Evidence of resilience</a:t>
            </a:r>
          </a:p>
          <a:p>
            <a:pPr marL="457200" indent="-457200" algn="l">
              <a:lnSpc>
                <a:spcPct val="150000"/>
              </a:lnSpc>
              <a:spcBef>
                <a:spcPts val="300"/>
              </a:spcBef>
              <a:buFont typeface="Arial" panose="020B0604020202020204" pitchFamily="34" charset="0"/>
              <a:buChar char="•"/>
            </a:pPr>
            <a:r>
              <a:rPr lang="en-US" sz="2600" b="1" dirty="0">
                <a:solidFill>
                  <a:srgbClr val="FFFFFF"/>
                </a:solidFill>
                <a:latin typeface="Inter"/>
                <a:ea typeface="Inter"/>
                <a:cs typeface="Inter"/>
                <a:sym typeface="Inter"/>
              </a:rPr>
              <a:t>GDP Growth: </a:t>
            </a:r>
            <a:r>
              <a:rPr lang="en-US" sz="2600" dirty="0">
                <a:solidFill>
                  <a:srgbClr val="FFFFFF"/>
                </a:solidFill>
                <a:latin typeface="Inter"/>
                <a:ea typeface="Inter"/>
                <a:cs typeface="Inter"/>
                <a:sym typeface="Inter"/>
              </a:rPr>
              <a:t>Average approx. 1%</a:t>
            </a:r>
          </a:p>
        </p:txBody>
      </p:sp>
      <p:sp>
        <p:nvSpPr>
          <p:cNvPr id="12" name="Freeform 12"/>
          <p:cNvSpPr/>
          <p:nvPr/>
        </p:nvSpPr>
        <p:spPr>
          <a:xfrm>
            <a:off x="16998737" y="653585"/>
            <a:ext cx="521127" cy="581379"/>
          </a:xfrm>
          <a:custGeom>
            <a:avLst/>
            <a:gdLst/>
            <a:ahLst/>
            <a:cxnLst/>
            <a:rect l="l" t="t" r="r" b="b"/>
            <a:pathLst>
              <a:path w="521127" h="581379">
                <a:moveTo>
                  <a:pt x="0" y="0"/>
                </a:moveTo>
                <a:lnTo>
                  <a:pt x="521126" y="0"/>
                </a:lnTo>
                <a:lnTo>
                  <a:pt x="521126" y="581379"/>
                </a:lnTo>
                <a:lnTo>
                  <a:pt x="0" y="5813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3" name="Group 13"/>
          <p:cNvGrpSpPr/>
          <p:nvPr/>
        </p:nvGrpSpPr>
        <p:grpSpPr>
          <a:xfrm>
            <a:off x="-3256061" y="0"/>
            <a:ext cx="7455739" cy="1698326"/>
            <a:chOff x="0" y="0"/>
            <a:chExt cx="9940986" cy="2264435"/>
          </a:xfrm>
        </p:grpSpPr>
        <p:grpSp>
          <p:nvGrpSpPr>
            <p:cNvPr id="14" name="Group 14"/>
            <p:cNvGrpSpPr/>
            <p:nvPr/>
          </p:nvGrpSpPr>
          <p:grpSpPr>
            <a:xfrm>
              <a:off x="0" y="0"/>
              <a:ext cx="9940986" cy="2264435"/>
              <a:chOff x="0" y="0"/>
              <a:chExt cx="1963651" cy="447296"/>
            </a:xfrm>
          </p:grpSpPr>
          <p:sp>
            <p:nvSpPr>
              <p:cNvPr id="15" name="Freeform 15"/>
              <p:cNvSpPr/>
              <p:nvPr/>
            </p:nvSpPr>
            <p:spPr>
              <a:xfrm>
                <a:off x="0" y="0"/>
                <a:ext cx="1963651" cy="447296"/>
              </a:xfrm>
              <a:custGeom>
                <a:avLst/>
                <a:gdLst/>
                <a:ahLst/>
                <a:cxnLst/>
                <a:rect l="l" t="t" r="r" b="b"/>
                <a:pathLst>
                  <a:path w="1963651" h="447296">
                    <a:moveTo>
                      <a:pt x="24921" y="0"/>
                    </a:moveTo>
                    <a:lnTo>
                      <a:pt x="1938730" y="0"/>
                    </a:lnTo>
                    <a:cubicBezTo>
                      <a:pt x="1945340" y="0"/>
                      <a:pt x="1951679" y="2626"/>
                      <a:pt x="1956352" y="7299"/>
                    </a:cubicBezTo>
                    <a:cubicBezTo>
                      <a:pt x="1961026" y="11973"/>
                      <a:pt x="1963651" y="18312"/>
                      <a:pt x="1963651" y="24921"/>
                    </a:cubicBezTo>
                    <a:lnTo>
                      <a:pt x="1963651" y="422375"/>
                    </a:lnTo>
                    <a:cubicBezTo>
                      <a:pt x="1963651" y="436138"/>
                      <a:pt x="1952494" y="447296"/>
                      <a:pt x="1938730" y="447296"/>
                    </a:cubicBezTo>
                    <a:lnTo>
                      <a:pt x="24921" y="447296"/>
                    </a:lnTo>
                    <a:cubicBezTo>
                      <a:pt x="18312" y="447296"/>
                      <a:pt x="11973" y="444670"/>
                      <a:pt x="7299" y="439997"/>
                    </a:cubicBezTo>
                    <a:cubicBezTo>
                      <a:pt x="2626" y="435323"/>
                      <a:pt x="0" y="428984"/>
                      <a:pt x="0" y="422375"/>
                    </a:cubicBezTo>
                    <a:lnTo>
                      <a:pt x="0" y="24921"/>
                    </a:lnTo>
                    <a:cubicBezTo>
                      <a:pt x="0" y="11158"/>
                      <a:pt x="11158" y="0"/>
                      <a:pt x="24921" y="0"/>
                    </a:cubicBezTo>
                    <a:close/>
                  </a:path>
                </a:pathLst>
              </a:custGeom>
              <a:solidFill>
                <a:srgbClr val="FFDE59"/>
              </a:solidFill>
            </p:spPr>
            <p:txBody>
              <a:bodyPr/>
              <a:lstStyle/>
              <a:p>
                <a:endParaRPr lang="en-US"/>
              </a:p>
            </p:txBody>
          </p:sp>
          <p:sp>
            <p:nvSpPr>
              <p:cNvPr id="16" name="TextBox 16"/>
              <p:cNvSpPr txBox="1"/>
              <p:nvPr/>
            </p:nvSpPr>
            <p:spPr>
              <a:xfrm>
                <a:off x="0" y="-28575"/>
                <a:ext cx="1963651" cy="475871"/>
              </a:xfrm>
              <a:prstGeom prst="rect">
                <a:avLst/>
              </a:prstGeom>
            </p:spPr>
            <p:txBody>
              <a:bodyPr lIns="50800" tIns="50800" rIns="50800" bIns="50800" rtlCol="0" anchor="ctr"/>
              <a:lstStyle/>
              <a:p>
                <a:pPr algn="ctr">
                  <a:lnSpc>
                    <a:spcPts val="2419"/>
                  </a:lnSpc>
                </a:pPr>
                <a:endParaRPr/>
              </a:p>
            </p:txBody>
          </p:sp>
        </p:grpSp>
        <p:sp>
          <p:nvSpPr>
            <p:cNvPr id="17" name="Freeform 17"/>
            <p:cNvSpPr/>
            <p:nvPr/>
          </p:nvSpPr>
          <p:spPr>
            <a:xfrm>
              <a:off x="4799013" y="387982"/>
              <a:ext cx="2941478" cy="1211197"/>
            </a:xfrm>
            <a:custGeom>
              <a:avLst/>
              <a:gdLst/>
              <a:ahLst/>
              <a:cxnLst/>
              <a:rect l="l" t="t" r="r" b="b"/>
              <a:pathLst>
                <a:path w="2941478" h="1211197">
                  <a:moveTo>
                    <a:pt x="0" y="0"/>
                  </a:moveTo>
                  <a:lnTo>
                    <a:pt x="2941478" y="0"/>
                  </a:lnTo>
                  <a:lnTo>
                    <a:pt x="2941478" y="1211197"/>
                  </a:lnTo>
                  <a:lnTo>
                    <a:pt x="0" y="1211197"/>
                  </a:lnTo>
                  <a:lnTo>
                    <a:pt x="0" y="0"/>
                  </a:lnTo>
                  <a:close/>
                </a:path>
              </a:pathLst>
            </a:custGeom>
            <a:blipFill>
              <a:blip r:embed="rId10"/>
              <a:stretch>
                <a:fillRect l="-8503" t="-94006" r="-6020" b="-85365"/>
              </a:stretch>
            </a:blipFill>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59656" y="0"/>
            <a:ext cx="12344400" cy="10287000"/>
          </a:xfrm>
          <a:custGeom>
            <a:avLst/>
            <a:gdLst/>
            <a:ahLst/>
            <a:cxnLst/>
            <a:rect l="l" t="t" r="r" b="b"/>
            <a:pathLst>
              <a:path w="12344400" h="10287000">
                <a:moveTo>
                  <a:pt x="0" y="0"/>
                </a:moveTo>
                <a:lnTo>
                  <a:pt x="12344400" y="0"/>
                </a:lnTo>
                <a:lnTo>
                  <a:pt x="12344400" y="10287000"/>
                </a:lnTo>
                <a:lnTo>
                  <a:pt x="0" y="10287000"/>
                </a:lnTo>
                <a:lnTo>
                  <a:pt x="0" y="0"/>
                </a:lnTo>
                <a:close/>
              </a:path>
            </a:pathLst>
          </a:custGeom>
          <a:blipFill>
            <a:blip r:embed="rId3"/>
            <a:stretch>
              <a:fillRect l="-12500" r="-12500"/>
            </a:stretch>
          </a:blipFill>
        </p:spPr>
        <p:txBody>
          <a:bodyPr/>
          <a:lstStyle/>
          <a:p>
            <a:endParaRPr lang="en-US"/>
          </a:p>
        </p:txBody>
      </p:sp>
      <p:grpSp>
        <p:nvGrpSpPr>
          <p:cNvPr id="3" name="Group 3"/>
          <p:cNvGrpSpPr/>
          <p:nvPr/>
        </p:nvGrpSpPr>
        <p:grpSpPr>
          <a:xfrm>
            <a:off x="8859656" y="-256703"/>
            <a:ext cx="9621068" cy="10813650"/>
            <a:chOff x="0" y="0"/>
            <a:chExt cx="2533944" cy="2848039"/>
          </a:xfrm>
        </p:grpSpPr>
        <p:sp>
          <p:nvSpPr>
            <p:cNvPr id="4" name="Freeform 4"/>
            <p:cNvSpPr/>
            <p:nvPr/>
          </p:nvSpPr>
          <p:spPr>
            <a:xfrm>
              <a:off x="0" y="0"/>
              <a:ext cx="2533944" cy="2848039"/>
            </a:xfrm>
            <a:custGeom>
              <a:avLst/>
              <a:gdLst/>
              <a:ahLst/>
              <a:cxnLst/>
              <a:rect l="l" t="t" r="r" b="b"/>
              <a:pathLst>
                <a:path w="2533944" h="2848039">
                  <a:moveTo>
                    <a:pt x="0" y="0"/>
                  </a:moveTo>
                  <a:lnTo>
                    <a:pt x="2533944" y="0"/>
                  </a:lnTo>
                  <a:lnTo>
                    <a:pt x="2533944" y="2848039"/>
                  </a:lnTo>
                  <a:lnTo>
                    <a:pt x="0" y="2848039"/>
                  </a:lnTo>
                  <a:close/>
                </a:path>
              </a:pathLst>
            </a:custGeom>
            <a:solidFill>
              <a:srgbClr val="003D20">
                <a:alpha val="74000"/>
              </a:srgbClr>
            </a:solidFill>
          </p:spPr>
          <p:txBody>
            <a:bodyPr/>
            <a:lstStyle/>
            <a:p>
              <a:endParaRPr lang="en-US"/>
            </a:p>
          </p:txBody>
        </p:sp>
        <p:sp>
          <p:nvSpPr>
            <p:cNvPr id="5" name="TextBox 5"/>
            <p:cNvSpPr txBox="1"/>
            <p:nvPr/>
          </p:nvSpPr>
          <p:spPr>
            <a:xfrm>
              <a:off x="0" y="-28575"/>
              <a:ext cx="2533944" cy="2876614"/>
            </a:xfrm>
            <a:prstGeom prst="rect">
              <a:avLst/>
            </a:prstGeom>
          </p:spPr>
          <p:txBody>
            <a:bodyPr lIns="50800" tIns="50800" rIns="50800" bIns="50800" rtlCol="0" anchor="ctr"/>
            <a:lstStyle/>
            <a:p>
              <a:pPr algn="ctr">
                <a:lnSpc>
                  <a:spcPts val="2419"/>
                </a:lnSpc>
              </a:pPr>
              <a:endParaRPr/>
            </a:p>
          </p:txBody>
        </p:sp>
      </p:grpSp>
      <p:grpSp>
        <p:nvGrpSpPr>
          <p:cNvPr id="6" name="Group 6"/>
          <p:cNvGrpSpPr/>
          <p:nvPr/>
        </p:nvGrpSpPr>
        <p:grpSpPr>
          <a:xfrm>
            <a:off x="1128547" y="8864089"/>
            <a:ext cx="2841519" cy="493105"/>
            <a:chOff x="0" y="0"/>
            <a:chExt cx="748384" cy="129871"/>
          </a:xfrm>
        </p:grpSpPr>
        <p:sp>
          <p:nvSpPr>
            <p:cNvPr id="7" name="Freeform 7"/>
            <p:cNvSpPr/>
            <p:nvPr/>
          </p:nvSpPr>
          <p:spPr>
            <a:xfrm>
              <a:off x="0" y="0"/>
              <a:ext cx="748384" cy="129871"/>
            </a:xfrm>
            <a:custGeom>
              <a:avLst/>
              <a:gdLst/>
              <a:ahLst/>
              <a:cxnLst/>
              <a:rect l="l" t="t" r="r" b="b"/>
              <a:pathLst>
                <a:path w="748384" h="129871">
                  <a:moveTo>
                    <a:pt x="64936" y="0"/>
                  </a:moveTo>
                  <a:lnTo>
                    <a:pt x="683448" y="0"/>
                  </a:lnTo>
                  <a:cubicBezTo>
                    <a:pt x="700670" y="0"/>
                    <a:pt x="717187" y="6841"/>
                    <a:pt x="729364" y="19019"/>
                  </a:cubicBezTo>
                  <a:cubicBezTo>
                    <a:pt x="741542" y="31197"/>
                    <a:pt x="748384" y="47714"/>
                    <a:pt x="748384" y="64936"/>
                  </a:cubicBezTo>
                  <a:lnTo>
                    <a:pt x="748384" y="64936"/>
                  </a:lnTo>
                  <a:cubicBezTo>
                    <a:pt x="748384" y="100799"/>
                    <a:pt x="719311" y="129871"/>
                    <a:pt x="683448" y="129871"/>
                  </a:cubicBezTo>
                  <a:lnTo>
                    <a:pt x="64936" y="129871"/>
                  </a:lnTo>
                  <a:cubicBezTo>
                    <a:pt x="47714" y="129871"/>
                    <a:pt x="31197" y="123030"/>
                    <a:pt x="19019" y="110852"/>
                  </a:cubicBezTo>
                  <a:cubicBezTo>
                    <a:pt x="6841" y="98674"/>
                    <a:pt x="0" y="82158"/>
                    <a:pt x="0" y="64936"/>
                  </a:cubicBezTo>
                  <a:lnTo>
                    <a:pt x="0" y="64936"/>
                  </a:lnTo>
                  <a:cubicBezTo>
                    <a:pt x="0" y="47714"/>
                    <a:pt x="6841" y="31197"/>
                    <a:pt x="19019" y="19019"/>
                  </a:cubicBezTo>
                  <a:cubicBezTo>
                    <a:pt x="31197" y="6841"/>
                    <a:pt x="47714" y="0"/>
                    <a:pt x="64936" y="0"/>
                  </a:cubicBezTo>
                  <a:close/>
                </a:path>
              </a:pathLst>
            </a:custGeom>
            <a:solidFill>
              <a:srgbClr val="FFDE59"/>
            </a:solidFill>
          </p:spPr>
          <p:txBody>
            <a:bodyPr/>
            <a:lstStyle/>
            <a:p>
              <a:endParaRPr lang="en-US"/>
            </a:p>
          </p:txBody>
        </p:sp>
        <p:sp>
          <p:nvSpPr>
            <p:cNvPr id="8" name="TextBox 8"/>
            <p:cNvSpPr txBox="1"/>
            <p:nvPr/>
          </p:nvSpPr>
          <p:spPr>
            <a:xfrm>
              <a:off x="0" y="-28575"/>
              <a:ext cx="748384" cy="158446"/>
            </a:xfrm>
            <a:prstGeom prst="rect">
              <a:avLst/>
            </a:prstGeom>
          </p:spPr>
          <p:txBody>
            <a:bodyPr lIns="50800" tIns="50800" rIns="50800" bIns="50800" rtlCol="0" anchor="ctr"/>
            <a:lstStyle/>
            <a:p>
              <a:pPr algn="ctr">
                <a:lnSpc>
                  <a:spcPts val="2419"/>
                </a:lnSpc>
              </a:pPr>
              <a:endParaRPr/>
            </a:p>
          </p:txBody>
        </p:sp>
      </p:grpSp>
      <p:grpSp>
        <p:nvGrpSpPr>
          <p:cNvPr id="9" name="Group 9"/>
          <p:cNvGrpSpPr/>
          <p:nvPr/>
        </p:nvGrpSpPr>
        <p:grpSpPr>
          <a:xfrm>
            <a:off x="8174652" y="2181719"/>
            <a:ext cx="1370008" cy="1370008"/>
            <a:chOff x="0" y="0"/>
            <a:chExt cx="360825" cy="360825"/>
          </a:xfrm>
        </p:grpSpPr>
        <p:sp>
          <p:nvSpPr>
            <p:cNvPr id="10" name="Freeform 10"/>
            <p:cNvSpPr/>
            <p:nvPr/>
          </p:nvSpPr>
          <p:spPr>
            <a:xfrm>
              <a:off x="0" y="0"/>
              <a:ext cx="360825" cy="360825"/>
            </a:xfrm>
            <a:custGeom>
              <a:avLst/>
              <a:gdLst/>
              <a:ahLst/>
              <a:cxnLst/>
              <a:rect l="l" t="t" r="r" b="b"/>
              <a:pathLst>
                <a:path w="360825" h="360825">
                  <a:moveTo>
                    <a:pt x="135624" y="0"/>
                  </a:moveTo>
                  <a:lnTo>
                    <a:pt x="225201" y="0"/>
                  </a:lnTo>
                  <a:cubicBezTo>
                    <a:pt x="300104" y="0"/>
                    <a:pt x="360825" y="60721"/>
                    <a:pt x="360825" y="135624"/>
                  </a:cubicBezTo>
                  <a:lnTo>
                    <a:pt x="360825" y="225201"/>
                  </a:lnTo>
                  <a:cubicBezTo>
                    <a:pt x="360825" y="300104"/>
                    <a:pt x="300104" y="360825"/>
                    <a:pt x="225201" y="360825"/>
                  </a:cubicBezTo>
                  <a:lnTo>
                    <a:pt x="135624" y="360825"/>
                  </a:lnTo>
                  <a:cubicBezTo>
                    <a:pt x="60721" y="360825"/>
                    <a:pt x="0" y="300104"/>
                    <a:pt x="0" y="225201"/>
                  </a:cubicBezTo>
                  <a:lnTo>
                    <a:pt x="0" y="135624"/>
                  </a:lnTo>
                  <a:cubicBezTo>
                    <a:pt x="0" y="60721"/>
                    <a:pt x="60721" y="0"/>
                    <a:pt x="135624" y="0"/>
                  </a:cubicBezTo>
                  <a:close/>
                </a:path>
              </a:pathLst>
            </a:custGeom>
            <a:solidFill>
              <a:srgbClr val="FFDE59"/>
            </a:solidFill>
          </p:spPr>
          <p:txBody>
            <a:bodyPr/>
            <a:lstStyle/>
            <a:p>
              <a:endParaRPr lang="en-US"/>
            </a:p>
          </p:txBody>
        </p:sp>
        <p:sp>
          <p:nvSpPr>
            <p:cNvPr id="11" name="TextBox 11"/>
            <p:cNvSpPr txBox="1"/>
            <p:nvPr/>
          </p:nvSpPr>
          <p:spPr>
            <a:xfrm>
              <a:off x="0" y="-28575"/>
              <a:ext cx="360825" cy="389400"/>
            </a:xfrm>
            <a:prstGeom prst="rect">
              <a:avLst/>
            </a:prstGeom>
          </p:spPr>
          <p:txBody>
            <a:bodyPr lIns="50800" tIns="50800" rIns="50800" bIns="50800" rtlCol="0" anchor="ctr"/>
            <a:lstStyle/>
            <a:p>
              <a:pPr algn="ctr">
                <a:lnSpc>
                  <a:spcPts val="2419"/>
                </a:lnSpc>
              </a:pPr>
              <a:endParaRPr/>
            </a:p>
          </p:txBody>
        </p:sp>
      </p:grpSp>
      <p:sp>
        <p:nvSpPr>
          <p:cNvPr id="12" name="Freeform 12"/>
          <p:cNvSpPr/>
          <p:nvPr/>
        </p:nvSpPr>
        <p:spPr>
          <a:xfrm>
            <a:off x="16998737" y="653585"/>
            <a:ext cx="521127" cy="581379"/>
          </a:xfrm>
          <a:custGeom>
            <a:avLst/>
            <a:gdLst/>
            <a:ahLst/>
            <a:cxnLst/>
            <a:rect l="l" t="t" r="r" b="b"/>
            <a:pathLst>
              <a:path w="521127" h="581379">
                <a:moveTo>
                  <a:pt x="0" y="0"/>
                </a:moveTo>
                <a:lnTo>
                  <a:pt x="521126" y="0"/>
                </a:lnTo>
                <a:lnTo>
                  <a:pt x="521126" y="581379"/>
                </a:lnTo>
                <a:lnTo>
                  <a:pt x="0" y="5813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6"/>
            <a:stretch>
              <a:fillRect l="-8503" t="-94006" r="-6020" b="-85365"/>
            </a:stretch>
          </a:blipFill>
        </p:spPr>
        <p:txBody>
          <a:bodyPr/>
          <a:lstStyle/>
          <a:p>
            <a:endParaRPr lang="en-US"/>
          </a:p>
        </p:txBody>
      </p:sp>
      <p:grpSp>
        <p:nvGrpSpPr>
          <p:cNvPr id="14" name="Group 14"/>
          <p:cNvGrpSpPr/>
          <p:nvPr/>
        </p:nvGrpSpPr>
        <p:grpSpPr>
          <a:xfrm>
            <a:off x="8174652" y="6071231"/>
            <a:ext cx="1370008" cy="1370008"/>
            <a:chOff x="0" y="0"/>
            <a:chExt cx="1826677" cy="1826677"/>
          </a:xfrm>
        </p:grpSpPr>
        <p:grpSp>
          <p:nvGrpSpPr>
            <p:cNvPr id="15" name="Group 15"/>
            <p:cNvGrpSpPr/>
            <p:nvPr/>
          </p:nvGrpSpPr>
          <p:grpSpPr>
            <a:xfrm>
              <a:off x="0" y="0"/>
              <a:ext cx="1826677" cy="1826677"/>
              <a:chOff x="0" y="0"/>
              <a:chExt cx="360825" cy="360825"/>
            </a:xfrm>
          </p:grpSpPr>
          <p:sp>
            <p:nvSpPr>
              <p:cNvPr id="16" name="Freeform 16"/>
              <p:cNvSpPr/>
              <p:nvPr/>
            </p:nvSpPr>
            <p:spPr>
              <a:xfrm>
                <a:off x="0" y="0"/>
                <a:ext cx="360825" cy="360825"/>
              </a:xfrm>
              <a:custGeom>
                <a:avLst/>
                <a:gdLst/>
                <a:ahLst/>
                <a:cxnLst/>
                <a:rect l="l" t="t" r="r" b="b"/>
                <a:pathLst>
                  <a:path w="360825" h="360825">
                    <a:moveTo>
                      <a:pt x="135624" y="0"/>
                    </a:moveTo>
                    <a:lnTo>
                      <a:pt x="225201" y="0"/>
                    </a:lnTo>
                    <a:cubicBezTo>
                      <a:pt x="300104" y="0"/>
                      <a:pt x="360825" y="60721"/>
                      <a:pt x="360825" y="135624"/>
                    </a:cubicBezTo>
                    <a:lnTo>
                      <a:pt x="360825" y="225201"/>
                    </a:lnTo>
                    <a:cubicBezTo>
                      <a:pt x="360825" y="300104"/>
                      <a:pt x="300104" y="360825"/>
                      <a:pt x="225201" y="360825"/>
                    </a:cubicBezTo>
                    <a:lnTo>
                      <a:pt x="135624" y="360825"/>
                    </a:lnTo>
                    <a:cubicBezTo>
                      <a:pt x="60721" y="360825"/>
                      <a:pt x="0" y="300104"/>
                      <a:pt x="0" y="225201"/>
                    </a:cubicBezTo>
                    <a:lnTo>
                      <a:pt x="0" y="135624"/>
                    </a:lnTo>
                    <a:cubicBezTo>
                      <a:pt x="0" y="60721"/>
                      <a:pt x="60721" y="0"/>
                      <a:pt x="135624" y="0"/>
                    </a:cubicBezTo>
                    <a:close/>
                  </a:path>
                </a:pathLst>
              </a:custGeom>
              <a:solidFill>
                <a:srgbClr val="FFDE59"/>
              </a:solidFill>
            </p:spPr>
            <p:txBody>
              <a:bodyPr/>
              <a:lstStyle/>
              <a:p>
                <a:endParaRPr lang="en-US"/>
              </a:p>
            </p:txBody>
          </p:sp>
          <p:sp>
            <p:nvSpPr>
              <p:cNvPr id="17" name="TextBox 17"/>
              <p:cNvSpPr txBox="1"/>
              <p:nvPr/>
            </p:nvSpPr>
            <p:spPr>
              <a:xfrm>
                <a:off x="0" y="-28575"/>
                <a:ext cx="360825" cy="389400"/>
              </a:xfrm>
              <a:prstGeom prst="rect">
                <a:avLst/>
              </a:prstGeom>
            </p:spPr>
            <p:txBody>
              <a:bodyPr lIns="50800" tIns="50800" rIns="50800" bIns="50800" rtlCol="0" anchor="ctr"/>
              <a:lstStyle/>
              <a:p>
                <a:pPr algn="ctr">
                  <a:lnSpc>
                    <a:spcPts val="2419"/>
                  </a:lnSpc>
                </a:pPr>
                <a:endParaRPr/>
              </a:p>
            </p:txBody>
          </p:sp>
        </p:grpSp>
        <p:sp>
          <p:nvSpPr>
            <p:cNvPr id="18" name="Freeform 18"/>
            <p:cNvSpPr/>
            <p:nvPr/>
          </p:nvSpPr>
          <p:spPr>
            <a:xfrm>
              <a:off x="208471" y="181196"/>
              <a:ext cx="1456964" cy="1464285"/>
            </a:xfrm>
            <a:custGeom>
              <a:avLst/>
              <a:gdLst/>
              <a:ahLst/>
              <a:cxnLst/>
              <a:rect l="l" t="t" r="r" b="b"/>
              <a:pathLst>
                <a:path w="1456964" h="1464285">
                  <a:moveTo>
                    <a:pt x="0" y="0"/>
                  </a:moveTo>
                  <a:lnTo>
                    <a:pt x="1456964" y="0"/>
                  </a:lnTo>
                  <a:lnTo>
                    <a:pt x="1456964" y="1464285"/>
                  </a:lnTo>
                  <a:lnTo>
                    <a:pt x="0" y="14642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sp>
        <p:nvSpPr>
          <p:cNvPr id="20" name="TextBox 20"/>
          <p:cNvSpPr txBox="1"/>
          <p:nvPr/>
        </p:nvSpPr>
        <p:spPr>
          <a:xfrm>
            <a:off x="1128547" y="3494577"/>
            <a:ext cx="6739802" cy="2413000"/>
          </a:xfrm>
          <a:prstGeom prst="rect">
            <a:avLst/>
          </a:prstGeom>
        </p:spPr>
        <p:txBody>
          <a:bodyPr lIns="0" tIns="0" rIns="0" bIns="0" rtlCol="0" anchor="t">
            <a:spAutoFit/>
          </a:bodyPr>
          <a:lstStyle/>
          <a:p>
            <a:pPr algn="l">
              <a:lnSpc>
                <a:spcPts val="6049"/>
              </a:lnSpc>
            </a:pPr>
            <a:r>
              <a:rPr lang="en-US" sz="5499" b="1" dirty="0">
                <a:solidFill>
                  <a:srgbClr val="06000B"/>
                </a:solidFill>
                <a:latin typeface="ITC Avant Garde Gothic Bold"/>
                <a:ea typeface="ITC Avant Garde Gothic Bold"/>
                <a:cs typeface="ITC Avant Garde Gothic Bold"/>
                <a:sym typeface="ITC Avant Garde Gothic Bold"/>
              </a:rPr>
              <a:t>Insights from Implementation </a:t>
            </a:r>
          </a:p>
          <a:p>
            <a:pPr algn="l">
              <a:lnSpc>
                <a:spcPts val="6049"/>
              </a:lnSpc>
            </a:pPr>
            <a:r>
              <a:rPr lang="en-US" sz="5499" b="1" dirty="0">
                <a:solidFill>
                  <a:srgbClr val="06000B"/>
                </a:solidFill>
                <a:latin typeface="ITC Avant Garde Gothic Bold"/>
                <a:ea typeface="ITC Avant Garde Gothic Bold"/>
                <a:cs typeface="ITC Avant Garde Gothic Bold"/>
                <a:sym typeface="ITC Avant Garde Gothic Bold"/>
              </a:rPr>
              <a:t>(2011–2018)</a:t>
            </a:r>
          </a:p>
        </p:txBody>
      </p:sp>
      <p:grpSp>
        <p:nvGrpSpPr>
          <p:cNvPr id="21" name="Group 21"/>
          <p:cNvGrpSpPr/>
          <p:nvPr/>
        </p:nvGrpSpPr>
        <p:grpSpPr>
          <a:xfrm>
            <a:off x="10100298" y="952500"/>
            <a:ext cx="7806702" cy="2768748"/>
            <a:chOff x="0" y="-342900"/>
            <a:chExt cx="9197919" cy="3691665"/>
          </a:xfrm>
        </p:grpSpPr>
        <p:sp>
          <p:nvSpPr>
            <p:cNvPr id="22" name="TextBox 22"/>
            <p:cNvSpPr txBox="1"/>
            <p:nvPr/>
          </p:nvSpPr>
          <p:spPr>
            <a:xfrm>
              <a:off x="0" y="-342900"/>
              <a:ext cx="5447064" cy="1049800"/>
            </a:xfrm>
            <a:prstGeom prst="rect">
              <a:avLst/>
            </a:prstGeom>
          </p:spPr>
          <p:txBody>
            <a:bodyPr lIns="0" tIns="0" rIns="0" bIns="0" rtlCol="0" anchor="t">
              <a:spAutoFit/>
            </a:bodyPr>
            <a:lstStyle/>
            <a:p>
              <a:pPr algn="l">
                <a:lnSpc>
                  <a:spcPts val="7000"/>
                </a:lnSpc>
              </a:pPr>
              <a:r>
                <a:rPr lang="en-US" sz="3500" b="1" dirty="0">
                  <a:solidFill>
                    <a:srgbClr val="FFFFFF"/>
                  </a:solidFill>
                  <a:latin typeface="ITC Avant Garde Gothic Bold"/>
                  <a:ea typeface="ITC Avant Garde Gothic Bold"/>
                  <a:cs typeface="ITC Avant Garde Gothic Bold"/>
                  <a:sym typeface="ITC Avant Garde Gothic Bold"/>
                </a:rPr>
                <a:t>Excelled at:</a:t>
              </a:r>
            </a:p>
          </p:txBody>
        </p:sp>
        <p:sp>
          <p:nvSpPr>
            <p:cNvPr id="23" name="TextBox 23"/>
            <p:cNvSpPr txBox="1"/>
            <p:nvPr/>
          </p:nvSpPr>
          <p:spPr>
            <a:xfrm>
              <a:off x="0" y="688977"/>
              <a:ext cx="9197919" cy="2659788"/>
            </a:xfrm>
            <a:prstGeom prst="rect">
              <a:avLst/>
            </a:prstGeom>
          </p:spPr>
          <p:txBody>
            <a:bodyPr lIns="0" tIns="0" rIns="0" bIns="0" rtlCol="0" anchor="t">
              <a:spAutoFit/>
            </a:bodyPr>
            <a:lstStyle/>
            <a:p>
              <a:pPr lvl="0">
                <a:lnSpc>
                  <a:spcPct val="150000"/>
                </a:lnSpc>
              </a:pPr>
              <a:r>
                <a:rPr lang="en-US" sz="3000" dirty="0">
                  <a:solidFill>
                    <a:srgbClr val="FFFFFF"/>
                  </a:solidFill>
                  <a:latin typeface="Inter"/>
                  <a:ea typeface="Inter"/>
                  <a:sym typeface="Inter"/>
                </a:rPr>
                <a:t>• </a:t>
              </a:r>
              <a:r>
                <a:rPr lang="en-JM" sz="3000" dirty="0">
                  <a:solidFill>
                    <a:srgbClr val="FFFFFF"/>
                  </a:solidFill>
                  <a:latin typeface="Inter"/>
                  <a:ea typeface="Inter"/>
                </a:rPr>
                <a:t>Addressing the right issues</a:t>
              </a:r>
            </a:p>
            <a:p>
              <a:pPr lvl="0">
                <a:lnSpc>
                  <a:spcPct val="150000"/>
                </a:lnSpc>
              </a:pPr>
              <a:r>
                <a:rPr lang="en-US" sz="3000" dirty="0">
                  <a:solidFill>
                    <a:srgbClr val="FFFFFF"/>
                  </a:solidFill>
                  <a:latin typeface="Inter"/>
                  <a:ea typeface="Inter"/>
                  <a:sym typeface="Inter"/>
                </a:rPr>
                <a:t>• </a:t>
              </a:r>
              <a:r>
                <a:rPr lang="en-JM" sz="3000" dirty="0">
                  <a:solidFill>
                    <a:srgbClr val="FFFFFF"/>
                  </a:solidFill>
                  <a:latin typeface="Inter"/>
                  <a:ea typeface="Inter"/>
                </a:rPr>
                <a:t>Using the correct types of infinitives</a:t>
              </a:r>
            </a:p>
            <a:p>
              <a:pPr lvl="0">
                <a:lnSpc>
                  <a:spcPct val="150000"/>
                </a:lnSpc>
              </a:pPr>
              <a:r>
                <a:rPr lang="en-US" sz="3000" dirty="0">
                  <a:solidFill>
                    <a:srgbClr val="FFFFFF"/>
                  </a:solidFill>
                  <a:latin typeface="Inter"/>
                  <a:ea typeface="Inter"/>
                  <a:sym typeface="Inter"/>
                </a:rPr>
                <a:t>• </a:t>
              </a:r>
              <a:r>
                <a:rPr lang="en-JM" sz="3000" dirty="0">
                  <a:solidFill>
                    <a:srgbClr val="FFFFFF"/>
                  </a:solidFill>
                  <a:latin typeface="Inter"/>
                  <a:ea typeface="Inter"/>
                </a:rPr>
                <a:t>At the right time</a:t>
              </a:r>
            </a:p>
          </p:txBody>
        </p:sp>
      </p:grpSp>
      <p:grpSp>
        <p:nvGrpSpPr>
          <p:cNvPr id="24" name="Group 24"/>
          <p:cNvGrpSpPr/>
          <p:nvPr/>
        </p:nvGrpSpPr>
        <p:grpSpPr>
          <a:xfrm>
            <a:off x="10220970" y="5696309"/>
            <a:ext cx="7038330" cy="3376233"/>
            <a:chOff x="0" y="0"/>
            <a:chExt cx="9384440" cy="4501643"/>
          </a:xfrm>
        </p:grpSpPr>
        <p:sp>
          <p:nvSpPr>
            <p:cNvPr id="25" name="TextBox 25"/>
            <p:cNvSpPr txBox="1"/>
            <p:nvPr/>
          </p:nvSpPr>
          <p:spPr>
            <a:xfrm>
              <a:off x="0" y="675214"/>
              <a:ext cx="9384440" cy="3826430"/>
            </a:xfrm>
            <a:prstGeom prst="rect">
              <a:avLst/>
            </a:prstGeom>
          </p:spPr>
          <p:txBody>
            <a:bodyPr lIns="0" tIns="0" rIns="0" bIns="0" rtlCol="0" anchor="t">
              <a:spAutoFit/>
            </a:bodyPr>
            <a:lstStyle/>
            <a:p>
              <a:pPr algn="just">
                <a:lnSpc>
                  <a:spcPts val="6000"/>
                </a:lnSpc>
              </a:pPr>
              <a:r>
                <a:rPr lang="en-US" sz="3000" dirty="0">
                  <a:solidFill>
                    <a:srgbClr val="FFFFFF"/>
                  </a:solidFill>
                  <a:latin typeface="Inter"/>
                  <a:ea typeface="Inter"/>
                  <a:cs typeface="Inter"/>
                  <a:sym typeface="Inter"/>
                </a:rPr>
                <a:t>• Weak coordination</a:t>
              </a:r>
            </a:p>
            <a:p>
              <a:pPr algn="just">
                <a:lnSpc>
                  <a:spcPts val="6000"/>
                </a:lnSpc>
              </a:pPr>
              <a:r>
                <a:rPr lang="en-US" sz="3000" dirty="0">
                  <a:solidFill>
                    <a:srgbClr val="FFFFFF"/>
                  </a:solidFill>
                  <a:latin typeface="Inter"/>
                  <a:ea typeface="Inter"/>
                  <a:cs typeface="Inter"/>
                  <a:sym typeface="Inter"/>
                </a:rPr>
                <a:t>• Uneven implementation</a:t>
              </a:r>
            </a:p>
            <a:p>
              <a:pPr algn="just">
                <a:lnSpc>
                  <a:spcPts val="5800"/>
                </a:lnSpc>
              </a:pPr>
              <a:r>
                <a:rPr lang="en-US" sz="2900" dirty="0">
                  <a:solidFill>
                    <a:srgbClr val="FFFFFF"/>
                  </a:solidFill>
                  <a:latin typeface="Inter"/>
                  <a:ea typeface="Inter"/>
                  <a:cs typeface="Inter"/>
                  <a:sym typeface="Inter"/>
                </a:rPr>
                <a:t>• Limited awareness </a:t>
              </a:r>
            </a:p>
            <a:p>
              <a:pPr algn="just">
                <a:lnSpc>
                  <a:spcPts val="5800"/>
                </a:lnSpc>
              </a:pPr>
              <a:r>
                <a:rPr lang="en-US" sz="2900" dirty="0">
                  <a:solidFill>
                    <a:srgbClr val="FFFFFF"/>
                  </a:solidFill>
                  <a:latin typeface="Inter"/>
                  <a:ea typeface="Inter"/>
                  <a:cs typeface="Inter"/>
                  <a:sym typeface="Inter"/>
                </a:rPr>
                <a:t>• Insufficient scale</a:t>
              </a:r>
            </a:p>
          </p:txBody>
        </p:sp>
        <p:sp>
          <p:nvSpPr>
            <p:cNvPr id="26" name="TextBox 26"/>
            <p:cNvSpPr txBox="1"/>
            <p:nvPr/>
          </p:nvSpPr>
          <p:spPr>
            <a:xfrm>
              <a:off x="0" y="-38100"/>
              <a:ext cx="5447064" cy="745100"/>
            </a:xfrm>
            <a:prstGeom prst="rect">
              <a:avLst/>
            </a:prstGeom>
          </p:spPr>
          <p:txBody>
            <a:bodyPr lIns="0" tIns="0" rIns="0" bIns="0" rtlCol="0" anchor="t">
              <a:spAutoFit/>
            </a:bodyPr>
            <a:lstStyle/>
            <a:p>
              <a:pPr algn="l">
                <a:lnSpc>
                  <a:spcPts val="3850"/>
                </a:lnSpc>
              </a:pPr>
              <a:r>
                <a:rPr lang="en-US" sz="3500" b="1">
                  <a:solidFill>
                    <a:srgbClr val="FFFFFF"/>
                  </a:solidFill>
                  <a:latin typeface="ITC Avant Garde Gothic Bold"/>
                  <a:ea typeface="ITC Avant Garde Gothic Bold"/>
                  <a:cs typeface="ITC Avant Garde Gothic Bold"/>
                  <a:sym typeface="ITC Avant Garde Gothic Bold"/>
                </a:rPr>
                <a:t>Challenges:</a:t>
              </a:r>
            </a:p>
          </p:txBody>
        </p:sp>
      </p:grpSp>
      <p:sp>
        <p:nvSpPr>
          <p:cNvPr id="27" name="Freeform 19">
            <a:extLst>
              <a:ext uri="{FF2B5EF4-FFF2-40B4-BE49-F238E27FC236}">
                <a16:creationId xmlns:a16="http://schemas.microsoft.com/office/drawing/2014/main" id="{108AF96F-52E1-4323-86A7-2CB471C2BB51}"/>
              </a:ext>
            </a:extLst>
          </p:cNvPr>
          <p:cNvSpPr/>
          <p:nvPr/>
        </p:nvSpPr>
        <p:spPr>
          <a:xfrm>
            <a:off x="8267300" y="2229171"/>
            <a:ext cx="1223179" cy="1166607"/>
          </a:xfrm>
          <a:custGeom>
            <a:avLst/>
            <a:gdLst/>
            <a:ahLst/>
            <a:cxnLst/>
            <a:rect l="l" t="t" r="r" b="b"/>
            <a:pathLst>
              <a:path w="1223179" h="1166607">
                <a:moveTo>
                  <a:pt x="0" y="0"/>
                </a:moveTo>
                <a:lnTo>
                  <a:pt x="1223179" y="0"/>
                </a:lnTo>
                <a:lnTo>
                  <a:pt x="1223179" y="1166608"/>
                </a:lnTo>
                <a:lnTo>
                  <a:pt x="0" y="1166608"/>
                </a:lnTo>
                <a:lnTo>
                  <a:pt x="0" y="0"/>
                </a:lnTo>
                <a:close/>
              </a:path>
            </a:pathLst>
          </a:custGeom>
          <a:blipFill>
            <a:blip r:embed="rId9"/>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891049" y="-420434"/>
            <a:ext cx="5925861" cy="11153695"/>
            <a:chOff x="0" y="0"/>
            <a:chExt cx="1560721" cy="2937599"/>
          </a:xfrm>
        </p:grpSpPr>
        <p:sp>
          <p:nvSpPr>
            <p:cNvPr id="3" name="Freeform 3"/>
            <p:cNvSpPr/>
            <p:nvPr/>
          </p:nvSpPr>
          <p:spPr>
            <a:xfrm>
              <a:off x="0" y="0"/>
              <a:ext cx="1560721" cy="2937599"/>
            </a:xfrm>
            <a:custGeom>
              <a:avLst/>
              <a:gdLst/>
              <a:ahLst/>
              <a:cxnLst/>
              <a:rect l="l" t="t" r="r" b="b"/>
              <a:pathLst>
                <a:path w="1560721" h="2937599">
                  <a:moveTo>
                    <a:pt x="60097" y="0"/>
                  </a:moveTo>
                  <a:lnTo>
                    <a:pt x="1500623" y="0"/>
                  </a:lnTo>
                  <a:cubicBezTo>
                    <a:pt x="1533814" y="0"/>
                    <a:pt x="1560721" y="26906"/>
                    <a:pt x="1560721" y="60097"/>
                  </a:cubicBezTo>
                  <a:lnTo>
                    <a:pt x="1560721" y="2877501"/>
                  </a:lnTo>
                  <a:cubicBezTo>
                    <a:pt x="1560721" y="2910692"/>
                    <a:pt x="1533814" y="2937599"/>
                    <a:pt x="1500623" y="2937599"/>
                  </a:cubicBezTo>
                  <a:lnTo>
                    <a:pt x="60097" y="2937599"/>
                  </a:lnTo>
                  <a:cubicBezTo>
                    <a:pt x="26906" y="2937599"/>
                    <a:pt x="0" y="2910692"/>
                    <a:pt x="0" y="2877501"/>
                  </a:cubicBezTo>
                  <a:lnTo>
                    <a:pt x="0" y="60097"/>
                  </a:lnTo>
                  <a:cubicBezTo>
                    <a:pt x="0" y="26906"/>
                    <a:pt x="26906" y="0"/>
                    <a:pt x="60097" y="0"/>
                  </a:cubicBezTo>
                  <a:close/>
                </a:path>
              </a:pathLst>
            </a:custGeom>
            <a:solidFill>
              <a:srgbClr val="003D20"/>
            </a:solidFill>
          </p:spPr>
          <p:txBody>
            <a:bodyPr/>
            <a:lstStyle/>
            <a:p>
              <a:endParaRPr lang="en-US"/>
            </a:p>
          </p:txBody>
        </p:sp>
        <p:sp>
          <p:nvSpPr>
            <p:cNvPr id="4" name="TextBox 4"/>
            <p:cNvSpPr txBox="1"/>
            <p:nvPr/>
          </p:nvSpPr>
          <p:spPr>
            <a:xfrm>
              <a:off x="0" y="-28575"/>
              <a:ext cx="1560721" cy="2966174"/>
            </a:xfrm>
            <a:prstGeom prst="rect">
              <a:avLst/>
            </a:prstGeom>
          </p:spPr>
          <p:txBody>
            <a:bodyPr lIns="50800" tIns="50800" rIns="50800" bIns="50800" rtlCol="0" anchor="ctr"/>
            <a:lstStyle/>
            <a:p>
              <a:pPr algn="ctr">
                <a:lnSpc>
                  <a:spcPts val="2419"/>
                </a:lnSpc>
              </a:pPr>
              <a:endParaRPr/>
            </a:p>
          </p:txBody>
        </p:sp>
      </p:grpSp>
      <p:grpSp>
        <p:nvGrpSpPr>
          <p:cNvPr id="5" name="Group 5"/>
          <p:cNvGrpSpPr/>
          <p:nvPr/>
        </p:nvGrpSpPr>
        <p:grpSpPr>
          <a:xfrm>
            <a:off x="13428004" y="290987"/>
            <a:ext cx="5501577" cy="9496890"/>
            <a:chOff x="0" y="0"/>
            <a:chExt cx="476826" cy="823103"/>
          </a:xfrm>
        </p:grpSpPr>
        <p:sp>
          <p:nvSpPr>
            <p:cNvPr id="6" name="Freeform 6"/>
            <p:cNvSpPr/>
            <p:nvPr/>
          </p:nvSpPr>
          <p:spPr>
            <a:xfrm>
              <a:off x="0" y="0"/>
              <a:ext cx="476826" cy="823103"/>
            </a:xfrm>
            <a:custGeom>
              <a:avLst/>
              <a:gdLst/>
              <a:ahLst/>
              <a:cxnLst/>
              <a:rect l="l" t="t" r="r" b="b"/>
              <a:pathLst>
                <a:path w="476826" h="823103">
                  <a:moveTo>
                    <a:pt x="60510" y="0"/>
                  </a:moveTo>
                  <a:lnTo>
                    <a:pt x="416316" y="0"/>
                  </a:lnTo>
                  <a:cubicBezTo>
                    <a:pt x="432364" y="0"/>
                    <a:pt x="447755" y="6375"/>
                    <a:pt x="459103" y="17723"/>
                  </a:cubicBezTo>
                  <a:cubicBezTo>
                    <a:pt x="470451" y="29071"/>
                    <a:pt x="476826" y="44462"/>
                    <a:pt x="476826" y="60510"/>
                  </a:cubicBezTo>
                  <a:lnTo>
                    <a:pt x="476826" y="762593"/>
                  </a:lnTo>
                  <a:cubicBezTo>
                    <a:pt x="476826" y="778641"/>
                    <a:pt x="470451" y="794032"/>
                    <a:pt x="459103" y="805380"/>
                  </a:cubicBezTo>
                  <a:cubicBezTo>
                    <a:pt x="447755" y="816728"/>
                    <a:pt x="432364" y="823103"/>
                    <a:pt x="416316" y="823103"/>
                  </a:cubicBezTo>
                  <a:lnTo>
                    <a:pt x="60510" y="823103"/>
                  </a:lnTo>
                  <a:cubicBezTo>
                    <a:pt x="44462" y="823103"/>
                    <a:pt x="29071" y="816728"/>
                    <a:pt x="17723" y="805380"/>
                  </a:cubicBezTo>
                  <a:cubicBezTo>
                    <a:pt x="6375" y="794032"/>
                    <a:pt x="0" y="778641"/>
                    <a:pt x="0" y="762593"/>
                  </a:cubicBezTo>
                  <a:lnTo>
                    <a:pt x="0" y="60510"/>
                  </a:lnTo>
                  <a:cubicBezTo>
                    <a:pt x="0" y="44462"/>
                    <a:pt x="6375" y="29071"/>
                    <a:pt x="17723" y="17723"/>
                  </a:cubicBezTo>
                  <a:cubicBezTo>
                    <a:pt x="29071" y="6375"/>
                    <a:pt x="44462" y="0"/>
                    <a:pt x="60510" y="0"/>
                  </a:cubicBezTo>
                  <a:close/>
                </a:path>
              </a:pathLst>
            </a:custGeom>
            <a:blipFill>
              <a:blip r:embed="rId3"/>
              <a:stretch>
                <a:fillRect l="-116232" r="-44327"/>
              </a:stretch>
            </a:blipFill>
          </p:spPr>
          <p:txBody>
            <a:bodyPr/>
            <a:lstStyle/>
            <a:p>
              <a:endParaRPr lang="en-US"/>
            </a:p>
          </p:txBody>
        </p:sp>
      </p:grpSp>
      <p:grpSp>
        <p:nvGrpSpPr>
          <p:cNvPr id="7" name="Group 7"/>
          <p:cNvGrpSpPr/>
          <p:nvPr/>
        </p:nvGrpSpPr>
        <p:grpSpPr>
          <a:xfrm>
            <a:off x="12362314" y="4714777"/>
            <a:ext cx="1698326" cy="1698326"/>
            <a:chOff x="0" y="0"/>
            <a:chExt cx="2264435" cy="2264435"/>
          </a:xfrm>
        </p:grpSpPr>
        <p:grpSp>
          <p:nvGrpSpPr>
            <p:cNvPr id="8" name="Group 8"/>
            <p:cNvGrpSpPr/>
            <p:nvPr/>
          </p:nvGrpSpPr>
          <p:grpSpPr>
            <a:xfrm>
              <a:off x="0" y="0"/>
              <a:ext cx="2264435" cy="2264435"/>
              <a:chOff x="0" y="0"/>
              <a:chExt cx="447296" cy="447296"/>
            </a:xfrm>
          </p:grpSpPr>
          <p:sp>
            <p:nvSpPr>
              <p:cNvPr id="9" name="Freeform 9"/>
              <p:cNvSpPr/>
              <p:nvPr/>
            </p:nvSpPr>
            <p:spPr>
              <a:xfrm>
                <a:off x="0" y="0"/>
                <a:ext cx="447296" cy="447296"/>
              </a:xfrm>
              <a:custGeom>
                <a:avLst/>
                <a:gdLst/>
                <a:ahLst/>
                <a:cxnLst/>
                <a:rect l="l" t="t" r="r" b="b"/>
                <a:pathLst>
                  <a:path w="447296" h="447296">
                    <a:moveTo>
                      <a:pt x="109405" y="0"/>
                    </a:moveTo>
                    <a:lnTo>
                      <a:pt x="337890" y="0"/>
                    </a:lnTo>
                    <a:cubicBezTo>
                      <a:pt x="398313" y="0"/>
                      <a:pt x="447296" y="48982"/>
                      <a:pt x="447296" y="109405"/>
                    </a:cubicBezTo>
                    <a:lnTo>
                      <a:pt x="447296" y="337890"/>
                    </a:lnTo>
                    <a:cubicBezTo>
                      <a:pt x="447296" y="398313"/>
                      <a:pt x="398313" y="447296"/>
                      <a:pt x="337890" y="447296"/>
                    </a:cubicBezTo>
                    <a:lnTo>
                      <a:pt x="109405" y="447296"/>
                    </a:lnTo>
                    <a:cubicBezTo>
                      <a:pt x="48982" y="447296"/>
                      <a:pt x="0" y="398313"/>
                      <a:pt x="0" y="337890"/>
                    </a:cubicBezTo>
                    <a:lnTo>
                      <a:pt x="0" y="109405"/>
                    </a:lnTo>
                    <a:cubicBezTo>
                      <a:pt x="0" y="48982"/>
                      <a:pt x="48982" y="0"/>
                      <a:pt x="109405" y="0"/>
                    </a:cubicBezTo>
                    <a:close/>
                  </a:path>
                </a:pathLst>
              </a:custGeom>
              <a:solidFill>
                <a:srgbClr val="FFDE59"/>
              </a:solidFill>
            </p:spPr>
            <p:txBody>
              <a:bodyPr/>
              <a:lstStyle/>
              <a:p>
                <a:endParaRPr lang="en-US"/>
              </a:p>
            </p:txBody>
          </p:sp>
          <p:sp>
            <p:nvSpPr>
              <p:cNvPr id="10" name="TextBox 10"/>
              <p:cNvSpPr txBox="1"/>
              <p:nvPr/>
            </p:nvSpPr>
            <p:spPr>
              <a:xfrm>
                <a:off x="0" y="-28575"/>
                <a:ext cx="447296" cy="475871"/>
              </a:xfrm>
              <a:prstGeom prst="rect">
                <a:avLst/>
              </a:prstGeom>
            </p:spPr>
            <p:txBody>
              <a:bodyPr lIns="50800" tIns="50800" rIns="50800" bIns="50800" rtlCol="0" anchor="ctr"/>
              <a:lstStyle/>
              <a:p>
                <a:pPr algn="ctr">
                  <a:lnSpc>
                    <a:spcPts val="2419"/>
                  </a:lnSpc>
                </a:pPr>
                <a:endParaRPr/>
              </a:p>
            </p:txBody>
          </p:sp>
        </p:grpSp>
        <p:sp>
          <p:nvSpPr>
            <p:cNvPr id="11" name="Freeform 11"/>
            <p:cNvSpPr/>
            <p:nvPr/>
          </p:nvSpPr>
          <p:spPr>
            <a:xfrm>
              <a:off x="508587" y="500299"/>
              <a:ext cx="1247262" cy="1314637"/>
            </a:xfrm>
            <a:custGeom>
              <a:avLst/>
              <a:gdLst/>
              <a:ahLst/>
              <a:cxnLst/>
              <a:rect l="l" t="t" r="r" b="b"/>
              <a:pathLst>
                <a:path w="1247262" h="1314637">
                  <a:moveTo>
                    <a:pt x="0" y="0"/>
                  </a:moveTo>
                  <a:lnTo>
                    <a:pt x="1247261" y="0"/>
                  </a:lnTo>
                  <a:lnTo>
                    <a:pt x="1247261" y="1314637"/>
                  </a:lnTo>
                  <a:lnTo>
                    <a:pt x="0" y="13146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12" name="Group 12"/>
          <p:cNvGrpSpPr/>
          <p:nvPr/>
        </p:nvGrpSpPr>
        <p:grpSpPr>
          <a:xfrm>
            <a:off x="-482189" y="9258300"/>
            <a:ext cx="9626189" cy="1698326"/>
            <a:chOff x="0" y="0"/>
            <a:chExt cx="2535293" cy="447296"/>
          </a:xfrm>
        </p:grpSpPr>
        <p:sp>
          <p:nvSpPr>
            <p:cNvPr id="13" name="Freeform 13"/>
            <p:cNvSpPr/>
            <p:nvPr/>
          </p:nvSpPr>
          <p:spPr>
            <a:xfrm>
              <a:off x="0" y="0"/>
              <a:ext cx="2535293" cy="447296"/>
            </a:xfrm>
            <a:custGeom>
              <a:avLst/>
              <a:gdLst/>
              <a:ahLst/>
              <a:cxnLst/>
              <a:rect l="l" t="t" r="r" b="b"/>
              <a:pathLst>
                <a:path w="2535293" h="447296">
                  <a:moveTo>
                    <a:pt x="19302" y="0"/>
                  </a:moveTo>
                  <a:lnTo>
                    <a:pt x="2515990" y="0"/>
                  </a:lnTo>
                  <a:cubicBezTo>
                    <a:pt x="2521110" y="0"/>
                    <a:pt x="2526019" y="2034"/>
                    <a:pt x="2529639" y="5653"/>
                  </a:cubicBezTo>
                  <a:cubicBezTo>
                    <a:pt x="2533259" y="9273"/>
                    <a:pt x="2535293" y="14183"/>
                    <a:pt x="2535293" y="19302"/>
                  </a:cubicBezTo>
                  <a:lnTo>
                    <a:pt x="2535293" y="427994"/>
                  </a:lnTo>
                  <a:cubicBezTo>
                    <a:pt x="2535293" y="438654"/>
                    <a:pt x="2526651" y="447296"/>
                    <a:pt x="2515990" y="447296"/>
                  </a:cubicBezTo>
                  <a:lnTo>
                    <a:pt x="19302" y="447296"/>
                  </a:lnTo>
                  <a:cubicBezTo>
                    <a:pt x="8642" y="447296"/>
                    <a:pt x="0" y="438654"/>
                    <a:pt x="0" y="427994"/>
                  </a:cubicBezTo>
                  <a:lnTo>
                    <a:pt x="0" y="19302"/>
                  </a:lnTo>
                  <a:cubicBezTo>
                    <a:pt x="0" y="8642"/>
                    <a:pt x="8642" y="0"/>
                    <a:pt x="19302" y="0"/>
                  </a:cubicBezTo>
                  <a:close/>
                </a:path>
              </a:pathLst>
            </a:custGeom>
            <a:solidFill>
              <a:srgbClr val="FFDE59"/>
            </a:solidFill>
          </p:spPr>
          <p:txBody>
            <a:bodyPr/>
            <a:lstStyle/>
            <a:p>
              <a:endParaRPr lang="en-US"/>
            </a:p>
          </p:txBody>
        </p:sp>
        <p:sp>
          <p:nvSpPr>
            <p:cNvPr id="14" name="TextBox 14"/>
            <p:cNvSpPr txBox="1"/>
            <p:nvPr/>
          </p:nvSpPr>
          <p:spPr>
            <a:xfrm>
              <a:off x="0" y="-28575"/>
              <a:ext cx="2535293" cy="475871"/>
            </a:xfrm>
            <a:prstGeom prst="rect">
              <a:avLst/>
            </a:prstGeom>
          </p:spPr>
          <p:txBody>
            <a:bodyPr lIns="50800" tIns="50800" rIns="50800" bIns="50800" rtlCol="0" anchor="ctr"/>
            <a:lstStyle/>
            <a:p>
              <a:pPr algn="ctr">
                <a:lnSpc>
                  <a:spcPts val="2419"/>
                </a:lnSpc>
              </a:pPr>
              <a:endParaRPr/>
            </a:p>
          </p:txBody>
        </p:sp>
      </p:grpSp>
      <p:sp>
        <p:nvSpPr>
          <p:cNvPr id="15" name="Freeform 15"/>
          <p:cNvSpPr/>
          <p:nvPr/>
        </p:nvSpPr>
        <p:spPr>
          <a:xfrm>
            <a:off x="11622112" y="1278920"/>
            <a:ext cx="521127" cy="581379"/>
          </a:xfrm>
          <a:custGeom>
            <a:avLst/>
            <a:gdLst/>
            <a:ahLst/>
            <a:cxnLst/>
            <a:rect l="l" t="t" r="r" b="b"/>
            <a:pathLst>
              <a:path w="521127" h="581379">
                <a:moveTo>
                  <a:pt x="0" y="0"/>
                </a:moveTo>
                <a:lnTo>
                  <a:pt x="521127" y="0"/>
                </a:lnTo>
                <a:lnTo>
                  <a:pt x="521127" y="581378"/>
                </a:lnTo>
                <a:lnTo>
                  <a:pt x="0" y="5813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8"/>
            <a:stretch>
              <a:fillRect l="-8503" t="-94006" r="-6020" b="-85365"/>
            </a:stretch>
          </a:blipFill>
        </p:spPr>
        <p:txBody>
          <a:bodyPr/>
          <a:lstStyle/>
          <a:p>
            <a:endParaRPr lang="en-US"/>
          </a:p>
        </p:txBody>
      </p:sp>
      <p:sp>
        <p:nvSpPr>
          <p:cNvPr id="17" name="TextBox 17"/>
          <p:cNvSpPr txBox="1"/>
          <p:nvPr/>
        </p:nvSpPr>
        <p:spPr>
          <a:xfrm>
            <a:off x="1028700" y="1512459"/>
            <a:ext cx="6732649" cy="1651000"/>
          </a:xfrm>
          <a:prstGeom prst="rect">
            <a:avLst/>
          </a:prstGeom>
        </p:spPr>
        <p:txBody>
          <a:bodyPr lIns="0" tIns="0" rIns="0" bIns="0" rtlCol="0" anchor="t">
            <a:spAutoFit/>
          </a:bodyPr>
          <a:lstStyle/>
          <a:p>
            <a:pPr algn="l">
              <a:lnSpc>
                <a:spcPts val="6049"/>
              </a:lnSpc>
            </a:pPr>
            <a:r>
              <a:rPr lang="en-US" sz="5499" b="1">
                <a:solidFill>
                  <a:srgbClr val="06000B"/>
                </a:solidFill>
                <a:latin typeface="ITC Avant Garde Gothic Bold"/>
                <a:ea typeface="ITC Avant Garde Gothic Bold"/>
                <a:cs typeface="ITC Avant Garde Gothic Bold"/>
                <a:sym typeface="ITC Avant Garde Gothic Bold"/>
              </a:rPr>
              <a:t>Potential Strategic Growth Sectors</a:t>
            </a:r>
          </a:p>
        </p:txBody>
      </p:sp>
      <p:sp>
        <p:nvSpPr>
          <p:cNvPr id="18" name="TextBox 18"/>
          <p:cNvSpPr txBox="1"/>
          <p:nvPr/>
        </p:nvSpPr>
        <p:spPr>
          <a:xfrm>
            <a:off x="1028700" y="3468259"/>
            <a:ext cx="5527723" cy="4524524"/>
          </a:xfrm>
          <a:prstGeom prst="rect">
            <a:avLst/>
          </a:prstGeom>
        </p:spPr>
        <p:txBody>
          <a:bodyPr lIns="0" tIns="0" rIns="0" bIns="0" rtlCol="0" anchor="t">
            <a:spAutoFit/>
          </a:bodyPr>
          <a:lstStyle/>
          <a:p>
            <a:pPr algn="l">
              <a:lnSpc>
                <a:spcPts val="4200"/>
              </a:lnSpc>
            </a:pPr>
            <a:r>
              <a:rPr lang="en-US" sz="3000" b="1">
                <a:solidFill>
                  <a:srgbClr val="06000B"/>
                </a:solidFill>
                <a:latin typeface="Inter Bold"/>
                <a:ea typeface="Inter Bold"/>
                <a:cs typeface="Inter Bold"/>
                <a:sym typeface="Inter Bold"/>
              </a:rPr>
              <a:t>Ministry of Industry, Investment &amp; Commerce:</a:t>
            </a:r>
          </a:p>
          <a:p>
            <a:pPr algn="l">
              <a:lnSpc>
                <a:spcPts val="2100"/>
              </a:lnSpc>
            </a:pPr>
            <a:endParaRPr lang="en-US" sz="3000" b="1">
              <a:solidFill>
                <a:srgbClr val="06000B"/>
              </a:solidFill>
              <a:latin typeface="Inter Bold"/>
              <a:ea typeface="Inter Bold"/>
              <a:cs typeface="Inter Bold"/>
              <a:sym typeface="Inter Bold"/>
            </a:endParaRPr>
          </a:p>
          <a:p>
            <a:pPr algn="l">
              <a:lnSpc>
                <a:spcPts val="4200"/>
              </a:lnSpc>
            </a:pPr>
            <a:r>
              <a:rPr lang="en-US" sz="3000">
                <a:solidFill>
                  <a:srgbClr val="06000B"/>
                </a:solidFill>
                <a:latin typeface="Inter"/>
                <a:ea typeface="Inter"/>
                <a:cs typeface="Inter"/>
                <a:sym typeface="Inter"/>
              </a:rPr>
              <a:t>·  MSMEs &amp; Exports</a:t>
            </a:r>
          </a:p>
          <a:p>
            <a:pPr algn="l">
              <a:lnSpc>
                <a:spcPts val="4200"/>
              </a:lnSpc>
            </a:pPr>
            <a:r>
              <a:rPr lang="en-US" sz="3000">
                <a:solidFill>
                  <a:srgbClr val="06000B"/>
                </a:solidFill>
                <a:latin typeface="Inter"/>
                <a:ea typeface="Inter"/>
                <a:cs typeface="Inter"/>
                <a:sym typeface="Inter"/>
              </a:rPr>
              <a:t>·  SEZs &amp; Logistics</a:t>
            </a:r>
          </a:p>
          <a:p>
            <a:pPr algn="l">
              <a:lnSpc>
                <a:spcPts val="4200"/>
              </a:lnSpc>
            </a:pPr>
            <a:r>
              <a:rPr lang="en-US" sz="3000">
                <a:solidFill>
                  <a:srgbClr val="06000B"/>
                </a:solidFill>
                <a:latin typeface="Inter"/>
                <a:ea typeface="Inter"/>
                <a:cs typeface="Inter"/>
                <a:sym typeface="Inter"/>
              </a:rPr>
              <a:t>·  Innovation &amp; IP</a:t>
            </a:r>
          </a:p>
          <a:p>
            <a:pPr algn="l">
              <a:lnSpc>
                <a:spcPts val="4200"/>
              </a:lnSpc>
            </a:pPr>
            <a:r>
              <a:rPr lang="en-US" sz="3000">
                <a:solidFill>
                  <a:srgbClr val="06000B"/>
                </a:solidFill>
                <a:latin typeface="Inter"/>
                <a:ea typeface="Inter"/>
                <a:cs typeface="Inter"/>
                <a:sym typeface="Inter"/>
              </a:rPr>
              <a:t>·  Emerging Industries - </a:t>
            </a:r>
          </a:p>
          <a:p>
            <a:pPr algn="l">
              <a:lnSpc>
                <a:spcPts val="4200"/>
              </a:lnSpc>
            </a:pPr>
            <a:r>
              <a:rPr lang="en-US" sz="3000">
                <a:solidFill>
                  <a:srgbClr val="06000B"/>
                </a:solidFill>
                <a:latin typeface="Inter"/>
                <a:ea typeface="Inter"/>
                <a:cs typeface="Inter"/>
                <a:sym typeface="Inter"/>
              </a:rPr>
              <a:t>   Digital Services &amp; Cannabis</a:t>
            </a:r>
          </a:p>
          <a:p>
            <a:pPr algn="l">
              <a:lnSpc>
                <a:spcPts val="4200"/>
              </a:lnSpc>
            </a:pPr>
            <a:r>
              <a:rPr lang="en-US" sz="3000">
                <a:solidFill>
                  <a:srgbClr val="06000B"/>
                </a:solidFill>
                <a:latin typeface="Inter"/>
                <a:ea typeface="Inter"/>
                <a:cs typeface="Inter"/>
                <a:sym typeface="Inter"/>
              </a:rPr>
              <a:t>·  Trade Facilitation </a:t>
            </a:r>
          </a:p>
        </p:txBody>
      </p:sp>
      <p:sp>
        <p:nvSpPr>
          <p:cNvPr id="19" name="TextBox 19"/>
          <p:cNvSpPr txBox="1"/>
          <p:nvPr/>
        </p:nvSpPr>
        <p:spPr>
          <a:xfrm>
            <a:off x="6556423" y="3487235"/>
            <a:ext cx="5586815" cy="4505548"/>
          </a:xfrm>
          <a:prstGeom prst="rect">
            <a:avLst/>
          </a:prstGeom>
        </p:spPr>
        <p:txBody>
          <a:bodyPr lIns="0" tIns="0" rIns="0" bIns="0" rtlCol="0" anchor="t">
            <a:spAutoFit/>
          </a:bodyPr>
          <a:lstStyle/>
          <a:p>
            <a:pPr algn="l">
              <a:lnSpc>
                <a:spcPts val="4200"/>
              </a:lnSpc>
            </a:pPr>
            <a:r>
              <a:rPr lang="en-US" sz="3000" b="1">
                <a:solidFill>
                  <a:srgbClr val="06000B"/>
                </a:solidFill>
                <a:latin typeface="Inter Bold"/>
                <a:ea typeface="Inter Bold"/>
                <a:cs typeface="Inter Bold"/>
                <a:sym typeface="Inter Bold"/>
              </a:rPr>
              <a:t>PM’s Current Priorities:</a:t>
            </a:r>
          </a:p>
          <a:p>
            <a:pPr algn="l">
              <a:lnSpc>
                <a:spcPts val="1960"/>
              </a:lnSpc>
            </a:pPr>
            <a:endParaRPr lang="en-US" sz="3000" b="1">
              <a:solidFill>
                <a:srgbClr val="06000B"/>
              </a:solidFill>
              <a:latin typeface="Inter Bold"/>
              <a:ea typeface="Inter Bold"/>
              <a:cs typeface="Inter Bold"/>
              <a:sym typeface="Inter Bold"/>
            </a:endParaRPr>
          </a:p>
          <a:p>
            <a:pPr algn="l">
              <a:lnSpc>
                <a:spcPts val="4200"/>
              </a:lnSpc>
            </a:pPr>
            <a:endParaRPr lang="en-US" sz="3000" b="1">
              <a:solidFill>
                <a:srgbClr val="06000B"/>
              </a:solidFill>
              <a:latin typeface="Inter Bold"/>
              <a:ea typeface="Inter Bold"/>
              <a:cs typeface="Inter Bold"/>
              <a:sym typeface="Inter Bold"/>
            </a:endParaRPr>
          </a:p>
          <a:p>
            <a:pPr algn="l">
              <a:lnSpc>
                <a:spcPts val="4200"/>
              </a:lnSpc>
            </a:pPr>
            <a:r>
              <a:rPr lang="en-US" sz="3000">
                <a:solidFill>
                  <a:srgbClr val="06000B"/>
                </a:solidFill>
                <a:latin typeface="Inter"/>
                <a:ea typeface="Inter"/>
                <a:cs typeface="Inter"/>
                <a:sym typeface="Inter"/>
              </a:rPr>
              <a:t>·  Human Capital</a:t>
            </a:r>
          </a:p>
          <a:p>
            <a:pPr algn="l">
              <a:lnSpc>
                <a:spcPts val="4200"/>
              </a:lnSpc>
            </a:pPr>
            <a:r>
              <a:rPr lang="en-US" sz="3000">
                <a:solidFill>
                  <a:srgbClr val="06000B"/>
                </a:solidFill>
                <a:latin typeface="Inter"/>
                <a:ea typeface="Inter"/>
                <a:cs typeface="Inter"/>
                <a:sym typeface="Inter"/>
              </a:rPr>
              <a:t>·  Logistics &amp; Shipping</a:t>
            </a:r>
          </a:p>
          <a:p>
            <a:pPr algn="l">
              <a:lnSpc>
                <a:spcPts val="4200"/>
              </a:lnSpc>
            </a:pPr>
            <a:r>
              <a:rPr lang="en-US" sz="3000">
                <a:solidFill>
                  <a:srgbClr val="06000B"/>
                </a:solidFill>
                <a:latin typeface="Inter"/>
                <a:ea typeface="Inter"/>
                <a:cs typeface="Inter"/>
                <a:sym typeface="Inter"/>
              </a:rPr>
              <a:t>·  Culture &amp; Creativity</a:t>
            </a:r>
          </a:p>
          <a:p>
            <a:pPr algn="l">
              <a:lnSpc>
                <a:spcPts val="4200"/>
              </a:lnSpc>
            </a:pPr>
            <a:r>
              <a:rPr lang="en-US" sz="3000">
                <a:solidFill>
                  <a:srgbClr val="06000B"/>
                </a:solidFill>
                <a:latin typeface="Inter"/>
                <a:ea typeface="Inter"/>
                <a:cs typeface="Inter"/>
                <a:sym typeface="Inter"/>
              </a:rPr>
              <a:t>·  Green Development</a:t>
            </a:r>
          </a:p>
          <a:p>
            <a:pPr algn="l">
              <a:lnSpc>
                <a:spcPts val="4200"/>
              </a:lnSpc>
            </a:pPr>
            <a:r>
              <a:rPr lang="en-US" sz="3000">
                <a:solidFill>
                  <a:srgbClr val="06000B"/>
                </a:solidFill>
                <a:latin typeface="Inter"/>
                <a:ea typeface="Inter"/>
                <a:cs typeface="Inter"/>
                <a:sym typeface="Inter"/>
              </a:rPr>
              <a:t>·  Government Modernization</a:t>
            </a:r>
          </a:p>
          <a:p>
            <a:pPr algn="l">
              <a:lnSpc>
                <a:spcPts val="4200"/>
              </a:lnSpc>
            </a:pPr>
            <a:r>
              <a:rPr lang="en-US" sz="3000">
                <a:solidFill>
                  <a:srgbClr val="06000B"/>
                </a:solidFill>
                <a:latin typeface="Inter"/>
                <a:ea typeface="Inter"/>
                <a:cs typeface="Inter"/>
                <a:sym typeface="Inter"/>
              </a:rPr>
              <a:t>·  Crime Reduction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D20"/>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1681460"/>
          </a:xfrm>
          <a:custGeom>
            <a:avLst/>
            <a:gdLst/>
            <a:ahLst/>
            <a:cxnLst/>
            <a:rect l="l" t="t" r="r" b="b"/>
            <a:pathLst>
              <a:path w="18288000" h="11681460">
                <a:moveTo>
                  <a:pt x="0" y="0"/>
                </a:moveTo>
                <a:lnTo>
                  <a:pt x="18288000" y="0"/>
                </a:lnTo>
                <a:lnTo>
                  <a:pt x="18288000" y="11681460"/>
                </a:lnTo>
                <a:lnTo>
                  <a:pt x="0" y="11681460"/>
                </a:lnTo>
                <a:lnTo>
                  <a:pt x="0" y="0"/>
                </a:lnTo>
                <a:close/>
              </a:path>
            </a:pathLst>
          </a:custGeom>
          <a:blipFill>
            <a:blip r:embed="rId3">
              <a:alphaModFix amt="19999"/>
            </a:blip>
            <a:stretch>
              <a:fillRect/>
            </a:stretch>
          </a:blipFill>
        </p:spPr>
        <p:txBody>
          <a:bodyPr/>
          <a:lstStyle/>
          <a:p>
            <a:endParaRPr lang="en-US"/>
          </a:p>
        </p:txBody>
      </p:sp>
      <p:grpSp>
        <p:nvGrpSpPr>
          <p:cNvPr id="3" name="Group 3"/>
          <p:cNvGrpSpPr/>
          <p:nvPr/>
        </p:nvGrpSpPr>
        <p:grpSpPr>
          <a:xfrm>
            <a:off x="8421798" y="9258300"/>
            <a:ext cx="10587505" cy="1698326"/>
            <a:chOff x="0" y="0"/>
            <a:chExt cx="2788479" cy="447296"/>
          </a:xfrm>
        </p:grpSpPr>
        <p:sp>
          <p:nvSpPr>
            <p:cNvPr id="4" name="Freeform 4"/>
            <p:cNvSpPr/>
            <p:nvPr/>
          </p:nvSpPr>
          <p:spPr>
            <a:xfrm>
              <a:off x="0" y="0"/>
              <a:ext cx="2788479" cy="447296"/>
            </a:xfrm>
            <a:custGeom>
              <a:avLst/>
              <a:gdLst/>
              <a:ahLst/>
              <a:cxnLst/>
              <a:rect l="l" t="t" r="r" b="b"/>
              <a:pathLst>
                <a:path w="2788479" h="447296">
                  <a:moveTo>
                    <a:pt x="17550" y="0"/>
                  </a:moveTo>
                  <a:lnTo>
                    <a:pt x="2770929" y="0"/>
                  </a:lnTo>
                  <a:cubicBezTo>
                    <a:pt x="2780622" y="0"/>
                    <a:pt x="2788479" y="7857"/>
                    <a:pt x="2788479" y="17550"/>
                  </a:cubicBezTo>
                  <a:lnTo>
                    <a:pt x="2788479" y="429746"/>
                  </a:lnTo>
                  <a:cubicBezTo>
                    <a:pt x="2788479" y="439439"/>
                    <a:pt x="2780622" y="447296"/>
                    <a:pt x="2770929" y="447296"/>
                  </a:cubicBezTo>
                  <a:lnTo>
                    <a:pt x="17550" y="447296"/>
                  </a:lnTo>
                  <a:cubicBezTo>
                    <a:pt x="7857" y="447296"/>
                    <a:pt x="0" y="439439"/>
                    <a:pt x="0" y="429746"/>
                  </a:cubicBezTo>
                  <a:lnTo>
                    <a:pt x="0" y="17550"/>
                  </a:lnTo>
                  <a:cubicBezTo>
                    <a:pt x="0" y="7857"/>
                    <a:pt x="7857" y="0"/>
                    <a:pt x="17550" y="0"/>
                  </a:cubicBezTo>
                  <a:close/>
                </a:path>
              </a:pathLst>
            </a:custGeom>
            <a:solidFill>
              <a:srgbClr val="FFDE59"/>
            </a:solidFill>
          </p:spPr>
          <p:txBody>
            <a:bodyPr/>
            <a:lstStyle/>
            <a:p>
              <a:endParaRPr lang="en-US"/>
            </a:p>
          </p:txBody>
        </p:sp>
        <p:sp>
          <p:nvSpPr>
            <p:cNvPr id="5" name="TextBox 5"/>
            <p:cNvSpPr txBox="1"/>
            <p:nvPr/>
          </p:nvSpPr>
          <p:spPr>
            <a:xfrm>
              <a:off x="0" y="-28575"/>
              <a:ext cx="2788479" cy="475871"/>
            </a:xfrm>
            <a:prstGeom prst="rect">
              <a:avLst/>
            </a:prstGeom>
          </p:spPr>
          <p:txBody>
            <a:bodyPr lIns="50800" tIns="50800" rIns="50800" bIns="50800" rtlCol="0" anchor="ctr"/>
            <a:lstStyle/>
            <a:p>
              <a:pPr algn="ctr">
                <a:lnSpc>
                  <a:spcPts val="2419"/>
                </a:lnSpc>
              </a:pPr>
              <a:endParaRPr/>
            </a:p>
          </p:txBody>
        </p:sp>
      </p:grpSp>
      <p:sp>
        <p:nvSpPr>
          <p:cNvPr id="6" name="Freeform 6"/>
          <p:cNvSpPr/>
          <p:nvPr/>
        </p:nvSpPr>
        <p:spPr>
          <a:xfrm>
            <a:off x="16738173" y="653585"/>
            <a:ext cx="521127" cy="581379"/>
          </a:xfrm>
          <a:custGeom>
            <a:avLst/>
            <a:gdLst/>
            <a:ahLst/>
            <a:cxnLst/>
            <a:rect l="l" t="t" r="r" b="b"/>
            <a:pathLst>
              <a:path w="521127" h="581379">
                <a:moveTo>
                  <a:pt x="0" y="0"/>
                </a:moveTo>
                <a:lnTo>
                  <a:pt x="521127" y="0"/>
                </a:lnTo>
                <a:lnTo>
                  <a:pt x="521127" y="581379"/>
                </a:lnTo>
                <a:lnTo>
                  <a:pt x="0" y="5813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3256061" y="0"/>
            <a:ext cx="7455739" cy="1698326"/>
            <a:chOff x="0" y="0"/>
            <a:chExt cx="9940986" cy="2264435"/>
          </a:xfrm>
        </p:grpSpPr>
        <p:grpSp>
          <p:nvGrpSpPr>
            <p:cNvPr id="8" name="Group 8"/>
            <p:cNvGrpSpPr/>
            <p:nvPr/>
          </p:nvGrpSpPr>
          <p:grpSpPr>
            <a:xfrm>
              <a:off x="0" y="0"/>
              <a:ext cx="9940986" cy="2264435"/>
              <a:chOff x="0" y="0"/>
              <a:chExt cx="1963651" cy="447296"/>
            </a:xfrm>
          </p:grpSpPr>
          <p:sp>
            <p:nvSpPr>
              <p:cNvPr id="9" name="Freeform 9"/>
              <p:cNvSpPr/>
              <p:nvPr/>
            </p:nvSpPr>
            <p:spPr>
              <a:xfrm>
                <a:off x="0" y="0"/>
                <a:ext cx="1963651" cy="447296"/>
              </a:xfrm>
              <a:custGeom>
                <a:avLst/>
                <a:gdLst/>
                <a:ahLst/>
                <a:cxnLst/>
                <a:rect l="l" t="t" r="r" b="b"/>
                <a:pathLst>
                  <a:path w="1963651" h="447296">
                    <a:moveTo>
                      <a:pt x="24921" y="0"/>
                    </a:moveTo>
                    <a:lnTo>
                      <a:pt x="1938730" y="0"/>
                    </a:lnTo>
                    <a:cubicBezTo>
                      <a:pt x="1945340" y="0"/>
                      <a:pt x="1951679" y="2626"/>
                      <a:pt x="1956352" y="7299"/>
                    </a:cubicBezTo>
                    <a:cubicBezTo>
                      <a:pt x="1961026" y="11973"/>
                      <a:pt x="1963651" y="18312"/>
                      <a:pt x="1963651" y="24921"/>
                    </a:cubicBezTo>
                    <a:lnTo>
                      <a:pt x="1963651" y="422375"/>
                    </a:lnTo>
                    <a:cubicBezTo>
                      <a:pt x="1963651" y="436138"/>
                      <a:pt x="1952494" y="447296"/>
                      <a:pt x="1938730" y="447296"/>
                    </a:cubicBezTo>
                    <a:lnTo>
                      <a:pt x="24921" y="447296"/>
                    </a:lnTo>
                    <a:cubicBezTo>
                      <a:pt x="18312" y="447296"/>
                      <a:pt x="11973" y="444670"/>
                      <a:pt x="7299" y="439997"/>
                    </a:cubicBezTo>
                    <a:cubicBezTo>
                      <a:pt x="2626" y="435323"/>
                      <a:pt x="0" y="428984"/>
                      <a:pt x="0" y="422375"/>
                    </a:cubicBezTo>
                    <a:lnTo>
                      <a:pt x="0" y="24921"/>
                    </a:lnTo>
                    <a:cubicBezTo>
                      <a:pt x="0" y="11158"/>
                      <a:pt x="11158" y="0"/>
                      <a:pt x="24921" y="0"/>
                    </a:cubicBezTo>
                    <a:close/>
                  </a:path>
                </a:pathLst>
              </a:custGeom>
              <a:solidFill>
                <a:srgbClr val="FFDE59"/>
              </a:solidFill>
            </p:spPr>
            <p:txBody>
              <a:bodyPr/>
              <a:lstStyle/>
              <a:p>
                <a:endParaRPr lang="en-US"/>
              </a:p>
            </p:txBody>
          </p:sp>
          <p:sp>
            <p:nvSpPr>
              <p:cNvPr id="10" name="TextBox 10"/>
              <p:cNvSpPr txBox="1"/>
              <p:nvPr/>
            </p:nvSpPr>
            <p:spPr>
              <a:xfrm>
                <a:off x="0" y="-28575"/>
                <a:ext cx="1963651" cy="475871"/>
              </a:xfrm>
              <a:prstGeom prst="rect">
                <a:avLst/>
              </a:prstGeom>
            </p:spPr>
            <p:txBody>
              <a:bodyPr lIns="50800" tIns="50800" rIns="50800" bIns="50800" rtlCol="0" anchor="ctr"/>
              <a:lstStyle/>
              <a:p>
                <a:pPr algn="ctr">
                  <a:lnSpc>
                    <a:spcPts val="2419"/>
                  </a:lnSpc>
                </a:pPr>
                <a:endParaRPr/>
              </a:p>
            </p:txBody>
          </p:sp>
        </p:grpSp>
        <p:sp>
          <p:nvSpPr>
            <p:cNvPr id="11" name="Freeform 11"/>
            <p:cNvSpPr/>
            <p:nvPr/>
          </p:nvSpPr>
          <p:spPr>
            <a:xfrm>
              <a:off x="4799013" y="387982"/>
              <a:ext cx="2941478" cy="1211197"/>
            </a:xfrm>
            <a:custGeom>
              <a:avLst/>
              <a:gdLst/>
              <a:ahLst/>
              <a:cxnLst/>
              <a:rect l="l" t="t" r="r" b="b"/>
              <a:pathLst>
                <a:path w="2941478" h="1211197">
                  <a:moveTo>
                    <a:pt x="0" y="0"/>
                  </a:moveTo>
                  <a:lnTo>
                    <a:pt x="2941478" y="0"/>
                  </a:lnTo>
                  <a:lnTo>
                    <a:pt x="2941478" y="1211197"/>
                  </a:lnTo>
                  <a:lnTo>
                    <a:pt x="0" y="1211197"/>
                  </a:lnTo>
                  <a:lnTo>
                    <a:pt x="0" y="0"/>
                  </a:lnTo>
                  <a:close/>
                </a:path>
              </a:pathLst>
            </a:custGeom>
            <a:blipFill>
              <a:blip r:embed="rId6"/>
              <a:stretch>
                <a:fillRect l="-8503" t="-94006" r="-6020" b="-85365"/>
              </a:stretch>
            </a:blipFill>
          </p:spPr>
          <p:txBody>
            <a:bodyPr/>
            <a:lstStyle/>
            <a:p>
              <a:endParaRPr lang="en-US"/>
            </a:p>
          </p:txBody>
        </p:sp>
      </p:grpSp>
      <p:sp>
        <p:nvSpPr>
          <p:cNvPr id="12" name="TextBox 12"/>
          <p:cNvSpPr txBox="1"/>
          <p:nvPr/>
        </p:nvSpPr>
        <p:spPr>
          <a:xfrm>
            <a:off x="2303922" y="2483183"/>
            <a:ext cx="10962168" cy="889000"/>
          </a:xfrm>
          <a:prstGeom prst="rect">
            <a:avLst/>
          </a:prstGeom>
        </p:spPr>
        <p:txBody>
          <a:bodyPr lIns="0" tIns="0" rIns="0" bIns="0" rtlCol="0" anchor="t">
            <a:spAutoFit/>
          </a:bodyPr>
          <a:lstStyle/>
          <a:p>
            <a:pPr algn="l">
              <a:lnSpc>
                <a:spcPts val="6049"/>
              </a:lnSpc>
            </a:pPr>
            <a:r>
              <a:rPr lang="en-US" sz="5499" b="1">
                <a:solidFill>
                  <a:srgbClr val="FFFFFF"/>
                </a:solidFill>
                <a:latin typeface="ITC Avant Garde Gothic Bold"/>
                <a:ea typeface="ITC Avant Garde Gothic Bold"/>
                <a:cs typeface="ITC Avant Garde Gothic Bold"/>
                <a:sym typeface="ITC Avant Garde Gothic Bold"/>
              </a:rPr>
              <a:t>Case Study – Logistics Sector</a:t>
            </a:r>
          </a:p>
        </p:txBody>
      </p:sp>
      <p:sp>
        <p:nvSpPr>
          <p:cNvPr id="13" name="TextBox 13"/>
          <p:cNvSpPr txBox="1"/>
          <p:nvPr/>
        </p:nvSpPr>
        <p:spPr>
          <a:xfrm>
            <a:off x="2463265" y="3402068"/>
            <a:ext cx="11917066" cy="5187801"/>
          </a:xfrm>
          <a:prstGeom prst="rect">
            <a:avLst/>
          </a:prstGeom>
        </p:spPr>
        <p:txBody>
          <a:bodyPr lIns="0" tIns="0" rIns="0" bIns="0" rtlCol="0" anchor="t">
            <a:spAutoFit/>
          </a:bodyPr>
          <a:lstStyle/>
          <a:p>
            <a:pPr algn="l">
              <a:lnSpc>
                <a:spcPts val="7000"/>
              </a:lnSpc>
            </a:pPr>
            <a:r>
              <a:rPr lang="en-US" sz="3500">
                <a:solidFill>
                  <a:srgbClr val="FFFFFF"/>
                </a:solidFill>
                <a:latin typeface="Inter"/>
                <a:ea typeface="Inter"/>
                <a:cs typeface="Inter"/>
                <a:sym typeface="Inter"/>
              </a:rPr>
              <a:t>·      Jamaica’s geographic advantage</a:t>
            </a:r>
          </a:p>
          <a:p>
            <a:pPr algn="l">
              <a:lnSpc>
                <a:spcPts val="7000"/>
              </a:lnSpc>
            </a:pPr>
            <a:r>
              <a:rPr lang="en-US" sz="3500">
                <a:solidFill>
                  <a:srgbClr val="FFFFFF"/>
                </a:solidFill>
                <a:latin typeface="Inter"/>
                <a:ea typeface="Inter"/>
                <a:cs typeface="Inter"/>
                <a:sym typeface="Inter"/>
              </a:rPr>
              <a:t>·      Infrastructure readiness</a:t>
            </a:r>
          </a:p>
          <a:p>
            <a:pPr algn="l">
              <a:lnSpc>
                <a:spcPts val="7000"/>
              </a:lnSpc>
            </a:pPr>
            <a:r>
              <a:rPr lang="en-US" sz="3500">
                <a:solidFill>
                  <a:srgbClr val="FFFFFF"/>
                </a:solidFill>
                <a:latin typeface="Inter"/>
                <a:ea typeface="Inter"/>
                <a:cs typeface="Inter"/>
                <a:sym typeface="Inter"/>
              </a:rPr>
              <a:t>·      Executive Roundtables for:</a:t>
            </a:r>
          </a:p>
          <a:p>
            <a:pPr algn="l">
              <a:lnSpc>
                <a:spcPts val="4900"/>
              </a:lnSpc>
            </a:pPr>
            <a:r>
              <a:rPr lang="en-US" sz="3500">
                <a:solidFill>
                  <a:srgbClr val="FFFFFF"/>
                </a:solidFill>
                <a:latin typeface="Inter"/>
                <a:ea typeface="Inter"/>
                <a:cs typeface="Inter"/>
                <a:sym typeface="Inter"/>
              </a:rPr>
              <a:t>           - Regulatory reform</a:t>
            </a:r>
          </a:p>
          <a:p>
            <a:pPr algn="l">
              <a:lnSpc>
                <a:spcPts val="4900"/>
              </a:lnSpc>
            </a:pPr>
            <a:r>
              <a:rPr lang="en-US" sz="3500">
                <a:solidFill>
                  <a:srgbClr val="FFFFFF"/>
                </a:solidFill>
                <a:latin typeface="Inter"/>
                <a:ea typeface="Inter"/>
                <a:cs typeface="Inter"/>
                <a:sym typeface="Inter"/>
              </a:rPr>
              <a:t>           - Workforce development</a:t>
            </a:r>
          </a:p>
          <a:p>
            <a:pPr algn="l">
              <a:lnSpc>
                <a:spcPts val="4900"/>
              </a:lnSpc>
            </a:pPr>
            <a:r>
              <a:rPr lang="en-US" sz="3500">
                <a:solidFill>
                  <a:srgbClr val="FFFFFF"/>
                </a:solidFill>
                <a:latin typeface="Inter"/>
                <a:ea typeface="Inter"/>
                <a:cs typeface="Inter"/>
                <a:sym typeface="Inter"/>
              </a:rPr>
              <a:t>           - Investment attraction</a:t>
            </a:r>
          </a:p>
          <a:p>
            <a:pPr algn="l">
              <a:lnSpc>
                <a:spcPts val="4900"/>
              </a:lnSpc>
            </a:pPr>
            <a:endParaRPr lang="en-US" sz="3500">
              <a:solidFill>
                <a:srgbClr val="FFFFFF"/>
              </a:solidFill>
              <a:latin typeface="Inter"/>
              <a:ea typeface="Inter"/>
              <a:cs typeface="Inter"/>
              <a:sym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3132" y="-151058"/>
            <a:ext cx="4963380" cy="6902193"/>
            <a:chOff x="0" y="0"/>
            <a:chExt cx="1307228" cy="1817862"/>
          </a:xfrm>
        </p:grpSpPr>
        <p:sp>
          <p:nvSpPr>
            <p:cNvPr id="3" name="Freeform 3"/>
            <p:cNvSpPr/>
            <p:nvPr/>
          </p:nvSpPr>
          <p:spPr>
            <a:xfrm>
              <a:off x="0" y="0"/>
              <a:ext cx="1307228" cy="1817862"/>
            </a:xfrm>
            <a:custGeom>
              <a:avLst/>
              <a:gdLst/>
              <a:ahLst/>
              <a:cxnLst/>
              <a:rect l="l" t="t" r="r" b="b"/>
              <a:pathLst>
                <a:path w="1307228" h="1817862">
                  <a:moveTo>
                    <a:pt x="37435" y="0"/>
                  </a:moveTo>
                  <a:lnTo>
                    <a:pt x="1269792" y="0"/>
                  </a:lnTo>
                  <a:cubicBezTo>
                    <a:pt x="1279721" y="0"/>
                    <a:pt x="1289243" y="3944"/>
                    <a:pt x="1296263" y="10965"/>
                  </a:cubicBezTo>
                  <a:cubicBezTo>
                    <a:pt x="1303284" y="17985"/>
                    <a:pt x="1307228" y="27507"/>
                    <a:pt x="1307228" y="37435"/>
                  </a:cubicBezTo>
                  <a:lnTo>
                    <a:pt x="1307228" y="1780426"/>
                  </a:lnTo>
                  <a:cubicBezTo>
                    <a:pt x="1307228" y="1790355"/>
                    <a:pt x="1303284" y="1799876"/>
                    <a:pt x="1296263" y="1806897"/>
                  </a:cubicBezTo>
                  <a:cubicBezTo>
                    <a:pt x="1289243" y="1813917"/>
                    <a:pt x="1279721" y="1817862"/>
                    <a:pt x="1269792" y="1817862"/>
                  </a:cubicBezTo>
                  <a:lnTo>
                    <a:pt x="37435" y="1817862"/>
                  </a:lnTo>
                  <a:cubicBezTo>
                    <a:pt x="27507" y="1817862"/>
                    <a:pt x="17985" y="1813917"/>
                    <a:pt x="10965" y="1806897"/>
                  </a:cubicBezTo>
                  <a:cubicBezTo>
                    <a:pt x="3944" y="1799876"/>
                    <a:pt x="0" y="1790355"/>
                    <a:pt x="0" y="1780426"/>
                  </a:cubicBezTo>
                  <a:lnTo>
                    <a:pt x="0" y="37435"/>
                  </a:lnTo>
                  <a:cubicBezTo>
                    <a:pt x="0" y="27507"/>
                    <a:pt x="3944" y="17985"/>
                    <a:pt x="10965" y="10965"/>
                  </a:cubicBezTo>
                  <a:cubicBezTo>
                    <a:pt x="17985" y="3944"/>
                    <a:pt x="27507" y="0"/>
                    <a:pt x="37435" y="0"/>
                  </a:cubicBezTo>
                  <a:close/>
                </a:path>
              </a:pathLst>
            </a:custGeom>
            <a:solidFill>
              <a:srgbClr val="003D20"/>
            </a:solidFill>
          </p:spPr>
          <p:txBody>
            <a:bodyPr/>
            <a:lstStyle/>
            <a:p>
              <a:endParaRPr lang="en-US"/>
            </a:p>
          </p:txBody>
        </p:sp>
        <p:sp>
          <p:nvSpPr>
            <p:cNvPr id="4" name="TextBox 4"/>
            <p:cNvSpPr txBox="1"/>
            <p:nvPr/>
          </p:nvSpPr>
          <p:spPr>
            <a:xfrm>
              <a:off x="0" y="-28575"/>
              <a:ext cx="1307228" cy="1846437"/>
            </a:xfrm>
            <a:prstGeom prst="rect">
              <a:avLst/>
            </a:prstGeom>
          </p:spPr>
          <p:txBody>
            <a:bodyPr lIns="50800" tIns="50800" rIns="50800" bIns="50800" rtlCol="0" anchor="ctr"/>
            <a:lstStyle/>
            <a:p>
              <a:pPr algn="ctr">
                <a:lnSpc>
                  <a:spcPts val="2419"/>
                </a:lnSpc>
              </a:pPr>
              <a:endParaRPr/>
            </a:p>
          </p:txBody>
        </p:sp>
      </p:grpSp>
      <p:grpSp>
        <p:nvGrpSpPr>
          <p:cNvPr id="5" name="Group 5"/>
          <p:cNvGrpSpPr/>
          <p:nvPr/>
        </p:nvGrpSpPr>
        <p:grpSpPr>
          <a:xfrm>
            <a:off x="-2103695" y="-151058"/>
            <a:ext cx="11247695" cy="10703417"/>
            <a:chOff x="0" y="0"/>
            <a:chExt cx="640599" cy="609600"/>
          </a:xfrm>
        </p:grpSpPr>
        <p:sp>
          <p:nvSpPr>
            <p:cNvPr id="6" name="Freeform 6"/>
            <p:cNvSpPr/>
            <p:nvPr/>
          </p:nvSpPr>
          <p:spPr>
            <a:xfrm>
              <a:off x="0" y="0"/>
              <a:ext cx="640599" cy="609600"/>
            </a:xfrm>
            <a:custGeom>
              <a:avLst/>
              <a:gdLst/>
              <a:ahLst/>
              <a:cxnLst/>
              <a:rect l="l" t="t" r="r" b="b"/>
              <a:pathLst>
                <a:path w="640599" h="609600">
                  <a:moveTo>
                    <a:pt x="203200" y="0"/>
                  </a:moveTo>
                  <a:lnTo>
                    <a:pt x="640599" y="0"/>
                  </a:lnTo>
                  <a:lnTo>
                    <a:pt x="437399" y="609600"/>
                  </a:lnTo>
                  <a:lnTo>
                    <a:pt x="0" y="609600"/>
                  </a:lnTo>
                  <a:lnTo>
                    <a:pt x="203200" y="0"/>
                  </a:lnTo>
                  <a:close/>
                </a:path>
              </a:pathLst>
            </a:custGeom>
            <a:blipFill>
              <a:blip r:embed="rId3"/>
              <a:stretch>
                <a:fillRect t="-28813" b="-28813"/>
              </a:stretch>
            </a:blipFill>
          </p:spPr>
          <p:txBody>
            <a:bodyPr/>
            <a:lstStyle/>
            <a:p>
              <a:endParaRPr lang="en-US"/>
            </a:p>
          </p:txBody>
        </p:sp>
      </p:grpSp>
      <p:grpSp>
        <p:nvGrpSpPr>
          <p:cNvPr id="7" name="Group 7"/>
          <p:cNvGrpSpPr/>
          <p:nvPr/>
        </p:nvGrpSpPr>
        <p:grpSpPr>
          <a:xfrm>
            <a:off x="13710371" y="2514362"/>
            <a:ext cx="2841519" cy="493105"/>
            <a:chOff x="0" y="0"/>
            <a:chExt cx="748384" cy="129871"/>
          </a:xfrm>
        </p:grpSpPr>
        <p:sp>
          <p:nvSpPr>
            <p:cNvPr id="8" name="Freeform 8"/>
            <p:cNvSpPr/>
            <p:nvPr/>
          </p:nvSpPr>
          <p:spPr>
            <a:xfrm>
              <a:off x="0" y="0"/>
              <a:ext cx="748384" cy="129871"/>
            </a:xfrm>
            <a:custGeom>
              <a:avLst/>
              <a:gdLst/>
              <a:ahLst/>
              <a:cxnLst/>
              <a:rect l="l" t="t" r="r" b="b"/>
              <a:pathLst>
                <a:path w="748384" h="129871">
                  <a:moveTo>
                    <a:pt x="64936" y="0"/>
                  </a:moveTo>
                  <a:lnTo>
                    <a:pt x="683448" y="0"/>
                  </a:lnTo>
                  <a:cubicBezTo>
                    <a:pt x="700670" y="0"/>
                    <a:pt x="717187" y="6841"/>
                    <a:pt x="729364" y="19019"/>
                  </a:cubicBezTo>
                  <a:cubicBezTo>
                    <a:pt x="741542" y="31197"/>
                    <a:pt x="748384" y="47714"/>
                    <a:pt x="748384" y="64936"/>
                  </a:cubicBezTo>
                  <a:lnTo>
                    <a:pt x="748384" y="64936"/>
                  </a:lnTo>
                  <a:cubicBezTo>
                    <a:pt x="748384" y="100799"/>
                    <a:pt x="719311" y="129871"/>
                    <a:pt x="683448" y="129871"/>
                  </a:cubicBezTo>
                  <a:lnTo>
                    <a:pt x="64936" y="129871"/>
                  </a:lnTo>
                  <a:cubicBezTo>
                    <a:pt x="47714" y="129871"/>
                    <a:pt x="31197" y="123030"/>
                    <a:pt x="19019" y="110852"/>
                  </a:cubicBezTo>
                  <a:cubicBezTo>
                    <a:pt x="6841" y="98674"/>
                    <a:pt x="0" y="82158"/>
                    <a:pt x="0" y="64936"/>
                  </a:cubicBezTo>
                  <a:lnTo>
                    <a:pt x="0" y="64936"/>
                  </a:lnTo>
                  <a:cubicBezTo>
                    <a:pt x="0" y="47714"/>
                    <a:pt x="6841" y="31197"/>
                    <a:pt x="19019" y="19019"/>
                  </a:cubicBezTo>
                  <a:cubicBezTo>
                    <a:pt x="31197" y="6841"/>
                    <a:pt x="47714" y="0"/>
                    <a:pt x="64936" y="0"/>
                  </a:cubicBezTo>
                  <a:close/>
                </a:path>
              </a:pathLst>
            </a:custGeom>
            <a:solidFill>
              <a:srgbClr val="FFDE59"/>
            </a:solidFill>
          </p:spPr>
          <p:txBody>
            <a:bodyPr/>
            <a:lstStyle/>
            <a:p>
              <a:endParaRPr lang="en-US"/>
            </a:p>
          </p:txBody>
        </p:sp>
        <p:sp>
          <p:nvSpPr>
            <p:cNvPr id="9" name="TextBox 9"/>
            <p:cNvSpPr txBox="1"/>
            <p:nvPr/>
          </p:nvSpPr>
          <p:spPr>
            <a:xfrm>
              <a:off x="0" y="-28575"/>
              <a:ext cx="748384" cy="158446"/>
            </a:xfrm>
            <a:prstGeom prst="rect">
              <a:avLst/>
            </a:prstGeom>
          </p:spPr>
          <p:txBody>
            <a:bodyPr lIns="50800" tIns="50800" rIns="50800" bIns="50800" rtlCol="0" anchor="ctr"/>
            <a:lstStyle/>
            <a:p>
              <a:pPr algn="ctr">
                <a:lnSpc>
                  <a:spcPts val="2419"/>
                </a:lnSpc>
              </a:pPr>
              <a:endParaRPr/>
            </a:p>
          </p:txBody>
        </p:sp>
      </p:grpSp>
      <p:grpSp>
        <p:nvGrpSpPr>
          <p:cNvPr id="10" name="Group 10"/>
          <p:cNvGrpSpPr/>
          <p:nvPr/>
        </p:nvGrpSpPr>
        <p:grpSpPr>
          <a:xfrm>
            <a:off x="5634017" y="9258300"/>
            <a:ext cx="13193943" cy="1698326"/>
            <a:chOff x="0" y="0"/>
            <a:chExt cx="3474948" cy="447296"/>
          </a:xfrm>
        </p:grpSpPr>
        <p:sp>
          <p:nvSpPr>
            <p:cNvPr id="11" name="Freeform 11"/>
            <p:cNvSpPr/>
            <p:nvPr/>
          </p:nvSpPr>
          <p:spPr>
            <a:xfrm>
              <a:off x="0" y="0"/>
              <a:ext cx="3474948" cy="447296"/>
            </a:xfrm>
            <a:custGeom>
              <a:avLst/>
              <a:gdLst/>
              <a:ahLst/>
              <a:cxnLst/>
              <a:rect l="l" t="t" r="r" b="b"/>
              <a:pathLst>
                <a:path w="3474948" h="447296">
                  <a:moveTo>
                    <a:pt x="14083" y="0"/>
                  </a:moveTo>
                  <a:lnTo>
                    <a:pt x="3460865" y="0"/>
                  </a:lnTo>
                  <a:cubicBezTo>
                    <a:pt x="3464600" y="0"/>
                    <a:pt x="3468182" y="1484"/>
                    <a:pt x="3470823" y="4125"/>
                  </a:cubicBezTo>
                  <a:cubicBezTo>
                    <a:pt x="3473464" y="6766"/>
                    <a:pt x="3474948" y="10348"/>
                    <a:pt x="3474948" y="14083"/>
                  </a:cubicBezTo>
                  <a:lnTo>
                    <a:pt x="3474948" y="433213"/>
                  </a:lnTo>
                  <a:cubicBezTo>
                    <a:pt x="3474948" y="436948"/>
                    <a:pt x="3473464" y="440530"/>
                    <a:pt x="3470823" y="443171"/>
                  </a:cubicBezTo>
                  <a:cubicBezTo>
                    <a:pt x="3468182" y="445812"/>
                    <a:pt x="3464600" y="447296"/>
                    <a:pt x="3460865" y="447296"/>
                  </a:cubicBezTo>
                  <a:lnTo>
                    <a:pt x="14083" y="447296"/>
                  </a:lnTo>
                  <a:cubicBezTo>
                    <a:pt x="10348" y="447296"/>
                    <a:pt x="6766" y="445812"/>
                    <a:pt x="4125" y="443171"/>
                  </a:cubicBezTo>
                  <a:cubicBezTo>
                    <a:pt x="1484" y="440530"/>
                    <a:pt x="0" y="436948"/>
                    <a:pt x="0" y="433213"/>
                  </a:cubicBezTo>
                  <a:lnTo>
                    <a:pt x="0" y="14083"/>
                  </a:lnTo>
                  <a:cubicBezTo>
                    <a:pt x="0" y="10348"/>
                    <a:pt x="1484" y="6766"/>
                    <a:pt x="4125" y="4125"/>
                  </a:cubicBezTo>
                  <a:cubicBezTo>
                    <a:pt x="6766" y="1484"/>
                    <a:pt x="10348" y="0"/>
                    <a:pt x="14083" y="0"/>
                  </a:cubicBezTo>
                  <a:close/>
                </a:path>
              </a:pathLst>
            </a:custGeom>
            <a:solidFill>
              <a:srgbClr val="FFDE59"/>
            </a:solidFill>
          </p:spPr>
          <p:txBody>
            <a:bodyPr/>
            <a:lstStyle/>
            <a:p>
              <a:endParaRPr lang="en-US"/>
            </a:p>
          </p:txBody>
        </p:sp>
        <p:sp>
          <p:nvSpPr>
            <p:cNvPr id="12" name="TextBox 12"/>
            <p:cNvSpPr txBox="1"/>
            <p:nvPr/>
          </p:nvSpPr>
          <p:spPr>
            <a:xfrm>
              <a:off x="0" y="-28575"/>
              <a:ext cx="3474948" cy="475871"/>
            </a:xfrm>
            <a:prstGeom prst="rect">
              <a:avLst/>
            </a:prstGeom>
          </p:spPr>
          <p:txBody>
            <a:bodyPr lIns="50800" tIns="50800" rIns="50800" bIns="50800" rtlCol="0" anchor="ctr"/>
            <a:lstStyle/>
            <a:p>
              <a:pPr algn="ctr">
                <a:lnSpc>
                  <a:spcPts val="2419"/>
                </a:lnSpc>
              </a:pPr>
              <a:endParaRPr/>
            </a:p>
          </p:txBody>
        </p:sp>
      </p:grpSp>
      <p:sp>
        <p:nvSpPr>
          <p:cNvPr id="13" name="AutoShape 13"/>
          <p:cNvSpPr/>
          <p:nvPr/>
        </p:nvSpPr>
        <p:spPr>
          <a:xfrm flipV="1">
            <a:off x="14727101" y="8108150"/>
            <a:ext cx="1824790" cy="0"/>
          </a:xfrm>
          <a:prstGeom prst="line">
            <a:avLst/>
          </a:prstGeom>
          <a:ln w="19050" cap="flat">
            <a:solidFill>
              <a:srgbClr val="FFDE59"/>
            </a:solidFill>
            <a:prstDash val="solid"/>
            <a:headEnd type="none" w="sm" len="sm"/>
            <a:tailEnd type="none" w="sm" len="sm"/>
          </a:ln>
        </p:spPr>
        <p:txBody>
          <a:bodyPr/>
          <a:lstStyle/>
          <a:p>
            <a:endParaRPr lang="en-US"/>
          </a:p>
        </p:txBody>
      </p:sp>
      <p:sp>
        <p:nvSpPr>
          <p:cNvPr id="14" name="Freeform 14"/>
          <p:cNvSpPr/>
          <p:nvPr/>
        </p:nvSpPr>
        <p:spPr>
          <a:xfrm flipH="1" flipV="1">
            <a:off x="6640806" y="8378988"/>
            <a:ext cx="521127" cy="581379"/>
          </a:xfrm>
          <a:custGeom>
            <a:avLst/>
            <a:gdLst/>
            <a:ahLst/>
            <a:cxnLst/>
            <a:rect l="l" t="t" r="r" b="b"/>
            <a:pathLst>
              <a:path w="521127" h="581379">
                <a:moveTo>
                  <a:pt x="521127" y="581379"/>
                </a:moveTo>
                <a:lnTo>
                  <a:pt x="0" y="581379"/>
                </a:lnTo>
                <a:lnTo>
                  <a:pt x="0" y="0"/>
                </a:lnTo>
                <a:lnTo>
                  <a:pt x="521127" y="0"/>
                </a:lnTo>
                <a:lnTo>
                  <a:pt x="521127" y="581379"/>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15778636"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6"/>
            <a:stretch>
              <a:fillRect l="-8503" t="-94006" r="-6020" b="-85365"/>
            </a:stretch>
          </a:blipFill>
        </p:spPr>
        <p:txBody>
          <a:bodyPr/>
          <a:lstStyle/>
          <a:p>
            <a:endParaRPr lang="en-US"/>
          </a:p>
        </p:txBody>
      </p:sp>
      <p:sp>
        <p:nvSpPr>
          <p:cNvPr id="16" name="TextBox 16"/>
          <p:cNvSpPr txBox="1"/>
          <p:nvPr/>
        </p:nvSpPr>
        <p:spPr>
          <a:xfrm>
            <a:off x="8563171" y="3177146"/>
            <a:ext cx="7988720" cy="1651000"/>
          </a:xfrm>
          <a:prstGeom prst="rect">
            <a:avLst/>
          </a:prstGeom>
        </p:spPr>
        <p:txBody>
          <a:bodyPr lIns="0" tIns="0" rIns="0" bIns="0" rtlCol="0" anchor="t">
            <a:spAutoFit/>
          </a:bodyPr>
          <a:lstStyle/>
          <a:p>
            <a:pPr algn="r">
              <a:lnSpc>
                <a:spcPts val="6049"/>
              </a:lnSpc>
            </a:pPr>
            <a:r>
              <a:rPr lang="en-US" sz="5499" b="1">
                <a:solidFill>
                  <a:srgbClr val="06000B"/>
                </a:solidFill>
                <a:latin typeface="ITC Avant Garde Gothic Bold"/>
                <a:ea typeface="ITC Avant Garde Gothic Bold"/>
                <a:cs typeface="ITC Avant Garde Gothic Bold"/>
                <a:sym typeface="ITC Avant Garde Gothic Bold"/>
              </a:rPr>
              <a:t>Coordination Model – IDB Roundtables</a:t>
            </a:r>
          </a:p>
        </p:txBody>
      </p:sp>
      <p:sp>
        <p:nvSpPr>
          <p:cNvPr id="17" name="TextBox 17"/>
          <p:cNvSpPr txBox="1"/>
          <p:nvPr/>
        </p:nvSpPr>
        <p:spPr>
          <a:xfrm>
            <a:off x="8534596" y="4914900"/>
            <a:ext cx="9086227" cy="2981325"/>
          </a:xfrm>
          <a:prstGeom prst="rect">
            <a:avLst/>
          </a:prstGeom>
        </p:spPr>
        <p:txBody>
          <a:bodyPr lIns="0" tIns="0" rIns="0" bIns="0" rtlCol="0" anchor="t">
            <a:spAutoFit/>
          </a:bodyPr>
          <a:lstStyle/>
          <a:p>
            <a:pPr marL="647700" lvl="1" indent="-323850" algn="just">
              <a:lnSpc>
                <a:spcPts val="6000"/>
              </a:lnSpc>
              <a:buFont typeface="Arial"/>
              <a:buChar char="•"/>
            </a:pPr>
            <a:r>
              <a:rPr lang="en-US" sz="3000">
                <a:solidFill>
                  <a:srgbClr val="06000B"/>
                </a:solidFill>
                <a:latin typeface="Inter"/>
                <a:ea typeface="Inter"/>
                <a:cs typeface="Inter"/>
                <a:sym typeface="Inter"/>
              </a:rPr>
              <a:t>Executive Roundtables as a coordination tool</a:t>
            </a:r>
          </a:p>
          <a:p>
            <a:pPr marL="647700" lvl="1" indent="-323850" algn="just">
              <a:lnSpc>
                <a:spcPts val="6000"/>
              </a:lnSpc>
              <a:buFont typeface="Arial"/>
              <a:buChar char="•"/>
            </a:pPr>
            <a:r>
              <a:rPr lang="en-US" sz="3000">
                <a:solidFill>
                  <a:srgbClr val="06000B"/>
                </a:solidFill>
                <a:latin typeface="Inter"/>
                <a:ea typeface="Inter"/>
                <a:cs typeface="Inter"/>
                <a:sym typeface="Inter"/>
              </a:rPr>
              <a:t>Public-private dialogue</a:t>
            </a:r>
          </a:p>
          <a:p>
            <a:pPr marL="647700" lvl="1" indent="-323850" algn="just">
              <a:lnSpc>
                <a:spcPts val="6000"/>
              </a:lnSpc>
              <a:buFont typeface="Arial"/>
              <a:buChar char="•"/>
            </a:pPr>
            <a:r>
              <a:rPr lang="en-US" sz="3000">
                <a:solidFill>
                  <a:srgbClr val="06000B"/>
                </a:solidFill>
                <a:latin typeface="Inter"/>
                <a:ea typeface="Inter"/>
                <a:cs typeface="Inter"/>
                <a:sym typeface="Inter"/>
              </a:rPr>
              <a:t>Sector-specific reform design</a:t>
            </a:r>
          </a:p>
          <a:p>
            <a:pPr marL="647700" lvl="1" indent="-323850" algn="just">
              <a:lnSpc>
                <a:spcPts val="6000"/>
              </a:lnSpc>
              <a:buFont typeface="Arial"/>
              <a:buChar char="•"/>
            </a:pPr>
            <a:r>
              <a:rPr lang="en-US" sz="3000">
                <a:solidFill>
                  <a:srgbClr val="06000B"/>
                </a:solidFill>
                <a:latin typeface="Inter"/>
                <a:ea typeface="Inter"/>
                <a:cs typeface="Inter"/>
                <a:sym typeface="Inter"/>
              </a:rPr>
              <a:t>Benchmarking and accountability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endParaRPr lang="en-US"/>
          </a:p>
        </p:txBody>
      </p:sp>
      <p:grpSp>
        <p:nvGrpSpPr>
          <p:cNvPr id="3" name="Group 3"/>
          <p:cNvGrpSpPr/>
          <p:nvPr/>
        </p:nvGrpSpPr>
        <p:grpSpPr>
          <a:xfrm>
            <a:off x="-973206" y="7409736"/>
            <a:ext cx="5602639" cy="3397065"/>
            <a:chOff x="0" y="0"/>
            <a:chExt cx="1046461" cy="634504"/>
          </a:xfrm>
        </p:grpSpPr>
        <p:sp>
          <p:nvSpPr>
            <p:cNvPr id="4" name="Freeform 4"/>
            <p:cNvSpPr/>
            <p:nvPr/>
          </p:nvSpPr>
          <p:spPr>
            <a:xfrm>
              <a:off x="9697" y="0"/>
              <a:ext cx="1027068" cy="634504"/>
            </a:xfrm>
            <a:custGeom>
              <a:avLst/>
              <a:gdLst/>
              <a:ahLst/>
              <a:cxnLst/>
              <a:rect l="l" t="t" r="r" b="b"/>
              <a:pathLst>
                <a:path w="1027068" h="634504">
                  <a:moveTo>
                    <a:pt x="234958" y="0"/>
                  </a:moveTo>
                  <a:lnTo>
                    <a:pt x="995309" y="0"/>
                  </a:lnTo>
                  <a:cubicBezTo>
                    <a:pt x="1004971" y="0"/>
                    <a:pt x="1014051" y="4615"/>
                    <a:pt x="1019747" y="12419"/>
                  </a:cubicBezTo>
                  <a:cubicBezTo>
                    <a:pt x="1025442" y="20223"/>
                    <a:pt x="1027067" y="30279"/>
                    <a:pt x="1024121" y="39480"/>
                  </a:cubicBezTo>
                  <a:lnTo>
                    <a:pt x="846207" y="595024"/>
                  </a:lnTo>
                  <a:cubicBezTo>
                    <a:pt x="838675" y="618545"/>
                    <a:pt x="816807" y="634504"/>
                    <a:pt x="792109" y="634504"/>
                  </a:cubicBezTo>
                  <a:lnTo>
                    <a:pt x="31758" y="634504"/>
                  </a:lnTo>
                  <a:cubicBezTo>
                    <a:pt x="22096" y="634504"/>
                    <a:pt x="13016" y="629889"/>
                    <a:pt x="7321" y="622085"/>
                  </a:cubicBezTo>
                  <a:cubicBezTo>
                    <a:pt x="1625" y="614281"/>
                    <a:pt x="0" y="604225"/>
                    <a:pt x="2946" y="595024"/>
                  </a:cubicBezTo>
                  <a:lnTo>
                    <a:pt x="180860" y="39480"/>
                  </a:lnTo>
                  <a:cubicBezTo>
                    <a:pt x="188392" y="15959"/>
                    <a:pt x="210260" y="0"/>
                    <a:pt x="234958" y="0"/>
                  </a:cubicBezTo>
                  <a:close/>
                </a:path>
              </a:pathLst>
            </a:custGeom>
            <a:blipFill>
              <a:blip r:embed="rId4"/>
              <a:stretch>
                <a:fillRect l="-1093" t="-5044" r="-1093" b="-5044"/>
              </a:stretch>
            </a:blipFill>
          </p:spPr>
          <p:txBody>
            <a:bodyPr/>
            <a:lstStyle/>
            <a:p>
              <a:endParaRPr lang="en-US"/>
            </a:p>
          </p:txBody>
        </p:sp>
      </p:grpSp>
      <p:grpSp>
        <p:nvGrpSpPr>
          <p:cNvPr id="5" name="Group 5"/>
          <p:cNvGrpSpPr/>
          <p:nvPr/>
        </p:nvGrpSpPr>
        <p:grpSpPr>
          <a:xfrm>
            <a:off x="5302087" y="3409959"/>
            <a:ext cx="11957213" cy="1257259"/>
            <a:chOff x="0" y="0"/>
            <a:chExt cx="15942951" cy="1676346"/>
          </a:xfrm>
        </p:grpSpPr>
        <p:grpSp>
          <p:nvGrpSpPr>
            <p:cNvPr id="6" name="Group 6"/>
            <p:cNvGrpSpPr/>
            <p:nvPr/>
          </p:nvGrpSpPr>
          <p:grpSpPr>
            <a:xfrm>
              <a:off x="0" y="0"/>
              <a:ext cx="6724473" cy="1676346"/>
              <a:chOff x="0" y="0"/>
              <a:chExt cx="1328291" cy="331130"/>
            </a:xfrm>
          </p:grpSpPr>
          <p:sp>
            <p:nvSpPr>
              <p:cNvPr id="7" name="Freeform 7"/>
              <p:cNvSpPr/>
              <p:nvPr/>
            </p:nvSpPr>
            <p:spPr>
              <a:xfrm>
                <a:off x="0" y="0"/>
                <a:ext cx="1328291" cy="331130"/>
              </a:xfrm>
              <a:custGeom>
                <a:avLst/>
                <a:gdLst/>
                <a:ahLst/>
                <a:cxnLst/>
                <a:rect l="l" t="t" r="r" b="b"/>
                <a:pathLst>
                  <a:path w="1328291" h="331130">
                    <a:moveTo>
                      <a:pt x="33772" y="0"/>
                    </a:moveTo>
                    <a:lnTo>
                      <a:pt x="1294519" y="0"/>
                    </a:lnTo>
                    <a:cubicBezTo>
                      <a:pt x="1303476" y="0"/>
                      <a:pt x="1312066" y="3558"/>
                      <a:pt x="1318400" y="9891"/>
                    </a:cubicBezTo>
                    <a:cubicBezTo>
                      <a:pt x="1324733" y="16225"/>
                      <a:pt x="1328291" y="24815"/>
                      <a:pt x="1328291" y="33772"/>
                    </a:cubicBezTo>
                    <a:lnTo>
                      <a:pt x="1328291" y="297358"/>
                    </a:lnTo>
                    <a:cubicBezTo>
                      <a:pt x="1328291" y="306315"/>
                      <a:pt x="1324733" y="314905"/>
                      <a:pt x="1318400" y="321239"/>
                    </a:cubicBezTo>
                    <a:cubicBezTo>
                      <a:pt x="1312066" y="327572"/>
                      <a:pt x="1303476" y="331130"/>
                      <a:pt x="1294519" y="331130"/>
                    </a:cubicBezTo>
                    <a:lnTo>
                      <a:pt x="33772" y="331130"/>
                    </a:lnTo>
                    <a:cubicBezTo>
                      <a:pt x="24815" y="331130"/>
                      <a:pt x="16225" y="327572"/>
                      <a:pt x="9891" y="321239"/>
                    </a:cubicBezTo>
                    <a:cubicBezTo>
                      <a:pt x="3558" y="314905"/>
                      <a:pt x="0" y="306315"/>
                      <a:pt x="0" y="297358"/>
                    </a:cubicBezTo>
                    <a:lnTo>
                      <a:pt x="0" y="33772"/>
                    </a:lnTo>
                    <a:cubicBezTo>
                      <a:pt x="0" y="24815"/>
                      <a:pt x="3558" y="16225"/>
                      <a:pt x="9891" y="9891"/>
                    </a:cubicBezTo>
                    <a:cubicBezTo>
                      <a:pt x="16225" y="3558"/>
                      <a:pt x="24815" y="0"/>
                      <a:pt x="33772" y="0"/>
                    </a:cubicBezTo>
                    <a:close/>
                  </a:path>
                </a:pathLst>
              </a:custGeom>
              <a:solidFill>
                <a:srgbClr val="FFDE59"/>
              </a:solidFill>
            </p:spPr>
            <p:txBody>
              <a:bodyPr/>
              <a:lstStyle/>
              <a:p>
                <a:endParaRPr lang="en-US"/>
              </a:p>
            </p:txBody>
          </p:sp>
          <p:sp>
            <p:nvSpPr>
              <p:cNvPr id="8" name="TextBox 8"/>
              <p:cNvSpPr txBox="1"/>
              <p:nvPr/>
            </p:nvSpPr>
            <p:spPr>
              <a:xfrm>
                <a:off x="0" y="-28575"/>
                <a:ext cx="1328291" cy="359705"/>
              </a:xfrm>
              <a:prstGeom prst="rect">
                <a:avLst/>
              </a:prstGeom>
            </p:spPr>
            <p:txBody>
              <a:bodyPr lIns="50800" tIns="50800" rIns="50800" bIns="50800" rtlCol="0" anchor="ctr"/>
              <a:lstStyle/>
              <a:p>
                <a:pPr algn="ctr">
                  <a:lnSpc>
                    <a:spcPts val="2419"/>
                  </a:lnSpc>
                </a:pPr>
                <a:endParaRPr/>
              </a:p>
            </p:txBody>
          </p:sp>
        </p:grpSp>
        <p:grpSp>
          <p:nvGrpSpPr>
            <p:cNvPr id="9" name="Group 9"/>
            <p:cNvGrpSpPr/>
            <p:nvPr/>
          </p:nvGrpSpPr>
          <p:grpSpPr>
            <a:xfrm>
              <a:off x="2666775" y="0"/>
              <a:ext cx="13276176" cy="1676346"/>
              <a:chOff x="0" y="0"/>
              <a:chExt cx="2622454" cy="331130"/>
            </a:xfrm>
          </p:grpSpPr>
          <p:sp>
            <p:nvSpPr>
              <p:cNvPr id="10" name="Freeform 10"/>
              <p:cNvSpPr/>
              <p:nvPr/>
            </p:nvSpPr>
            <p:spPr>
              <a:xfrm>
                <a:off x="0" y="0"/>
                <a:ext cx="2622454" cy="331130"/>
              </a:xfrm>
              <a:custGeom>
                <a:avLst/>
                <a:gdLst/>
                <a:ahLst/>
                <a:cxnLst/>
                <a:rect l="l" t="t" r="r" b="b"/>
                <a:pathLst>
                  <a:path w="2622454" h="331130">
                    <a:moveTo>
                      <a:pt x="17106" y="0"/>
                    </a:moveTo>
                    <a:lnTo>
                      <a:pt x="2605349" y="0"/>
                    </a:lnTo>
                    <a:cubicBezTo>
                      <a:pt x="2609886" y="0"/>
                      <a:pt x="2614236" y="1802"/>
                      <a:pt x="2617444" y="5010"/>
                    </a:cubicBezTo>
                    <a:cubicBezTo>
                      <a:pt x="2620652" y="8218"/>
                      <a:pt x="2622454" y="12569"/>
                      <a:pt x="2622454" y="17106"/>
                    </a:cubicBezTo>
                    <a:lnTo>
                      <a:pt x="2622454" y="314025"/>
                    </a:lnTo>
                    <a:cubicBezTo>
                      <a:pt x="2622454" y="323472"/>
                      <a:pt x="2614796" y="331130"/>
                      <a:pt x="2605349" y="331130"/>
                    </a:cubicBezTo>
                    <a:lnTo>
                      <a:pt x="17106" y="331130"/>
                    </a:lnTo>
                    <a:cubicBezTo>
                      <a:pt x="7658" y="331130"/>
                      <a:pt x="0" y="323472"/>
                      <a:pt x="0" y="314025"/>
                    </a:cubicBezTo>
                    <a:lnTo>
                      <a:pt x="0" y="17106"/>
                    </a:lnTo>
                    <a:cubicBezTo>
                      <a:pt x="0" y="7658"/>
                      <a:pt x="7658" y="0"/>
                      <a:pt x="17106" y="0"/>
                    </a:cubicBezTo>
                    <a:close/>
                  </a:path>
                </a:pathLst>
              </a:custGeom>
              <a:solidFill>
                <a:srgbClr val="FFFFFF"/>
              </a:solidFill>
            </p:spPr>
            <p:txBody>
              <a:bodyPr/>
              <a:lstStyle/>
              <a:p>
                <a:endParaRPr lang="en-US"/>
              </a:p>
            </p:txBody>
          </p:sp>
          <p:sp>
            <p:nvSpPr>
              <p:cNvPr id="11" name="TextBox 11"/>
              <p:cNvSpPr txBox="1"/>
              <p:nvPr/>
            </p:nvSpPr>
            <p:spPr>
              <a:xfrm>
                <a:off x="0" y="-28575"/>
                <a:ext cx="2622454" cy="359705"/>
              </a:xfrm>
              <a:prstGeom prst="rect">
                <a:avLst/>
              </a:prstGeom>
            </p:spPr>
            <p:txBody>
              <a:bodyPr lIns="50800" tIns="50800" rIns="50800" bIns="50800" rtlCol="0" anchor="ctr"/>
              <a:lstStyle/>
              <a:p>
                <a:pPr algn="ctr">
                  <a:lnSpc>
                    <a:spcPts val="2419"/>
                  </a:lnSpc>
                </a:pPr>
                <a:endParaRPr/>
              </a:p>
            </p:txBody>
          </p:sp>
        </p:grpSp>
        <p:sp>
          <p:nvSpPr>
            <p:cNvPr id="12" name="TextBox 12"/>
            <p:cNvSpPr txBox="1"/>
            <p:nvPr/>
          </p:nvSpPr>
          <p:spPr>
            <a:xfrm>
              <a:off x="382890" y="587771"/>
              <a:ext cx="2604963" cy="472294"/>
            </a:xfrm>
            <a:prstGeom prst="rect">
              <a:avLst/>
            </a:prstGeom>
          </p:spPr>
          <p:txBody>
            <a:bodyPr lIns="0" tIns="0" rIns="0" bIns="0" rtlCol="0" anchor="t">
              <a:spAutoFit/>
            </a:bodyPr>
            <a:lstStyle/>
            <a:p>
              <a:pPr algn="l">
                <a:lnSpc>
                  <a:spcPts val="2419"/>
                </a:lnSpc>
              </a:pPr>
              <a:endParaRPr/>
            </a:p>
          </p:txBody>
        </p:sp>
        <p:sp>
          <p:nvSpPr>
            <p:cNvPr id="13" name="TextBox 13"/>
            <p:cNvSpPr txBox="1"/>
            <p:nvPr/>
          </p:nvSpPr>
          <p:spPr>
            <a:xfrm>
              <a:off x="2987853" y="408490"/>
              <a:ext cx="12311928" cy="783167"/>
            </a:xfrm>
            <a:prstGeom prst="rect">
              <a:avLst/>
            </a:prstGeom>
          </p:spPr>
          <p:txBody>
            <a:bodyPr lIns="0" tIns="0" rIns="0" bIns="0" rtlCol="0" anchor="t">
              <a:spAutoFit/>
            </a:bodyPr>
            <a:lstStyle/>
            <a:p>
              <a:pPr algn="l">
                <a:lnSpc>
                  <a:spcPts val="4900"/>
                </a:lnSpc>
              </a:pPr>
              <a:r>
                <a:rPr lang="en-US" sz="3500">
                  <a:solidFill>
                    <a:srgbClr val="06000B"/>
                  </a:solidFill>
                  <a:latin typeface="Inter"/>
                  <a:ea typeface="Inter"/>
                  <a:cs typeface="Inter"/>
                  <a:sym typeface="Inter"/>
                </a:rPr>
                <a:t>Intentional policy coherence &amp; coordination</a:t>
              </a:r>
            </a:p>
          </p:txBody>
        </p:sp>
      </p:grpSp>
      <p:grpSp>
        <p:nvGrpSpPr>
          <p:cNvPr id="15" name="Group 15"/>
          <p:cNvGrpSpPr/>
          <p:nvPr/>
        </p:nvGrpSpPr>
        <p:grpSpPr>
          <a:xfrm>
            <a:off x="-3256061" y="0"/>
            <a:ext cx="7455739" cy="1698326"/>
            <a:chOff x="0" y="0"/>
            <a:chExt cx="9940986" cy="2264435"/>
          </a:xfrm>
        </p:grpSpPr>
        <p:grpSp>
          <p:nvGrpSpPr>
            <p:cNvPr id="16" name="Group 16"/>
            <p:cNvGrpSpPr/>
            <p:nvPr/>
          </p:nvGrpSpPr>
          <p:grpSpPr>
            <a:xfrm>
              <a:off x="0" y="0"/>
              <a:ext cx="9940986" cy="2264435"/>
              <a:chOff x="0" y="0"/>
              <a:chExt cx="1963651" cy="447296"/>
            </a:xfrm>
          </p:grpSpPr>
          <p:sp>
            <p:nvSpPr>
              <p:cNvPr id="17" name="Freeform 17"/>
              <p:cNvSpPr/>
              <p:nvPr/>
            </p:nvSpPr>
            <p:spPr>
              <a:xfrm>
                <a:off x="0" y="0"/>
                <a:ext cx="1963651" cy="447296"/>
              </a:xfrm>
              <a:custGeom>
                <a:avLst/>
                <a:gdLst/>
                <a:ahLst/>
                <a:cxnLst/>
                <a:rect l="l" t="t" r="r" b="b"/>
                <a:pathLst>
                  <a:path w="1963651" h="447296">
                    <a:moveTo>
                      <a:pt x="24921" y="0"/>
                    </a:moveTo>
                    <a:lnTo>
                      <a:pt x="1938730" y="0"/>
                    </a:lnTo>
                    <a:cubicBezTo>
                      <a:pt x="1945340" y="0"/>
                      <a:pt x="1951679" y="2626"/>
                      <a:pt x="1956352" y="7299"/>
                    </a:cubicBezTo>
                    <a:cubicBezTo>
                      <a:pt x="1961026" y="11973"/>
                      <a:pt x="1963651" y="18312"/>
                      <a:pt x="1963651" y="24921"/>
                    </a:cubicBezTo>
                    <a:lnTo>
                      <a:pt x="1963651" y="422375"/>
                    </a:lnTo>
                    <a:cubicBezTo>
                      <a:pt x="1963651" y="436138"/>
                      <a:pt x="1952494" y="447296"/>
                      <a:pt x="1938730" y="447296"/>
                    </a:cubicBezTo>
                    <a:lnTo>
                      <a:pt x="24921" y="447296"/>
                    </a:lnTo>
                    <a:cubicBezTo>
                      <a:pt x="18312" y="447296"/>
                      <a:pt x="11973" y="444670"/>
                      <a:pt x="7299" y="439997"/>
                    </a:cubicBezTo>
                    <a:cubicBezTo>
                      <a:pt x="2626" y="435323"/>
                      <a:pt x="0" y="428984"/>
                      <a:pt x="0" y="422375"/>
                    </a:cubicBezTo>
                    <a:lnTo>
                      <a:pt x="0" y="24921"/>
                    </a:lnTo>
                    <a:cubicBezTo>
                      <a:pt x="0" y="11158"/>
                      <a:pt x="11158" y="0"/>
                      <a:pt x="24921" y="0"/>
                    </a:cubicBezTo>
                    <a:close/>
                  </a:path>
                </a:pathLst>
              </a:custGeom>
              <a:solidFill>
                <a:srgbClr val="FFDE59"/>
              </a:solidFill>
            </p:spPr>
            <p:txBody>
              <a:bodyPr/>
              <a:lstStyle/>
              <a:p>
                <a:endParaRPr lang="en-US"/>
              </a:p>
            </p:txBody>
          </p:sp>
          <p:sp>
            <p:nvSpPr>
              <p:cNvPr id="18" name="TextBox 18"/>
              <p:cNvSpPr txBox="1"/>
              <p:nvPr/>
            </p:nvSpPr>
            <p:spPr>
              <a:xfrm>
                <a:off x="0" y="-28575"/>
                <a:ext cx="1963651" cy="475871"/>
              </a:xfrm>
              <a:prstGeom prst="rect">
                <a:avLst/>
              </a:prstGeom>
            </p:spPr>
            <p:txBody>
              <a:bodyPr lIns="50800" tIns="50800" rIns="50800" bIns="50800" rtlCol="0" anchor="ctr"/>
              <a:lstStyle/>
              <a:p>
                <a:pPr algn="ctr">
                  <a:lnSpc>
                    <a:spcPts val="2419"/>
                  </a:lnSpc>
                </a:pPr>
                <a:endParaRPr/>
              </a:p>
            </p:txBody>
          </p:sp>
        </p:grpSp>
        <p:sp>
          <p:nvSpPr>
            <p:cNvPr id="19" name="Freeform 19"/>
            <p:cNvSpPr/>
            <p:nvPr/>
          </p:nvSpPr>
          <p:spPr>
            <a:xfrm>
              <a:off x="4799013" y="387982"/>
              <a:ext cx="2941478" cy="1211197"/>
            </a:xfrm>
            <a:custGeom>
              <a:avLst/>
              <a:gdLst/>
              <a:ahLst/>
              <a:cxnLst/>
              <a:rect l="l" t="t" r="r" b="b"/>
              <a:pathLst>
                <a:path w="2941478" h="1211197">
                  <a:moveTo>
                    <a:pt x="0" y="0"/>
                  </a:moveTo>
                  <a:lnTo>
                    <a:pt x="2941478" y="0"/>
                  </a:lnTo>
                  <a:lnTo>
                    <a:pt x="2941478" y="1211197"/>
                  </a:lnTo>
                  <a:lnTo>
                    <a:pt x="0" y="1211197"/>
                  </a:lnTo>
                  <a:lnTo>
                    <a:pt x="0" y="0"/>
                  </a:lnTo>
                  <a:close/>
                </a:path>
              </a:pathLst>
            </a:custGeom>
            <a:blipFill>
              <a:blip r:embed="rId5"/>
              <a:stretch>
                <a:fillRect l="-8503" t="-94006" r="-6020" b="-85365"/>
              </a:stretch>
            </a:blipFill>
          </p:spPr>
          <p:txBody>
            <a:bodyPr/>
            <a:lstStyle/>
            <a:p>
              <a:endParaRPr lang="en-US"/>
            </a:p>
          </p:txBody>
        </p:sp>
      </p:grpSp>
      <p:grpSp>
        <p:nvGrpSpPr>
          <p:cNvPr id="20" name="Group 20"/>
          <p:cNvGrpSpPr/>
          <p:nvPr/>
        </p:nvGrpSpPr>
        <p:grpSpPr>
          <a:xfrm>
            <a:off x="5302087" y="5143500"/>
            <a:ext cx="11957213" cy="1257259"/>
            <a:chOff x="0" y="0"/>
            <a:chExt cx="15942951" cy="1676346"/>
          </a:xfrm>
        </p:grpSpPr>
        <p:grpSp>
          <p:nvGrpSpPr>
            <p:cNvPr id="21" name="Group 21"/>
            <p:cNvGrpSpPr/>
            <p:nvPr/>
          </p:nvGrpSpPr>
          <p:grpSpPr>
            <a:xfrm>
              <a:off x="0" y="0"/>
              <a:ext cx="6724473" cy="1676346"/>
              <a:chOff x="0" y="0"/>
              <a:chExt cx="1328291" cy="331130"/>
            </a:xfrm>
          </p:grpSpPr>
          <p:sp>
            <p:nvSpPr>
              <p:cNvPr id="22" name="Freeform 22"/>
              <p:cNvSpPr/>
              <p:nvPr/>
            </p:nvSpPr>
            <p:spPr>
              <a:xfrm>
                <a:off x="0" y="0"/>
                <a:ext cx="1328291" cy="331130"/>
              </a:xfrm>
              <a:custGeom>
                <a:avLst/>
                <a:gdLst/>
                <a:ahLst/>
                <a:cxnLst/>
                <a:rect l="l" t="t" r="r" b="b"/>
                <a:pathLst>
                  <a:path w="1328291" h="331130">
                    <a:moveTo>
                      <a:pt x="33772" y="0"/>
                    </a:moveTo>
                    <a:lnTo>
                      <a:pt x="1294519" y="0"/>
                    </a:lnTo>
                    <a:cubicBezTo>
                      <a:pt x="1303476" y="0"/>
                      <a:pt x="1312066" y="3558"/>
                      <a:pt x="1318400" y="9891"/>
                    </a:cubicBezTo>
                    <a:cubicBezTo>
                      <a:pt x="1324733" y="16225"/>
                      <a:pt x="1328291" y="24815"/>
                      <a:pt x="1328291" y="33772"/>
                    </a:cubicBezTo>
                    <a:lnTo>
                      <a:pt x="1328291" y="297358"/>
                    </a:lnTo>
                    <a:cubicBezTo>
                      <a:pt x="1328291" y="306315"/>
                      <a:pt x="1324733" y="314905"/>
                      <a:pt x="1318400" y="321239"/>
                    </a:cubicBezTo>
                    <a:cubicBezTo>
                      <a:pt x="1312066" y="327572"/>
                      <a:pt x="1303476" y="331130"/>
                      <a:pt x="1294519" y="331130"/>
                    </a:cubicBezTo>
                    <a:lnTo>
                      <a:pt x="33772" y="331130"/>
                    </a:lnTo>
                    <a:cubicBezTo>
                      <a:pt x="24815" y="331130"/>
                      <a:pt x="16225" y="327572"/>
                      <a:pt x="9891" y="321239"/>
                    </a:cubicBezTo>
                    <a:cubicBezTo>
                      <a:pt x="3558" y="314905"/>
                      <a:pt x="0" y="306315"/>
                      <a:pt x="0" y="297358"/>
                    </a:cubicBezTo>
                    <a:lnTo>
                      <a:pt x="0" y="33772"/>
                    </a:lnTo>
                    <a:cubicBezTo>
                      <a:pt x="0" y="24815"/>
                      <a:pt x="3558" y="16225"/>
                      <a:pt x="9891" y="9891"/>
                    </a:cubicBezTo>
                    <a:cubicBezTo>
                      <a:pt x="16225" y="3558"/>
                      <a:pt x="24815" y="0"/>
                      <a:pt x="33772" y="0"/>
                    </a:cubicBezTo>
                    <a:close/>
                  </a:path>
                </a:pathLst>
              </a:custGeom>
              <a:solidFill>
                <a:srgbClr val="FFDE59"/>
              </a:solidFill>
            </p:spPr>
            <p:txBody>
              <a:bodyPr/>
              <a:lstStyle/>
              <a:p>
                <a:endParaRPr lang="en-US"/>
              </a:p>
            </p:txBody>
          </p:sp>
          <p:sp>
            <p:nvSpPr>
              <p:cNvPr id="23" name="TextBox 23"/>
              <p:cNvSpPr txBox="1"/>
              <p:nvPr/>
            </p:nvSpPr>
            <p:spPr>
              <a:xfrm>
                <a:off x="0" y="-28575"/>
                <a:ext cx="1328291" cy="359705"/>
              </a:xfrm>
              <a:prstGeom prst="rect">
                <a:avLst/>
              </a:prstGeom>
            </p:spPr>
            <p:txBody>
              <a:bodyPr lIns="50800" tIns="50800" rIns="50800" bIns="50800" rtlCol="0" anchor="ctr"/>
              <a:lstStyle/>
              <a:p>
                <a:pPr algn="ctr">
                  <a:lnSpc>
                    <a:spcPts val="2419"/>
                  </a:lnSpc>
                </a:pPr>
                <a:endParaRPr/>
              </a:p>
            </p:txBody>
          </p:sp>
        </p:grpSp>
        <p:grpSp>
          <p:nvGrpSpPr>
            <p:cNvPr id="24" name="Group 24"/>
            <p:cNvGrpSpPr/>
            <p:nvPr/>
          </p:nvGrpSpPr>
          <p:grpSpPr>
            <a:xfrm>
              <a:off x="2666775" y="0"/>
              <a:ext cx="13276176" cy="1676346"/>
              <a:chOff x="0" y="0"/>
              <a:chExt cx="2622454" cy="331130"/>
            </a:xfrm>
          </p:grpSpPr>
          <p:sp>
            <p:nvSpPr>
              <p:cNvPr id="25" name="Freeform 25"/>
              <p:cNvSpPr/>
              <p:nvPr/>
            </p:nvSpPr>
            <p:spPr>
              <a:xfrm>
                <a:off x="0" y="0"/>
                <a:ext cx="2622454" cy="331130"/>
              </a:xfrm>
              <a:custGeom>
                <a:avLst/>
                <a:gdLst/>
                <a:ahLst/>
                <a:cxnLst/>
                <a:rect l="l" t="t" r="r" b="b"/>
                <a:pathLst>
                  <a:path w="2622454" h="331130">
                    <a:moveTo>
                      <a:pt x="17106" y="0"/>
                    </a:moveTo>
                    <a:lnTo>
                      <a:pt x="2605349" y="0"/>
                    </a:lnTo>
                    <a:cubicBezTo>
                      <a:pt x="2609886" y="0"/>
                      <a:pt x="2614236" y="1802"/>
                      <a:pt x="2617444" y="5010"/>
                    </a:cubicBezTo>
                    <a:cubicBezTo>
                      <a:pt x="2620652" y="8218"/>
                      <a:pt x="2622454" y="12569"/>
                      <a:pt x="2622454" y="17106"/>
                    </a:cubicBezTo>
                    <a:lnTo>
                      <a:pt x="2622454" y="314025"/>
                    </a:lnTo>
                    <a:cubicBezTo>
                      <a:pt x="2622454" y="323472"/>
                      <a:pt x="2614796" y="331130"/>
                      <a:pt x="2605349" y="331130"/>
                    </a:cubicBezTo>
                    <a:lnTo>
                      <a:pt x="17106" y="331130"/>
                    </a:lnTo>
                    <a:cubicBezTo>
                      <a:pt x="7658" y="331130"/>
                      <a:pt x="0" y="323472"/>
                      <a:pt x="0" y="314025"/>
                    </a:cubicBezTo>
                    <a:lnTo>
                      <a:pt x="0" y="17106"/>
                    </a:lnTo>
                    <a:cubicBezTo>
                      <a:pt x="0" y="7658"/>
                      <a:pt x="7658" y="0"/>
                      <a:pt x="17106" y="0"/>
                    </a:cubicBezTo>
                    <a:close/>
                  </a:path>
                </a:pathLst>
              </a:custGeom>
              <a:solidFill>
                <a:srgbClr val="FFFFFF"/>
              </a:solidFill>
            </p:spPr>
            <p:txBody>
              <a:bodyPr/>
              <a:lstStyle/>
              <a:p>
                <a:endParaRPr lang="en-US"/>
              </a:p>
            </p:txBody>
          </p:sp>
          <p:sp>
            <p:nvSpPr>
              <p:cNvPr id="26" name="TextBox 26"/>
              <p:cNvSpPr txBox="1"/>
              <p:nvPr/>
            </p:nvSpPr>
            <p:spPr>
              <a:xfrm>
                <a:off x="0" y="-28575"/>
                <a:ext cx="2622454" cy="359705"/>
              </a:xfrm>
              <a:prstGeom prst="rect">
                <a:avLst/>
              </a:prstGeom>
            </p:spPr>
            <p:txBody>
              <a:bodyPr lIns="50800" tIns="50800" rIns="50800" bIns="50800" rtlCol="0" anchor="ctr"/>
              <a:lstStyle/>
              <a:p>
                <a:pPr algn="ctr">
                  <a:lnSpc>
                    <a:spcPts val="2419"/>
                  </a:lnSpc>
                </a:pPr>
                <a:endParaRPr/>
              </a:p>
            </p:txBody>
          </p:sp>
        </p:grpSp>
        <p:sp>
          <p:nvSpPr>
            <p:cNvPr id="27" name="TextBox 27"/>
            <p:cNvSpPr txBox="1"/>
            <p:nvPr/>
          </p:nvSpPr>
          <p:spPr>
            <a:xfrm>
              <a:off x="382890" y="587771"/>
              <a:ext cx="2604963" cy="472294"/>
            </a:xfrm>
            <a:prstGeom prst="rect">
              <a:avLst/>
            </a:prstGeom>
          </p:spPr>
          <p:txBody>
            <a:bodyPr lIns="0" tIns="0" rIns="0" bIns="0" rtlCol="0" anchor="t">
              <a:spAutoFit/>
            </a:bodyPr>
            <a:lstStyle/>
            <a:p>
              <a:pPr algn="l">
                <a:lnSpc>
                  <a:spcPts val="2419"/>
                </a:lnSpc>
              </a:pPr>
              <a:endParaRPr/>
            </a:p>
          </p:txBody>
        </p:sp>
        <p:sp>
          <p:nvSpPr>
            <p:cNvPr id="28" name="TextBox 28"/>
            <p:cNvSpPr txBox="1"/>
            <p:nvPr/>
          </p:nvSpPr>
          <p:spPr>
            <a:xfrm>
              <a:off x="2987853" y="408490"/>
              <a:ext cx="12311928" cy="783167"/>
            </a:xfrm>
            <a:prstGeom prst="rect">
              <a:avLst/>
            </a:prstGeom>
          </p:spPr>
          <p:txBody>
            <a:bodyPr lIns="0" tIns="0" rIns="0" bIns="0" rtlCol="0" anchor="t">
              <a:spAutoFit/>
            </a:bodyPr>
            <a:lstStyle/>
            <a:p>
              <a:pPr algn="l">
                <a:lnSpc>
                  <a:spcPts val="4900"/>
                </a:lnSpc>
              </a:pPr>
              <a:r>
                <a:rPr lang="en-US" sz="3500">
                  <a:solidFill>
                    <a:srgbClr val="06000B"/>
                  </a:solidFill>
                  <a:latin typeface="Inter"/>
                  <a:ea typeface="Inter"/>
                  <a:cs typeface="Inter"/>
                  <a:sym typeface="Inter"/>
                </a:rPr>
                <a:t>Private sector partnership is essential</a:t>
              </a:r>
            </a:p>
          </p:txBody>
        </p:sp>
      </p:grpSp>
      <p:grpSp>
        <p:nvGrpSpPr>
          <p:cNvPr id="29" name="Group 29"/>
          <p:cNvGrpSpPr/>
          <p:nvPr/>
        </p:nvGrpSpPr>
        <p:grpSpPr>
          <a:xfrm>
            <a:off x="5302087" y="6781106"/>
            <a:ext cx="11957213" cy="1257259"/>
            <a:chOff x="0" y="0"/>
            <a:chExt cx="15942951" cy="1676346"/>
          </a:xfrm>
        </p:grpSpPr>
        <p:grpSp>
          <p:nvGrpSpPr>
            <p:cNvPr id="30" name="Group 30"/>
            <p:cNvGrpSpPr/>
            <p:nvPr/>
          </p:nvGrpSpPr>
          <p:grpSpPr>
            <a:xfrm>
              <a:off x="0" y="0"/>
              <a:ext cx="6724473" cy="1676346"/>
              <a:chOff x="0" y="0"/>
              <a:chExt cx="1328291" cy="331130"/>
            </a:xfrm>
          </p:grpSpPr>
          <p:sp>
            <p:nvSpPr>
              <p:cNvPr id="31" name="Freeform 31"/>
              <p:cNvSpPr/>
              <p:nvPr/>
            </p:nvSpPr>
            <p:spPr>
              <a:xfrm>
                <a:off x="0" y="0"/>
                <a:ext cx="1328291" cy="331130"/>
              </a:xfrm>
              <a:custGeom>
                <a:avLst/>
                <a:gdLst/>
                <a:ahLst/>
                <a:cxnLst/>
                <a:rect l="l" t="t" r="r" b="b"/>
                <a:pathLst>
                  <a:path w="1328291" h="331130">
                    <a:moveTo>
                      <a:pt x="33772" y="0"/>
                    </a:moveTo>
                    <a:lnTo>
                      <a:pt x="1294519" y="0"/>
                    </a:lnTo>
                    <a:cubicBezTo>
                      <a:pt x="1303476" y="0"/>
                      <a:pt x="1312066" y="3558"/>
                      <a:pt x="1318400" y="9891"/>
                    </a:cubicBezTo>
                    <a:cubicBezTo>
                      <a:pt x="1324733" y="16225"/>
                      <a:pt x="1328291" y="24815"/>
                      <a:pt x="1328291" y="33772"/>
                    </a:cubicBezTo>
                    <a:lnTo>
                      <a:pt x="1328291" y="297358"/>
                    </a:lnTo>
                    <a:cubicBezTo>
                      <a:pt x="1328291" y="306315"/>
                      <a:pt x="1324733" y="314905"/>
                      <a:pt x="1318400" y="321239"/>
                    </a:cubicBezTo>
                    <a:cubicBezTo>
                      <a:pt x="1312066" y="327572"/>
                      <a:pt x="1303476" y="331130"/>
                      <a:pt x="1294519" y="331130"/>
                    </a:cubicBezTo>
                    <a:lnTo>
                      <a:pt x="33772" y="331130"/>
                    </a:lnTo>
                    <a:cubicBezTo>
                      <a:pt x="24815" y="331130"/>
                      <a:pt x="16225" y="327572"/>
                      <a:pt x="9891" y="321239"/>
                    </a:cubicBezTo>
                    <a:cubicBezTo>
                      <a:pt x="3558" y="314905"/>
                      <a:pt x="0" y="306315"/>
                      <a:pt x="0" y="297358"/>
                    </a:cubicBezTo>
                    <a:lnTo>
                      <a:pt x="0" y="33772"/>
                    </a:lnTo>
                    <a:cubicBezTo>
                      <a:pt x="0" y="24815"/>
                      <a:pt x="3558" y="16225"/>
                      <a:pt x="9891" y="9891"/>
                    </a:cubicBezTo>
                    <a:cubicBezTo>
                      <a:pt x="16225" y="3558"/>
                      <a:pt x="24815" y="0"/>
                      <a:pt x="33772" y="0"/>
                    </a:cubicBezTo>
                    <a:close/>
                  </a:path>
                </a:pathLst>
              </a:custGeom>
              <a:solidFill>
                <a:srgbClr val="FFDE59"/>
              </a:solidFill>
            </p:spPr>
            <p:txBody>
              <a:bodyPr/>
              <a:lstStyle/>
              <a:p>
                <a:endParaRPr lang="en-US"/>
              </a:p>
            </p:txBody>
          </p:sp>
          <p:sp>
            <p:nvSpPr>
              <p:cNvPr id="32" name="TextBox 32"/>
              <p:cNvSpPr txBox="1"/>
              <p:nvPr/>
            </p:nvSpPr>
            <p:spPr>
              <a:xfrm>
                <a:off x="0" y="-28575"/>
                <a:ext cx="1328291" cy="359705"/>
              </a:xfrm>
              <a:prstGeom prst="rect">
                <a:avLst/>
              </a:prstGeom>
            </p:spPr>
            <p:txBody>
              <a:bodyPr lIns="50800" tIns="50800" rIns="50800" bIns="50800" rtlCol="0" anchor="ctr"/>
              <a:lstStyle/>
              <a:p>
                <a:pPr algn="ctr">
                  <a:lnSpc>
                    <a:spcPts val="2419"/>
                  </a:lnSpc>
                </a:pPr>
                <a:endParaRPr/>
              </a:p>
            </p:txBody>
          </p:sp>
        </p:grpSp>
        <p:grpSp>
          <p:nvGrpSpPr>
            <p:cNvPr id="33" name="Group 33"/>
            <p:cNvGrpSpPr/>
            <p:nvPr/>
          </p:nvGrpSpPr>
          <p:grpSpPr>
            <a:xfrm>
              <a:off x="2666775" y="0"/>
              <a:ext cx="13276176" cy="1676346"/>
              <a:chOff x="0" y="0"/>
              <a:chExt cx="2622454" cy="331130"/>
            </a:xfrm>
          </p:grpSpPr>
          <p:sp>
            <p:nvSpPr>
              <p:cNvPr id="34" name="Freeform 34"/>
              <p:cNvSpPr/>
              <p:nvPr/>
            </p:nvSpPr>
            <p:spPr>
              <a:xfrm>
                <a:off x="0" y="0"/>
                <a:ext cx="2622454" cy="331130"/>
              </a:xfrm>
              <a:custGeom>
                <a:avLst/>
                <a:gdLst/>
                <a:ahLst/>
                <a:cxnLst/>
                <a:rect l="l" t="t" r="r" b="b"/>
                <a:pathLst>
                  <a:path w="2622454" h="331130">
                    <a:moveTo>
                      <a:pt x="17106" y="0"/>
                    </a:moveTo>
                    <a:lnTo>
                      <a:pt x="2605349" y="0"/>
                    </a:lnTo>
                    <a:cubicBezTo>
                      <a:pt x="2609886" y="0"/>
                      <a:pt x="2614236" y="1802"/>
                      <a:pt x="2617444" y="5010"/>
                    </a:cubicBezTo>
                    <a:cubicBezTo>
                      <a:pt x="2620652" y="8218"/>
                      <a:pt x="2622454" y="12569"/>
                      <a:pt x="2622454" y="17106"/>
                    </a:cubicBezTo>
                    <a:lnTo>
                      <a:pt x="2622454" y="314025"/>
                    </a:lnTo>
                    <a:cubicBezTo>
                      <a:pt x="2622454" y="323472"/>
                      <a:pt x="2614796" y="331130"/>
                      <a:pt x="2605349" y="331130"/>
                    </a:cubicBezTo>
                    <a:lnTo>
                      <a:pt x="17106" y="331130"/>
                    </a:lnTo>
                    <a:cubicBezTo>
                      <a:pt x="7658" y="331130"/>
                      <a:pt x="0" y="323472"/>
                      <a:pt x="0" y="314025"/>
                    </a:cubicBezTo>
                    <a:lnTo>
                      <a:pt x="0" y="17106"/>
                    </a:lnTo>
                    <a:cubicBezTo>
                      <a:pt x="0" y="7658"/>
                      <a:pt x="7658" y="0"/>
                      <a:pt x="17106" y="0"/>
                    </a:cubicBezTo>
                    <a:close/>
                  </a:path>
                </a:pathLst>
              </a:custGeom>
              <a:solidFill>
                <a:srgbClr val="FFFFFF"/>
              </a:solidFill>
            </p:spPr>
            <p:txBody>
              <a:bodyPr/>
              <a:lstStyle/>
              <a:p>
                <a:endParaRPr lang="en-US"/>
              </a:p>
            </p:txBody>
          </p:sp>
          <p:sp>
            <p:nvSpPr>
              <p:cNvPr id="35" name="TextBox 35"/>
              <p:cNvSpPr txBox="1"/>
              <p:nvPr/>
            </p:nvSpPr>
            <p:spPr>
              <a:xfrm>
                <a:off x="0" y="-28575"/>
                <a:ext cx="2622454" cy="359705"/>
              </a:xfrm>
              <a:prstGeom prst="rect">
                <a:avLst/>
              </a:prstGeom>
            </p:spPr>
            <p:txBody>
              <a:bodyPr lIns="50800" tIns="50800" rIns="50800" bIns="50800" rtlCol="0" anchor="ctr"/>
              <a:lstStyle/>
              <a:p>
                <a:pPr algn="ctr">
                  <a:lnSpc>
                    <a:spcPts val="2419"/>
                  </a:lnSpc>
                </a:pPr>
                <a:endParaRPr/>
              </a:p>
            </p:txBody>
          </p:sp>
        </p:grpSp>
        <p:sp>
          <p:nvSpPr>
            <p:cNvPr id="36" name="TextBox 36"/>
            <p:cNvSpPr txBox="1"/>
            <p:nvPr/>
          </p:nvSpPr>
          <p:spPr>
            <a:xfrm>
              <a:off x="382890" y="587771"/>
              <a:ext cx="2604963" cy="472294"/>
            </a:xfrm>
            <a:prstGeom prst="rect">
              <a:avLst/>
            </a:prstGeom>
          </p:spPr>
          <p:txBody>
            <a:bodyPr lIns="0" tIns="0" rIns="0" bIns="0" rtlCol="0" anchor="t">
              <a:spAutoFit/>
            </a:bodyPr>
            <a:lstStyle/>
            <a:p>
              <a:pPr algn="l">
                <a:lnSpc>
                  <a:spcPts val="2419"/>
                </a:lnSpc>
              </a:pPr>
              <a:endParaRPr/>
            </a:p>
          </p:txBody>
        </p:sp>
        <p:sp>
          <p:nvSpPr>
            <p:cNvPr id="37" name="TextBox 37"/>
            <p:cNvSpPr txBox="1"/>
            <p:nvPr/>
          </p:nvSpPr>
          <p:spPr>
            <a:xfrm>
              <a:off x="2987853" y="408490"/>
              <a:ext cx="12311928" cy="783167"/>
            </a:xfrm>
            <a:prstGeom prst="rect">
              <a:avLst/>
            </a:prstGeom>
          </p:spPr>
          <p:txBody>
            <a:bodyPr lIns="0" tIns="0" rIns="0" bIns="0" rtlCol="0" anchor="t">
              <a:spAutoFit/>
            </a:bodyPr>
            <a:lstStyle/>
            <a:p>
              <a:pPr algn="l">
                <a:lnSpc>
                  <a:spcPts val="4900"/>
                </a:lnSpc>
              </a:pPr>
              <a:r>
                <a:rPr lang="en-US" sz="3500">
                  <a:solidFill>
                    <a:srgbClr val="06000B"/>
                  </a:solidFill>
                  <a:latin typeface="Inter"/>
                  <a:ea typeface="Inter"/>
                  <a:cs typeface="Inter"/>
                  <a:sym typeface="Inter"/>
                </a:rPr>
                <a:t>Diversification builds resilience</a:t>
              </a:r>
            </a:p>
          </p:txBody>
        </p:sp>
      </p:grpSp>
      <p:sp>
        <p:nvSpPr>
          <p:cNvPr id="38" name="Freeform 38"/>
          <p:cNvSpPr/>
          <p:nvPr/>
        </p:nvSpPr>
        <p:spPr>
          <a:xfrm rot="-984181">
            <a:off x="5566338" y="3419780"/>
            <a:ext cx="1342720" cy="1342720"/>
          </a:xfrm>
          <a:custGeom>
            <a:avLst/>
            <a:gdLst/>
            <a:ahLst/>
            <a:cxnLst/>
            <a:rect l="l" t="t" r="r" b="b"/>
            <a:pathLst>
              <a:path w="1342720" h="1342720">
                <a:moveTo>
                  <a:pt x="0" y="0"/>
                </a:moveTo>
                <a:lnTo>
                  <a:pt x="1342720" y="0"/>
                </a:lnTo>
                <a:lnTo>
                  <a:pt x="1342720" y="1342720"/>
                </a:lnTo>
                <a:lnTo>
                  <a:pt x="0" y="13427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9" name="Freeform 39"/>
          <p:cNvSpPr/>
          <p:nvPr/>
        </p:nvSpPr>
        <p:spPr>
          <a:xfrm>
            <a:off x="5603880" y="5274118"/>
            <a:ext cx="1467439" cy="996024"/>
          </a:xfrm>
          <a:custGeom>
            <a:avLst/>
            <a:gdLst/>
            <a:ahLst/>
            <a:cxnLst/>
            <a:rect l="l" t="t" r="r" b="b"/>
            <a:pathLst>
              <a:path w="1467439" h="996024">
                <a:moveTo>
                  <a:pt x="0" y="0"/>
                </a:moveTo>
                <a:lnTo>
                  <a:pt x="1467440" y="0"/>
                </a:lnTo>
                <a:lnTo>
                  <a:pt x="1467440" y="996024"/>
                </a:lnTo>
                <a:lnTo>
                  <a:pt x="0" y="9960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0" name="Freeform 40"/>
          <p:cNvSpPr/>
          <p:nvPr/>
        </p:nvSpPr>
        <p:spPr>
          <a:xfrm>
            <a:off x="5812217" y="6884353"/>
            <a:ext cx="1050767" cy="1050767"/>
          </a:xfrm>
          <a:custGeom>
            <a:avLst/>
            <a:gdLst/>
            <a:ahLst/>
            <a:cxnLst/>
            <a:rect l="l" t="t" r="r" b="b"/>
            <a:pathLst>
              <a:path w="1050767" h="1050767">
                <a:moveTo>
                  <a:pt x="0" y="0"/>
                </a:moveTo>
                <a:lnTo>
                  <a:pt x="1050766" y="0"/>
                </a:lnTo>
                <a:lnTo>
                  <a:pt x="1050766" y="1050766"/>
                </a:lnTo>
                <a:lnTo>
                  <a:pt x="0" y="1050766"/>
                </a:lnTo>
                <a:lnTo>
                  <a:pt x="0" y="0"/>
                </a:lnTo>
                <a:close/>
              </a:path>
            </a:pathLst>
          </a:custGeom>
          <a:blipFill>
            <a:blip r:embed="rId10"/>
            <a:stretch>
              <a:fillRect/>
            </a:stretch>
          </a:blipFill>
        </p:spPr>
        <p:txBody>
          <a:bodyPr/>
          <a:lstStyle/>
          <a:p>
            <a:endParaRPr lang="en-US"/>
          </a:p>
        </p:txBody>
      </p:sp>
      <p:sp>
        <p:nvSpPr>
          <p:cNvPr id="41" name="TextBox 41"/>
          <p:cNvSpPr txBox="1"/>
          <p:nvPr/>
        </p:nvSpPr>
        <p:spPr>
          <a:xfrm>
            <a:off x="1369317" y="2143805"/>
            <a:ext cx="6520230" cy="981026"/>
          </a:xfrm>
          <a:prstGeom prst="rect">
            <a:avLst/>
          </a:prstGeom>
        </p:spPr>
        <p:txBody>
          <a:bodyPr lIns="0" tIns="0" rIns="0" bIns="0" rtlCol="0" anchor="t">
            <a:spAutoFit/>
          </a:bodyPr>
          <a:lstStyle/>
          <a:p>
            <a:pPr algn="l">
              <a:lnSpc>
                <a:spcPts val="6600"/>
              </a:lnSpc>
            </a:pPr>
            <a:r>
              <a:rPr lang="en-US" sz="6000" b="1">
                <a:solidFill>
                  <a:srgbClr val="FFFFFF"/>
                </a:solidFill>
                <a:latin typeface="ITC Avant Garde Gothic Bold"/>
                <a:ea typeface="ITC Avant Garde Gothic Bold"/>
                <a:cs typeface="ITC Avant Garde Gothic Bold"/>
                <a:sym typeface="ITC Avant Garde Gothic Bold"/>
              </a:rPr>
              <a:t>Key Lessons</a:t>
            </a:r>
          </a:p>
        </p:txBody>
      </p:sp>
      <p:sp>
        <p:nvSpPr>
          <p:cNvPr id="42" name="Freeform 9">
            <a:extLst>
              <a:ext uri="{FF2B5EF4-FFF2-40B4-BE49-F238E27FC236}">
                <a16:creationId xmlns:a16="http://schemas.microsoft.com/office/drawing/2014/main" id="{3EA84EF3-0338-41FC-9A5D-DC921A4CE9B2}"/>
              </a:ext>
            </a:extLst>
          </p:cNvPr>
          <p:cNvSpPr/>
          <p:nvPr/>
        </p:nvSpPr>
        <p:spPr>
          <a:xfrm>
            <a:off x="16998737" y="738011"/>
            <a:ext cx="521127" cy="581379"/>
          </a:xfrm>
          <a:custGeom>
            <a:avLst/>
            <a:gdLst/>
            <a:ahLst/>
            <a:cxnLst/>
            <a:rect l="l" t="t" r="r" b="b"/>
            <a:pathLst>
              <a:path w="521127" h="581379">
                <a:moveTo>
                  <a:pt x="0" y="0"/>
                </a:moveTo>
                <a:lnTo>
                  <a:pt x="521126" y="0"/>
                </a:lnTo>
                <a:lnTo>
                  <a:pt x="521126" y="581378"/>
                </a:lnTo>
                <a:lnTo>
                  <a:pt x="0" y="5813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3407" b="-13407"/>
            </a:stretch>
          </a:blipFill>
        </p:spPr>
        <p:txBody>
          <a:bodyPr/>
          <a:lstStyle/>
          <a:p>
            <a:endParaRPr lang="en-US"/>
          </a:p>
        </p:txBody>
      </p:sp>
      <p:grpSp>
        <p:nvGrpSpPr>
          <p:cNvPr id="3" name="Group 3"/>
          <p:cNvGrpSpPr/>
          <p:nvPr/>
        </p:nvGrpSpPr>
        <p:grpSpPr>
          <a:xfrm>
            <a:off x="12380066" y="3347077"/>
            <a:ext cx="3942862" cy="5919270"/>
            <a:chOff x="0" y="0"/>
            <a:chExt cx="1038449" cy="1558985"/>
          </a:xfrm>
        </p:grpSpPr>
        <p:sp>
          <p:nvSpPr>
            <p:cNvPr id="4" name="Freeform 4"/>
            <p:cNvSpPr/>
            <p:nvPr/>
          </p:nvSpPr>
          <p:spPr>
            <a:xfrm>
              <a:off x="0" y="0"/>
              <a:ext cx="1038449" cy="1558985"/>
            </a:xfrm>
            <a:custGeom>
              <a:avLst/>
              <a:gdLst/>
              <a:ahLst/>
              <a:cxnLst/>
              <a:rect l="l" t="t" r="r" b="b"/>
              <a:pathLst>
                <a:path w="1038449" h="1558985">
                  <a:moveTo>
                    <a:pt x="90322" y="0"/>
                  </a:moveTo>
                  <a:lnTo>
                    <a:pt x="948127" y="0"/>
                  </a:lnTo>
                  <a:cubicBezTo>
                    <a:pt x="998011" y="0"/>
                    <a:pt x="1038449" y="40439"/>
                    <a:pt x="1038449" y="90322"/>
                  </a:cubicBezTo>
                  <a:lnTo>
                    <a:pt x="1038449" y="1468662"/>
                  </a:lnTo>
                  <a:cubicBezTo>
                    <a:pt x="1038449" y="1518546"/>
                    <a:pt x="998011" y="1558985"/>
                    <a:pt x="948127" y="1558985"/>
                  </a:cubicBezTo>
                  <a:lnTo>
                    <a:pt x="90322" y="1558985"/>
                  </a:lnTo>
                  <a:cubicBezTo>
                    <a:pt x="40439" y="1558985"/>
                    <a:pt x="0" y="1518546"/>
                    <a:pt x="0" y="1468662"/>
                  </a:cubicBezTo>
                  <a:lnTo>
                    <a:pt x="0" y="90322"/>
                  </a:lnTo>
                  <a:cubicBezTo>
                    <a:pt x="0" y="40439"/>
                    <a:pt x="40439" y="0"/>
                    <a:pt x="90322" y="0"/>
                  </a:cubicBezTo>
                  <a:close/>
                </a:path>
              </a:pathLst>
            </a:custGeom>
            <a:solidFill>
              <a:srgbClr val="FFFFFF"/>
            </a:solidFill>
          </p:spPr>
          <p:txBody>
            <a:bodyPr/>
            <a:lstStyle/>
            <a:p>
              <a:endParaRPr lang="en-US"/>
            </a:p>
          </p:txBody>
        </p:sp>
        <p:sp>
          <p:nvSpPr>
            <p:cNvPr id="5" name="TextBox 5"/>
            <p:cNvSpPr txBox="1"/>
            <p:nvPr/>
          </p:nvSpPr>
          <p:spPr>
            <a:xfrm>
              <a:off x="0" y="-28575"/>
              <a:ext cx="1038449" cy="1587560"/>
            </a:xfrm>
            <a:prstGeom prst="rect">
              <a:avLst/>
            </a:prstGeom>
          </p:spPr>
          <p:txBody>
            <a:bodyPr lIns="50800" tIns="50800" rIns="50800" bIns="50800" rtlCol="0" anchor="ctr"/>
            <a:lstStyle/>
            <a:p>
              <a:pPr algn="ctr">
                <a:lnSpc>
                  <a:spcPts val="2419"/>
                </a:lnSpc>
              </a:pPr>
              <a:endParaRPr/>
            </a:p>
          </p:txBody>
        </p:sp>
      </p:grpSp>
      <p:grpSp>
        <p:nvGrpSpPr>
          <p:cNvPr id="6" name="Group 6"/>
          <p:cNvGrpSpPr/>
          <p:nvPr/>
        </p:nvGrpSpPr>
        <p:grpSpPr>
          <a:xfrm>
            <a:off x="7170378" y="3347077"/>
            <a:ext cx="3942862" cy="5919270"/>
            <a:chOff x="0" y="0"/>
            <a:chExt cx="1038449" cy="1558985"/>
          </a:xfrm>
        </p:grpSpPr>
        <p:sp>
          <p:nvSpPr>
            <p:cNvPr id="7" name="Freeform 7"/>
            <p:cNvSpPr/>
            <p:nvPr/>
          </p:nvSpPr>
          <p:spPr>
            <a:xfrm>
              <a:off x="0" y="0"/>
              <a:ext cx="1038449" cy="1558985"/>
            </a:xfrm>
            <a:custGeom>
              <a:avLst/>
              <a:gdLst/>
              <a:ahLst/>
              <a:cxnLst/>
              <a:rect l="l" t="t" r="r" b="b"/>
              <a:pathLst>
                <a:path w="1038449" h="1558985">
                  <a:moveTo>
                    <a:pt x="90322" y="0"/>
                  </a:moveTo>
                  <a:lnTo>
                    <a:pt x="948127" y="0"/>
                  </a:lnTo>
                  <a:cubicBezTo>
                    <a:pt x="998011" y="0"/>
                    <a:pt x="1038449" y="40439"/>
                    <a:pt x="1038449" y="90322"/>
                  </a:cubicBezTo>
                  <a:lnTo>
                    <a:pt x="1038449" y="1468662"/>
                  </a:lnTo>
                  <a:cubicBezTo>
                    <a:pt x="1038449" y="1518546"/>
                    <a:pt x="998011" y="1558985"/>
                    <a:pt x="948127" y="1558985"/>
                  </a:cubicBezTo>
                  <a:lnTo>
                    <a:pt x="90322" y="1558985"/>
                  </a:lnTo>
                  <a:cubicBezTo>
                    <a:pt x="40439" y="1558985"/>
                    <a:pt x="0" y="1518546"/>
                    <a:pt x="0" y="1468662"/>
                  </a:cubicBezTo>
                  <a:lnTo>
                    <a:pt x="0" y="90322"/>
                  </a:lnTo>
                  <a:cubicBezTo>
                    <a:pt x="0" y="40439"/>
                    <a:pt x="40439" y="0"/>
                    <a:pt x="90322" y="0"/>
                  </a:cubicBezTo>
                  <a:close/>
                </a:path>
              </a:pathLst>
            </a:custGeom>
            <a:solidFill>
              <a:srgbClr val="FFFFFF"/>
            </a:solidFill>
          </p:spPr>
          <p:txBody>
            <a:bodyPr/>
            <a:lstStyle/>
            <a:p>
              <a:endParaRPr lang="en-US"/>
            </a:p>
          </p:txBody>
        </p:sp>
        <p:sp>
          <p:nvSpPr>
            <p:cNvPr id="8" name="TextBox 8"/>
            <p:cNvSpPr txBox="1"/>
            <p:nvPr/>
          </p:nvSpPr>
          <p:spPr>
            <a:xfrm>
              <a:off x="0" y="-28575"/>
              <a:ext cx="1038449" cy="1587560"/>
            </a:xfrm>
            <a:prstGeom prst="rect">
              <a:avLst/>
            </a:prstGeom>
          </p:spPr>
          <p:txBody>
            <a:bodyPr lIns="50800" tIns="50800" rIns="50800" bIns="50800" rtlCol="0" anchor="ctr"/>
            <a:lstStyle/>
            <a:p>
              <a:pPr algn="ctr">
                <a:lnSpc>
                  <a:spcPts val="2419"/>
                </a:lnSpc>
              </a:pPr>
              <a:endParaRPr/>
            </a:p>
          </p:txBody>
        </p:sp>
      </p:grpSp>
      <p:grpSp>
        <p:nvGrpSpPr>
          <p:cNvPr id="9" name="Group 9"/>
          <p:cNvGrpSpPr/>
          <p:nvPr/>
        </p:nvGrpSpPr>
        <p:grpSpPr>
          <a:xfrm>
            <a:off x="1965072" y="3347077"/>
            <a:ext cx="3942862" cy="5919270"/>
            <a:chOff x="0" y="0"/>
            <a:chExt cx="1038449" cy="1558985"/>
          </a:xfrm>
        </p:grpSpPr>
        <p:sp>
          <p:nvSpPr>
            <p:cNvPr id="10" name="Freeform 10"/>
            <p:cNvSpPr/>
            <p:nvPr/>
          </p:nvSpPr>
          <p:spPr>
            <a:xfrm>
              <a:off x="0" y="0"/>
              <a:ext cx="1038449" cy="1558985"/>
            </a:xfrm>
            <a:custGeom>
              <a:avLst/>
              <a:gdLst/>
              <a:ahLst/>
              <a:cxnLst/>
              <a:rect l="l" t="t" r="r" b="b"/>
              <a:pathLst>
                <a:path w="1038449" h="1558985">
                  <a:moveTo>
                    <a:pt x="90322" y="0"/>
                  </a:moveTo>
                  <a:lnTo>
                    <a:pt x="948127" y="0"/>
                  </a:lnTo>
                  <a:cubicBezTo>
                    <a:pt x="998011" y="0"/>
                    <a:pt x="1038449" y="40439"/>
                    <a:pt x="1038449" y="90322"/>
                  </a:cubicBezTo>
                  <a:lnTo>
                    <a:pt x="1038449" y="1468662"/>
                  </a:lnTo>
                  <a:cubicBezTo>
                    <a:pt x="1038449" y="1518546"/>
                    <a:pt x="998011" y="1558985"/>
                    <a:pt x="948127" y="1558985"/>
                  </a:cubicBezTo>
                  <a:lnTo>
                    <a:pt x="90322" y="1558985"/>
                  </a:lnTo>
                  <a:cubicBezTo>
                    <a:pt x="40439" y="1558985"/>
                    <a:pt x="0" y="1518546"/>
                    <a:pt x="0" y="1468662"/>
                  </a:cubicBezTo>
                  <a:lnTo>
                    <a:pt x="0" y="90322"/>
                  </a:lnTo>
                  <a:cubicBezTo>
                    <a:pt x="0" y="40439"/>
                    <a:pt x="40439" y="0"/>
                    <a:pt x="90322" y="0"/>
                  </a:cubicBezTo>
                  <a:close/>
                </a:path>
              </a:pathLst>
            </a:custGeom>
            <a:solidFill>
              <a:srgbClr val="FFFFFF"/>
            </a:solidFill>
          </p:spPr>
          <p:txBody>
            <a:bodyPr/>
            <a:lstStyle/>
            <a:p>
              <a:endParaRPr lang="en-US"/>
            </a:p>
          </p:txBody>
        </p:sp>
        <p:sp>
          <p:nvSpPr>
            <p:cNvPr id="11" name="TextBox 11"/>
            <p:cNvSpPr txBox="1"/>
            <p:nvPr/>
          </p:nvSpPr>
          <p:spPr>
            <a:xfrm>
              <a:off x="0" y="-28575"/>
              <a:ext cx="1038449" cy="1587560"/>
            </a:xfrm>
            <a:prstGeom prst="rect">
              <a:avLst/>
            </a:prstGeom>
          </p:spPr>
          <p:txBody>
            <a:bodyPr lIns="50800" tIns="50800" rIns="50800" bIns="50800" rtlCol="0" anchor="ctr"/>
            <a:lstStyle/>
            <a:p>
              <a:pPr algn="ctr">
                <a:lnSpc>
                  <a:spcPts val="2419"/>
                </a:lnSpc>
              </a:pPr>
              <a:endParaRPr/>
            </a:p>
          </p:txBody>
        </p:sp>
      </p:grpSp>
      <p:grpSp>
        <p:nvGrpSpPr>
          <p:cNvPr id="12" name="Group 12"/>
          <p:cNvGrpSpPr/>
          <p:nvPr/>
        </p:nvGrpSpPr>
        <p:grpSpPr>
          <a:xfrm>
            <a:off x="2274008" y="3625464"/>
            <a:ext cx="3369946" cy="2587092"/>
            <a:chOff x="0" y="0"/>
            <a:chExt cx="292076" cy="224225"/>
          </a:xfrm>
        </p:grpSpPr>
        <p:sp>
          <p:nvSpPr>
            <p:cNvPr id="13" name="Freeform 13"/>
            <p:cNvSpPr/>
            <p:nvPr/>
          </p:nvSpPr>
          <p:spPr>
            <a:xfrm>
              <a:off x="0" y="0"/>
              <a:ext cx="292076" cy="224225"/>
            </a:xfrm>
            <a:custGeom>
              <a:avLst/>
              <a:gdLst/>
              <a:ahLst/>
              <a:cxnLst/>
              <a:rect l="l" t="t" r="r" b="b"/>
              <a:pathLst>
                <a:path w="292076" h="224225">
                  <a:moveTo>
                    <a:pt x="66623" y="0"/>
                  </a:moveTo>
                  <a:lnTo>
                    <a:pt x="225453" y="0"/>
                  </a:lnTo>
                  <a:cubicBezTo>
                    <a:pt x="243123" y="0"/>
                    <a:pt x="260068" y="7019"/>
                    <a:pt x="272563" y="19513"/>
                  </a:cubicBezTo>
                  <a:cubicBezTo>
                    <a:pt x="285057" y="32008"/>
                    <a:pt x="292076" y="48953"/>
                    <a:pt x="292076" y="66623"/>
                  </a:cubicBezTo>
                  <a:lnTo>
                    <a:pt x="292076" y="157602"/>
                  </a:lnTo>
                  <a:cubicBezTo>
                    <a:pt x="292076" y="175272"/>
                    <a:pt x="285057" y="192218"/>
                    <a:pt x="272563" y="204712"/>
                  </a:cubicBezTo>
                  <a:cubicBezTo>
                    <a:pt x="260068" y="217206"/>
                    <a:pt x="243123" y="224225"/>
                    <a:pt x="225453" y="224225"/>
                  </a:cubicBezTo>
                  <a:lnTo>
                    <a:pt x="66623" y="224225"/>
                  </a:lnTo>
                  <a:cubicBezTo>
                    <a:pt x="48953" y="224225"/>
                    <a:pt x="32008" y="217206"/>
                    <a:pt x="19513" y="204712"/>
                  </a:cubicBezTo>
                  <a:cubicBezTo>
                    <a:pt x="7019" y="192218"/>
                    <a:pt x="0" y="175272"/>
                    <a:pt x="0" y="157602"/>
                  </a:cubicBezTo>
                  <a:lnTo>
                    <a:pt x="0" y="66623"/>
                  </a:lnTo>
                  <a:cubicBezTo>
                    <a:pt x="0" y="48953"/>
                    <a:pt x="7019" y="32008"/>
                    <a:pt x="19513" y="19513"/>
                  </a:cubicBezTo>
                  <a:cubicBezTo>
                    <a:pt x="32008" y="7019"/>
                    <a:pt x="48953" y="0"/>
                    <a:pt x="66623" y="0"/>
                  </a:cubicBezTo>
                  <a:close/>
                </a:path>
              </a:pathLst>
            </a:custGeom>
            <a:blipFill>
              <a:blip r:embed="rId4"/>
              <a:stretch>
                <a:fillRect l="-7613" r="-7613"/>
              </a:stretch>
            </a:blipFill>
          </p:spPr>
          <p:txBody>
            <a:bodyPr/>
            <a:lstStyle/>
            <a:p>
              <a:endParaRPr lang="en-US"/>
            </a:p>
          </p:txBody>
        </p:sp>
      </p:grpSp>
      <p:grpSp>
        <p:nvGrpSpPr>
          <p:cNvPr id="14" name="Group 14"/>
          <p:cNvGrpSpPr/>
          <p:nvPr/>
        </p:nvGrpSpPr>
        <p:grpSpPr>
          <a:xfrm>
            <a:off x="7458253" y="3625464"/>
            <a:ext cx="3369946" cy="2587092"/>
            <a:chOff x="0" y="0"/>
            <a:chExt cx="292076" cy="224225"/>
          </a:xfrm>
        </p:grpSpPr>
        <p:sp>
          <p:nvSpPr>
            <p:cNvPr id="15" name="Freeform 15"/>
            <p:cNvSpPr/>
            <p:nvPr/>
          </p:nvSpPr>
          <p:spPr>
            <a:xfrm>
              <a:off x="0" y="0"/>
              <a:ext cx="292076" cy="224225"/>
            </a:xfrm>
            <a:custGeom>
              <a:avLst/>
              <a:gdLst/>
              <a:ahLst/>
              <a:cxnLst/>
              <a:rect l="l" t="t" r="r" b="b"/>
              <a:pathLst>
                <a:path w="292076" h="224225">
                  <a:moveTo>
                    <a:pt x="66623" y="0"/>
                  </a:moveTo>
                  <a:lnTo>
                    <a:pt x="225453" y="0"/>
                  </a:lnTo>
                  <a:cubicBezTo>
                    <a:pt x="243123" y="0"/>
                    <a:pt x="260068" y="7019"/>
                    <a:pt x="272563" y="19513"/>
                  </a:cubicBezTo>
                  <a:cubicBezTo>
                    <a:pt x="285057" y="32008"/>
                    <a:pt x="292076" y="48953"/>
                    <a:pt x="292076" y="66623"/>
                  </a:cubicBezTo>
                  <a:lnTo>
                    <a:pt x="292076" y="157602"/>
                  </a:lnTo>
                  <a:cubicBezTo>
                    <a:pt x="292076" y="175272"/>
                    <a:pt x="285057" y="192218"/>
                    <a:pt x="272563" y="204712"/>
                  </a:cubicBezTo>
                  <a:cubicBezTo>
                    <a:pt x="260068" y="217206"/>
                    <a:pt x="243123" y="224225"/>
                    <a:pt x="225453" y="224225"/>
                  </a:cubicBezTo>
                  <a:lnTo>
                    <a:pt x="66623" y="224225"/>
                  </a:lnTo>
                  <a:cubicBezTo>
                    <a:pt x="48953" y="224225"/>
                    <a:pt x="32008" y="217206"/>
                    <a:pt x="19513" y="204712"/>
                  </a:cubicBezTo>
                  <a:cubicBezTo>
                    <a:pt x="7019" y="192218"/>
                    <a:pt x="0" y="175272"/>
                    <a:pt x="0" y="157602"/>
                  </a:cubicBezTo>
                  <a:lnTo>
                    <a:pt x="0" y="66623"/>
                  </a:lnTo>
                  <a:cubicBezTo>
                    <a:pt x="0" y="48953"/>
                    <a:pt x="7019" y="32008"/>
                    <a:pt x="19513" y="19513"/>
                  </a:cubicBezTo>
                  <a:cubicBezTo>
                    <a:pt x="32008" y="7019"/>
                    <a:pt x="48953" y="0"/>
                    <a:pt x="66623" y="0"/>
                  </a:cubicBezTo>
                  <a:close/>
                </a:path>
              </a:pathLst>
            </a:custGeom>
            <a:blipFill>
              <a:blip r:embed="rId5"/>
              <a:stretch>
                <a:fillRect l="-7613" r="-7613"/>
              </a:stretch>
            </a:blipFill>
          </p:spPr>
          <p:txBody>
            <a:bodyPr/>
            <a:lstStyle/>
            <a:p>
              <a:endParaRPr lang="en-US"/>
            </a:p>
          </p:txBody>
        </p:sp>
      </p:grpSp>
      <p:grpSp>
        <p:nvGrpSpPr>
          <p:cNvPr id="16" name="Group 16"/>
          <p:cNvGrpSpPr/>
          <p:nvPr/>
        </p:nvGrpSpPr>
        <p:grpSpPr>
          <a:xfrm>
            <a:off x="12689857" y="3625464"/>
            <a:ext cx="3369946" cy="2587092"/>
            <a:chOff x="0" y="0"/>
            <a:chExt cx="292076" cy="224225"/>
          </a:xfrm>
        </p:grpSpPr>
        <p:sp>
          <p:nvSpPr>
            <p:cNvPr id="17" name="Freeform 17"/>
            <p:cNvSpPr/>
            <p:nvPr/>
          </p:nvSpPr>
          <p:spPr>
            <a:xfrm>
              <a:off x="0" y="0"/>
              <a:ext cx="292076" cy="224225"/>
            </a:xfrm>
            <a:custGeom>
              <a:avLst/>
              <a:gdLst/>
              <a:ahLst/>
              <a:cxnLst/>
              <a:rect l="l" t="t" r="r" b="b"/>
              <a:pathLst>
                <a:path w="292076" h="224225">
                  <a:moveTo>
                    <a:pt x="66623" y="0"/>
                  </a:moveTo>
                  <a:lnTo>
                    <a:pt x="225453" y="0"/>
                  </a:lnTo>
                  <a:cubicBezTo>
                    <a:pt x="243123" y="0"/>
                    <a:pt x="260068" y="7019"/>
                    <a:pt x="272563" y="19513"/>
                  </a:cubicBezTo>
                  <a:cubicBezTo>
                    <a:pt x="285057" y="32008"/>
                    <a:pt x="292076" y="48953"/>
                    <a:pt x="292076" y="66623"/>
                  </a:cubicBezTo>
                  <a:lnTo>
                    <a:pt x="292076" y="157602"/>
                  </a:lnTo>
                  <a:cubicBezTo>
                    <a:pt x="292076" y="175272"/>
                    <a:pt x="285057" y="192218"/>
                    <a:pt x="272563" y="204712"/>
                  </a:cubicBezTo>
                  <a:cubicBezTo>
                    <a:pt x="260068" y="217206"/>
                    <a:pt x="243123" y="224225"/>
                    <a:pt x="225453" y="224225"/>
                  </a:cubicBezTo>
                  <a:lnTo>
                    <a:pt x="66623" y="224225"/>
                  </a:lnTo>
                  <a:cubicBezTo>
                    <a:pt x="48953" y="224225"/>
                    <a:pt x="32008" y="217206"/>
                    <a:pt x="19513" y="204712"/>
                  </a:cubicBezTo>
                  <a:cubicBezTo>
                    <a:pt x="7019" y="192218"/>
                    <a:pt x="0" y="175272"/>
                    <a:pt x="0" y="157602"/>
                  </a:cubicBezTo>
                  <a:lnTo>
                    <a:pt x="0" y="66623"/>
                  </a:lnTo>
                  <a:cubicBezTo>
                    <a:pt x="0" y="48953"/>
                    <a:pt x="7019" y="32008"/>
                    <a:pt x="19513" y="19513"/>
                  </a:cubicBezTo>
                  <a:cubicBezTo>
                    <a:pt x="32008" y="7019"/>
                    <a:pt x="48953" y="0"/>
                    <a:pt x="66623" y="0"/>
                  </a:cubicBezTo>
                  <a:close/>
                </a:path>
              </a:pathLst>
            </a:custGeom>
            <a:blipFill>
              <a:blip r:embed="rId6"/>
              <a:stretch>
                <a:fillRect l="-7613" r="-7613"/>
              </a:stretch>
            </a:blipFill>
          </p:spPr>
          <p:txBody>
            <a:bodyPr/>
            <a:lstStyle/>
            <a:p>
              <a:endParaRPr lang="en-US"/>
            </a:p>
          </p:txBody>
        </p:sp>
      </p:grpSp>
      <p:sp>
        <p:nvSpPr>
          <p:cNvPr id="18" name="Freeform 18"/>
          <p:cNvSpPr/>
          <p:nvPr/>
        </p:nvSpPr>
        <p:spPr>
          <a:xfrm>
            <a:off x="16738173" y="697541"/>
            <a:ext cx="521127" cy="581379"/>
          </a:xfrm>
          <a:custGeom>
            <a:avLst/>
            <a:gdLst/>
            <a:ahLst/>
            <a:cxnLst/>
            <a:rect l="l" t="t" r="r" b="b"/>
            <a:pathLst>
              <a:path w="521127" h="581379">
                <a:moveTo>
                  <a:pt x="0" y="0"/>
                </a:moveTo>
                <a:lnTo>
                  <a:pt x="521127" y="0"/>
                </a:lnTo>
                <a:lnTo>
                  <a:pt x="521127" y="581379"/>
                </a:lnTo>
                <a:lnTo>
                  <a:pt x="0" y="58137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9" name="Group 19"/>
          <p:cNvGrpSpPr/>
          <p:nvPr/>
        </p:nvGrpSpPr>
        <p:grpSpPr>
          <a:xfrm>
            <a:off x="-3256061" y="0"/>
            <a:ext cx="7455739" cy="1698326"/>
            <a:chOff x="0" y="0"/>
            <a:chExt cx="9940986" cy="2264435"/>
          </a:xfrm>
        </p:grpSpPr>
        <p:grpSp>
          <p:nvGrpSpPr>
            <p:cNvPr id="20" name="Group 20"/>
            <p:cNvGrpSpPr/>
            <p:nvPr/>
          </p:nvGrpSpPr>
          <p:grpSpPr>
            <a:xfrm>
              <a:off x="0" y="0"/>
              <a:ext cx="9940986" cy="2264435"/>
              <a:chOff x="0" y="0"/>
              <a:chExt cx="1963651" cy="447296"/>
            </a:xfrm>
          </p:grpSpPr>
          <p:sp>
            <p:nvSpPr>
              <p:cNvPr id="21" name="Freeform 21"/>
              <p:cNvSpPr/>
              <p:nvPr/>
            </p:nvSpPr>
            <p:spPr>
              <a:xfrm>
                <a:off x="0" y="0"/>
                <a:ext cx="1963651" cy="447296"/>
              </a:xfrm>
              <a:custGeom>
                <a:avLst/>
                <a:gdLst/>
                <a:ahLst/>
                <a:cxnLst/>
                <a:rect l="l" t="t" r="r" b="b"/>
                <a:pathLst>
                  <a:path w="1963651" h="447296">
                    <a:moveTo>
                      <a:pt x="24921" y="0"/>
                    </a:moveTo>
                    <a:lnTo>
                      <a:pt x="1938730" y="0"/>
                    </a:lnTo>
                    <a:cubicBezTo>
                      <a:pt x="1945340" y="0"/>
                      <a:pt x="1951679" y="2626"/>
                      <a:pt x="1956352" y="7299"/>
                    </a:cubicBezTo>
                    <a:cubicBezTo>
                      <a:pt x="1961026" y="11973"/>
                      <a:pt x="1963651" y="18312"/>
                      <a:pt x="1963651" y="24921"/>
                    </a:cubicBezTo>
                    <a:lnTo>
                      <a:pt x="1963651" y="422375"/>
                    </a:lnTo>
                    <a:cubicBezTo>
                      <a:pt x="1963651" y="436138"/>
                      <a:pt x="1952494" y="447296"/>
                      <a:pt x="1938730" y="447296"/>
                    </a:cubicBezTo>
                    <a:lnTo>
                      <a:pt x="24921" y="447296"/>
                    </a:lnTo>
                    <a:cubicBezTo>
                      <a:pt x="18312" y="447296"/>
                      <a:pt x="11973" y="444670"/>
                      <a:pt x="7299" y="439997"/>
                    </a:cubicBezTo>
                    <a:cubicBezTo>
                      <a:pt x="2626" y="435323"/>
                      <a:pt x="0" y="428984"/>
                      <a:pt x="0" y="422375"/>
                    </a:cubicBezTo>
                    <a:lnTo>
                      <a:pt x="0" y="24921"/>
                    </a:lnTo>
                    <a:cubicBezTo>
                      <a:pt x="0" y="11158"/>
                      <a:pt x="11158" y="0"/>
                      <a:pt x="24921" y="0"/>
                    </a:cubicBezTo>
                    <a:close/>
                  </a:path>
                </a:pathLst>
              </a:custGeom>
              <a:solidFill>
                <a:srgbClr val="FFDE59"/>
              </a:solidFill>
            </p:spPr>
            <p:txBody>
              <a:bodyPr/>
              <a:lstStyle/>
              <a:p>
                <a:endParaRPr lang="en-US"/>
              </a:p>
            </p:txBody>
          </p:sp>
          <p:sp>
            <p:nvSpPr>
              <p:cNvPr id="22" name="TextBox 22"/>
              <p:cNvSpPr txBox="1"/>
              <p:nvPr/>
            </p:nvSpPr>
            <p:spPr>
              <a:xfrm>
                <a:off x="0" y="-28575"/>
                <a:ext cx="1963651" cy="475871"/>
              </a:xfrm>
              <a:prstGeom prst="rect">
                <a:avLst/>
              </a:prstGeom>
            </p:spPr>
            <p:txBody>
              <a:bodyPr lIns="50800" tIns="50800" rIns="50800" bIns="50800" rtlCol="0" anchor="ctr"/>
              <a:lstStyle/>
              <a:p>
                <a:pPr algn="ctr">
                  <a:lnSpc>
                    <a:spcPts val="2419"/>
                  </a:lnSpc>
                </a:pPr>
                <a:endParaRPr/>
              </a:p>
            </p:txBody>
          </p:sp>
        </p:grpSp>
        <p:sp>
          <p:nvSpPr>
            <p:cNvPr id="23" name="Freeform 23"/>
            <p:cNvSpPr/>
            <p:nvPr/>
          </p:nvSpPr>
          <p:spPr>
            <a:xfrm>
              <a:off x="4799013" y="387982"/>
              <a:ext cx="2941478" cy="1211197"/>
            </a:xfrm>
            <a:custGeom>
              <a:avLst/>
              <a:gdLst/>
              <a:ahLst/>
              <a:cxnLst/>
              <a:rect l="l" t="t" r="r" b="b"/>
              <a:pathLst>
                <a:path w="2941478" h="1211197">
                  <a:moveTo>
                    <a:pt x="0" y="0"/>
                  </a:moveTo>
                  <a:lnTo>
                    <a:pt x="2941478" y="0"/>
                  </a:lnTo>
                  <a:lnTo>
                    <a:pt x="2941478" y="1211197"/>
                  </a:lnTo>
                  <a:lnTo>
                    <a:pt x="0" y="1211197"/>
                  </a:lnTo>
                  <a:lnTo>
                    <a:pt x="0" y="0"/>
                  </a:lnTo>
                  <a:close/>
                </a:path>
              </a:pathLst>
            </a:custGeom>
            <a:blipFill>
              <a:blip r:embed="rId9"/>
              <a:stretch>
                <a:fillRect l="-8503" t="-94006" r="-6020" b="-85365"/>
              </a:stretch>
            </a:blipFill>
          </p:spPr>
          <p:txBody>
            <a:bodyPr/>
            <a:lstStyle/>
            <a:p>
              <a:endParaRPr lang="en-US"/>
            </a:p>
          </p:txBody>
        </p:sp>
      </p:grpSp>
      <p:sp>
        <p:nvSpPr>
          <p:cNvPr id="24" name="TextBox 24"/>
          <p:cNvSpPr txBox="1"/>
          <p:nvPr/>
        </p:nvSpPr>
        <p:spPr>
          <a:xfrm>
            <a:off x="3337694" y="2188820"/>
            <a:ext cx="11612611" cy="889000"/>
          </a:xfrm>
          <a:prstGeom prst="rect">
            <a:avLst/>
          </a:prstGeom>
        </p:spPr>
        <p:txBody>
          <a:bodyPr lIns="0" tIns="0" rIns="0" bIns="0" rtlCol="0" anchor="t">
            <a:spAutoFit/>
          </a:bodyPr>
          <a:lstStyle/>
          <a:p>
            <a:pPr algn="ctr">
              <a:lnSpc>
                <a:spcPts val="6049"/>
              </a:lnSpc>
            </a:pPr>
            <a:r>
              <a:rPr lang="en-US" sz="5499" b="1">
                <a:solidFill>
                  <a:srgbClr val="FFFFFF"/>
                </a:solidFill>
                <a:latin typeface="ITC Avant Garde Gothic Bold"/>
                <a:ea typeface="ITC Avant Garde Gothic Bold"/>
                <a:cs typeface="ITC Avant Garde Gothic Bold"/>
                <a:sym typeface="ITC Avant Garde Gothic Bold"/>
              </a:rPr>
              <a:t>Building a resilient economy…</a:t>
            </a:r>
          </a:p>
        </p:txBody>
      </p:sp>
      <p:sp>
        <p:nvSpPr>
          <p:cNvPr id="25" name="TextBox 25"/>
          <p:cNvSpPr txBox="1"/>
          <p:nvPr/>
        </p:nvSpPr>
        <p:spPr>
          <a:xfrm>
            <a:off x="2594796" y="6721191"/>
            <a:ext cx="2728371" cy="1831439"/>
          </a:xfrm>
          <a:prstGeom prst="rect">
            <a:avLst/>
          </a:prstGeom>
        </p:spPr>
        <p:txBody>
          <a:bodyPr lIns="0" tIns="0" rIns="0" bIns="0" rtlCol="0" anchor="t">
            <a:spAutoFit/>
          </a:bodyPr>
          <a:lstStyle/>
          <a:p>
            <a:pPr algn="ctr">
              <a:lnSpc>
                <a:spcPts val="3520"/>
              </a:lnSpc>
            </a:pPr>
            <a:r>
              <a:rPr lang="en-US" sz="3200" b="1" dirty="0">
                <a:solidFill>
                  <a:srgbClr val="06000B"/>
                </a:solidFill>
                <a:latin typeface="ITC Avant Garde Gothic Bold"/>
                <a:ea typeface="ITC Avant Garde Gothic Bold"/>
                <a:cs typeface="ITC Avant Garde Gothic Bold"/>
                <a:sym typeface="ITC Avant Garde Gothic Bold"/>
              </a:rPr>
              <a:t>Fiscal Stability</a:t>
            </a:r>
          </a:p>
          <a:p>
            <a:pPr algn="ctr">
              <a:lnSpc>
                <a:spcPts val="3520"/>
              </a:lnSpc>
            </a:pPr>
            <a:r>
              <a:rPr lang="en-US" sz="3200" dirty="0">
                <a:solidFill>
                  <a:srgbClr val="06000B"/>
                </a:solidFill>
                <a:latin typeface="ITC Avant Garde Gothic"/>
                <a:ea typeface="ITC Avant Garde Gothic"/>
                <a:cs typeface="ITC Avant Garde Gothic"/>
                <a:sym typeface="ITC Avant Garde Gothic"/>
              </a:rPr>
              <a:t>is foundational</a:t>
            </a:r>
          </a:p>
        </p:txBody>
      </p:sp>
      <p:sp>
        <p:nvSpPr>
          <p:cNvPr id="26" name="TextBox 26"/>
          <p:cNvSpPr txBox="1"/>
          <p:nvPr/>
        </p:nvSpPr>
        <p:spPr>
          <a:xfrm>
            <a:off x="7619421" y="6721191"/>
            <a:ext cx="3049158" cy="2025749"/>
          </a:xfrm>
          <a:prstGeom prst="rect">
            <a:avLst/>
          </a:prstGeom>
        </p:spPr>
        <p:txBody>
          <a:bodyPr lIns="0" tIns="0" rIns="0" bIns="0" rtlCol="0" anchor="t">
            <a:spAutoFit/>
          </a:bodyPr>
          <a:lstStyle/>
          <a:p>
            <a:pPr algn="ctr">
              <a:lnSpc>
                <a:spcPts val="3850"/>
              </a:lnSpc>
            </a:pPr>
            <a:r>
              <a:rPr lang="en-US" sz="3500" b="1">
                <a:solidFill>
                  <a:srgbClr val="06000B"/>
                </a:solidFill>
                <a:latin typeface="ITC Avant Garde Gothic Bold"/>
                <a:ea typeface="ITC Avant Garde Gothic Bold"/>
                <a:cs typeface="ITC Avant Garde Gothic Bold"/>
                <a:sym typeface="ITC Avant Garde Gothic Bold"/>
              </a:rPr>
              <a:t>An Active Private Sector</a:t>
            </a:r>
          </a:p>
          <a:p>
            <a:pPr algn="ctr">
              <a:lnSpc>
                <a:spcPts val="3850"/>
              </a:lnSpc>
            </a:pPr>
            <a:r>
              <a:rPr lang="en-US" sz="3500">
                <a:solidFill>
                  <a:srgbClr val="06000B"/>
                </a:solidFill>
                <a:latin typeface="ITC Avant Garde Gothic"/>
                <a:ea typeface="ITC Avant Garde Gothic"/>
                <a:cs typeface="ITC Avant Garde Gothic"/>
                <a:sym typeface="ITC Avant Garde Gothic"/>
              </a:rPr>
              <a:t>drives growth</a:t>
            </a:r>
          </a:p>
        </p:txBody>
      </p:sp>
      <p:sp>
        <p:nvSpPr>
          <p:cNvPr id="27" name="TextBox 27"/>
          <p:cNvSpPr txBox="1"/>
          <p:nvPr/>
        </p:nvSpPr>
        <p:spPr>
          <a:xfrm>
            <a:off x="12689857" y="6721191"/>
            <a:ext cx="3312284" cy="2025749"/>
          </a:xfrm>
          <a:prstGeom prst="rect">
            <a:avLst/>
          </a:prstGeom>
        </p:spPr>
        <p:txBody>
          <a:bodyPr lIns="0" tIns="0" rIns="0" bIns="0" rtlCol="0" anchor="t">
            <a:spAutoFit/>
          </a:bodyPr>
          <a:lstStyle/>
          <a:p>
            <a:pPr algn="ctr">
              <a:lnSpc>
                <a:spcPts val="3850"/>
              </a:lnSpc>
            </a:pPr>
            <a:r>
              <a:rPr lang="en-US" sz="3500" b="1" dirty="0">
                <a:solidFill>
                  <a:srgbClr val="06000B"/>
                </a:solidFill>
                <a:latin typeface="ITC Avant Garde Gothic Bold"/>
                <a:ea typeface="ITC Avant Garde Gothic Bold"/>
                <a:cs typeface="ITC Avant Garde Gothic Bold"/>
                <a:sym typeface="ITC Avant Garde Gothic Bold"/>
              </a:rPr>
              <a:t>Economic Diversification</a:t>
            </a:r>
          </a:p>
          <a:p>
            <a:pPr algn="ctr">
              <a:lnSpc>
                <a:spcPts val="3850"/>
              </a:lnSpc>
            </a:pPr>
            <a:r>
              <a:rPr lang="en-US" sz="3500" dirty="0">
                <a:solidFill>
                  <a:srgbClr val="06000B"/>
                </a:solidFill>
                <a:latin typeface="ITC Avant Garde Gothic"/>
                <a:ea typeface="ITC Avant Garde Gothic"/>
                <a:cs typeface="ITC Avant Garde Gothic"/>
                <a:sym typeface="ITC Avant Garde Gothic"/>
              </a:rPr>
              <a:t>protects from some shocks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15225"/>
            <a:ext cx="9263942" cy="889000"/>
          </a:xfrm>
          <a:prstGeom prst="rect">
            <a:avLst/>
          </a:prstGeom>
        </p:spPr>
        <p:txBody>
          <a:bodyPr lIns="0" tIns="0" rIns="0" bIns="0" rtlCol="0" anchor="t">
            <a:spAutoFit/>
          </a:bodyPr>
          <a:lstStyle/>
          <a:p>
            <a:pPr algn="l">
              <a:lnSpc>
                <a:spcPts val="6049"/>
              </a:lnSpc>
            </a:pPr>
            <a:r>
              <a:rPr lang="en-US" sz="5499" b="1">
                <a:solidFill>
                  <a:srgbClr val="06000B"/>
                </a:solidFill>
                <a:latin typeface="ITC Avant Garde Gothic Bold"/>
                <a:ea typeface="ITC Avant Garde Gothic Bold"/>
                <a:cs typeface="ITC Avant Garde Gothic Bold"/>
                <a:sym typeface="ITC Avant Garde Gothic Bold"/>
              </a:rPr>
              <a:t>Partner. Innovate. Invest.</a:t>
            </a:r>
          </a:p>
        </p:txBody>
      </p:sp>
      <p:sp>
        <p:nvSpPr>
          <p:cNvPr id="3" name="Freeform 3"/>
          <p:cNvSpPr/>
          <p:nvPr/>
        </p:nvSpPr>
        <p:spPr>
          <a:xfrm rot="-5400000">
            <a:off x="10105317" y="-403078"/>
            <a:ext cx="8371528" cy="8371528"/>
          </a:xfrm>
          <a:custGeom>
            <a:avLst/>
            <a:gdLst/>
            <a:ahLst/>
            <a:cxnLst/>
            <a:rect l="l" t="t" r="r" b="b"/>
            <a:pathLst>
              <a:path w="8371528" h="8371528">
                <a:moveTo>
                  <a:pt x="0" y="0"/>
                </a:moveTo>
                <a:lnTo>
                  <a:pt x="8371528" y="0"/>
                </a:lnTo>
                <a:lnTo>
                  <a:pt x="8371528" y="8371528"/>
                </a:lnTo>
                <a:lnTo>
                  <a:pt x="0" y="83715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148787" y="2747450"/>
            <a:ext cx="6284588" cy="628458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8996" r="-38996"/>
              </a:stretch>
            </a:blipFill>
          </p:spPr>
          <p:txBody>
            <a:bodyPr/>
            <a:lstStyle/>
            <a:p>
              <a:endParaRPr lang="en-US"/>
            </a:p>
          </p:txBody>
        </p:sp>
      </p:grpSp>
      <p:grpSp>
        <p:nvGrpSpPr>
          <p:cNvPr id="6" name="Group 6"/>
          <p:cNvGrpSpPr/>
          <p:nvPr/>
        </p:nvGrpSpPr>
        <p:grpSpPr>
          <a:xfrm>
            <a:off x="-482189" y="9258300"/>
            <a:ext cx="10587505" cy="1698326"/>
            <a:chOff x="0" y="0"/>
            <a:chExt cx="2788479" cy="447296"/>
          </a:xfrm>
        </p:grpSpPr>
        <p:sp>
          <p:nvSpPr>
            <p:cNvPr id="7" name="Freeform 7"/>
            <p:cNvSpPr/>
            <p:nvPr/>
          </p:nvSpPr>
          <p:spPr>
            <a:xfrm>
              <a:off x="0" y="0"/>
              <a:ext cx="2788479" cy="447296"/>
            </a:xfrm>
            <a:custGeom>
              <a:avLst/>
              <a:gdLst/>
              <a:ahLst/>
              <a:cxnLst/>
              <a:rect l="l" t="t" r="r" b="b"/>
              <a:pathLst>
                <a:path w="2788479" h="447296">
                  <a:moveTo>
                    <a:pt x="17550" y="0"/>
                  </a:moveTo>
                  <a:lnTo>
                    <a:pt x="2770929" y="0"/>
                  </a:lnTo>
                  <a:cubicBezTo>
                    <a:pt x="2780622" y="0"/>
                    <a:pt x="2788479" y="7857"/>
                    <a:pt x="2788479" y="17550"/>
                  </a:cubicBezTo>
                  <a:lnTo>
                    <a:pt x="2788479" y="429746"/>
                  </a:lnTo>
                  <a:cubicBezTo>
                    <a:pt x="2788479" y="439439"/>
                    <a:pt x="2780622" y="447296"/>
                    <a:pt x="2770929" y="447296"/>
                  </a:cubicBezTo>
                  <a:lnTo>
                    <a:pt x="17550" y="447296"/>
                  </a:lnTo>
                  <a:cubicBezTo>
                    <a:pt x="7857" y="447296"/>
                    <a:pt x="0" y="439439"/>
                    <a:pt x="0" y="429746"/>
                  </a:cubicBezTo>
                  <a:lnTo>
                    <a:pt x="0" y="17550"/>
                  </a:lnTo>
                  <a:cubicBezTo>
                    <a:pt x="0" y="7857"/>
                    <a:pt x="7857" y="0"/>
                    <a:pt x="17550" y="0"/>
                  </a:cubicBezTo>
                  <a:close/>
                </a:path>
              </a:pathLst>
            </a:custGeom>
            <a:solidFill>
              <a:srgbClr val="FFDE59"/>
            </a:solidFill>
          </p:spPr>
          <p:txBody>
            <a:bodyPr/>
            <a:lstStyle/>
            <a:p>
              <a:endParaRPr lang="en-US"/>
            </a:p>
          </p:txBody>
        </p:sp>
        <p:sp>
          <p:nvSpPr>
            <p:cNvPr id="8" name="TextBox 8"/>
            <p:cNvSpPr txBox="1"/>
            <p:nvPr/>
          </p:nvSpPr>
          <p:spPr>
            <a:xfrm>
              <a:off x="0" y="-28575"/>
              <a:ext cx="2788479" cy="475871"/>
            </a:xfrm>
            <a:prstGeom prst="rect">
              <a:avLst/>
            </a:prstGeom>
          </p:spPr>
          <p:txBody>
            <a:bodyPr lIns="50800" tIns="50800" rIns="50800" bIns="50800" rtlCol="0" anchor="ctr"/>
            <a:lstStyle/>
            <a:p>
              <a:pPr algn="ctr">
                <a:lnSpc>
                  <a:spcPts val="2419"/>
                </a:lnSpc>
              </a:pPr>
              <a:endParaRPr/>
            </a:p>
          </p:txBody>
        </p:sp>
      </p:grpSp>
      <p:sp>
        <p:nvSpPr>
          <p:cNvPr id="9" name="Freeform 9"/>
          <p:cNvSpPr/>
          <p:nvPr/>
        </p:nvSpPr>
        <p:spPr>
          <a:xfrm>
            <a:off x="16998737" y="738011"/>
            <a:ext cx="521127" cy="581379"/>
          </a:xfrm>
          <a:custGeom>
            <a:avLst/>
            <a:gdLst/>
            <a:ahLst/>
            <a:cxnLst/>
            <a:rect l="l" t="t" r="r" b="b"/>
            <a:pathLst>
              <a:path w="521127" h="581379">
                <a:moveTo>
                  <a:pt x="0" y="0"/>
                </a:moveTo>
                <a:lnTo>
                  <a:pt x="521126" y="0"/>
                </a:lnTo>
                <a:lnTo>
                  <a:pt x="521126" y="581378"/>
                </a:lnTo>
                <a:lnTo>
                  <a:pt x="0" y="5813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8"/>
            <a:stretch>
              <a:fillRect l="-8503" t="-94006" r="-6020" b="-85365"/>
            </a:stretch>
          </a:blipFill>
        </p:spPr>
        <p:txBody>
          <a:bodyPr/>
          <a:lstStyle/>
          <a:p>
            <a:endParaRPr lang="en-US"/>
          </a:p>
        </p:txBody>
      </p:sp>
      <p:sp>
        <p:nvSpPr>
          <p:cNvPr id="11" name="TextBox 11"/>
          <p:cNvSpPr txBox="1"/>
          <p:nvPr/>
        </p:nvSpPr>
        <p:spPr>
          <a:xfrm>
            <a:off x="1028700" y="3142690"/>
            <a:ext cx="9263942" cy="3416250"/>
          </a:xfrm>
          <a:prstGeom prst="rect">
            <a:avLst/>
          </a:prstGeom>
        </p:spPr>
        <p:txBody>
          <a:bodyPr lIns="0" tIns="0" rIns="0" bIns="0" rtlCol="0" anchor="t">
            <a:spAutoFit/>
          </a:bodyPr>
          <a:lstStyle/>
          <a:p>
            <a:pPr algn="l">
              <a:lnSpc>
                <a:spcPts val="7000"/>
              </a:lnSpc>
            </a:pPr>
            <a:r>
              <a:rPr lang="en-US" sz="3500" dirty="0">
                <a:solidFill>
                  <a:srgbClr val="545454"/>
                </a:solidFill>
                <a:latin typeface="Inter"/>
                <a:ea typeface="Inter"/>
                <a:cs typeface="Inter"/>
                <a:sym typeface="Inter"/>
              </a:rPr>
              <a:t>Continually seize opportunities to:</a:t>
            </a:r>
          </a:p>
          <a:p>
            <a:pPr marL="755651" lvl="1" indent="-377825" algn="l">
              <a:lnSpc>
                <a:spcPts val="4900"/>
              </a:lnSpc>
              <a:buFont typeface="Arial"/>
              <a:buChar char="•"/>
            </a:pPr>
            <a:r>
              <a:rPr lang="en-US" sz="3500" dirty="0">
                <a:solidFill>
                  <a:srgbClr val="545454"/>
                </a:solidFill>
                <a:latin typeface="Inter"/>
                <a:ea typeface="Inter"/>
                <a:cs typeface="Inter"/>
                <a:sym typeface="Inter"/>
              </a:rPr>
              <a:t>integrate learnings to strengthen efforts</a:t>
            </a:r>
          </a:p>
          <a:p>
            <a:pPr marL="755651" lvl="1" indent="-377825" algn="l">
              <a:lnSpc>
                <a:spcPts val="4900"/>
              </a:lnSpc>
              <a:buFont typeface="Arial"/>
              <a:buChar char="•"/>
            </a:pPr>
            <a:r>
              <a:rPr lang="en-US" sz="3500" dirty="0">
                <a:solidFill>
                  <a:srgbClr val="545454"/>
                </a:solidFill>
                <a:latin typeface="Inter"/>
                <a:ea typeface="Inter"/>
                <a:cs typeface="Inter"/>
                <a:sym typeface="Inter"/>
              </a:rPr>
              <a:t>create real partnership</a:t>
            </a:r>
          </a:p>
          <a:p>
            <a:pPr marL="755651" lvl="1" indent="-377825" algn="l">
              <a:lnSpc>
                <a:spcPts val="4900"/>
              </a:lnSpc>
              <a:buFont typeface="Arial"/>
              <a:buChar char="•"/>
            </a:pPr>
            <a:r>
              <a:rPr lang="en-US" sz="3500" dirty="0">
                <a:solidFill>
                  <a:srgbClr val="545454"/>
                </a:solidFill>
                <a:latin typeface="Inter"/>
                <a:ea typeface="Inter"/>
                <a:cs typeface="Inter"/>
                <a:sym typeface="Inter"/>
              </a:rPr>
              <a:t>boldly innovate and invest in </a:t>
            </a:r>
            <a:r>
              <a:rPr lang="en-US" sz="3500" b="1" dirty="0">
                <a:solidFill>
                  <a:srgbClr val="545454"/>
                </a:solidFill>
                <a:latin typeface="Inter"/>
                <a:ea typeface="Inter"/>
                <a:cs typeface="Inter"/>
                <a:sym typeface="Inter"/>
              </a:rPr>
              <a:t>your</a:t>
            </a:r>
            <a:r>
              <a:rPr lang="en-US" sz="3500" dirty="0">
                <a:solidFill>
                  <a:srgbClr val="545454"/>
                </a:solidFill>
                <a:latin typeface="Inter"/>
                <a:ea typeface="Inter"/>
                <a:cs typeface="Inter"/>
                <a:sym typeface="Inter"/>
              </a:rPr>
              <a:t> countries’ future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96764" y="0"/>
            <a:ext cx="15703286" cy="10430805"/>
            <a:chOff x="0" y="0"/>
            <a:chExt cx="672958" cy="447008"/>
          </a:xfrm>
        </p:grpSpPr>
        <p:sp>
          <p:nvSpPr>
            <p:cNvPr id="3" name="Freeform 3"/>
            <p:cNvSpPr/>
            <p:nvPr/>
          </p:nvSpPr>
          <p:spPr>
            <a:xfrm>
              <a:off x="0" y="0"/>
              <a:ext cx="672958" cy="447008"/>
            </a:xfrm>
            <a:custGeom>
              <a:avLst/>
              <a:gdLst/>
              <a:ahLst/>
              <a:cxnLst/>
              <a:rect l="l" t="t" r="r" b="b"/>
              <a:pathLst>
                <a:path w="672958" h="447008">
                  <a:moveTo>
                    <a:pt x="21200" y="0"/>
                  </a:moveTo>
                  <a:lnTo>
                    <a:pt x="651759" y="0"/>
                  </a:lnTo>
                  <a:cubicBezTo>
                    <a:pt x="657381" y="0"/>
                    <a:pt x="662773" y="2234"/>
                    <a:pt x="666749" y="6209"/>
                  </a:cubicBezTo>
                  <a:cubicBezTo>
                    <a:pt x="670725" y="10185"/>
                    <a:pt x="672958" y="15577"/>
                    <a:pt x="672958" y="21200"/>
                  </a:cubicBezTo>
                  <a:lnTo>
                    <a:pt x="672958" y="425809"/>
                  </a:lnTo>
                  <a:cubicBezTo>
                    <a:pt x="672958" y="431431"/>
                    <a:pt x="670725" y="436823"/>
                    <a:pt x="666749" y="440799"/>
                  </a:cubicBezTo>
                  <a:cubicBezTo>
                    <a:pt x="662773" y="444775"/>
                    <a:pt x="657381" y="447008"/>
                    <a:pt x="651759" y="447008"/>
                  </a:cubicBezTo>
                  <a:lnTo>
                    <a:pt x="21200" y="447008"/>
                  </a:lnTo>
                  <a:cubicBezTo>
                    <a:pt x="15577" y="447008"/>
                    <a:pt x="10185" y="444775"/>
                    <a:pt x="6209" y="440799"/>
                  </a:cubicBezTo>
                  <a:cubicBezTo>
                    <a:pt x="2234" y="436823"/>
                    <a:pt x="0" y="431431"/>
                    <a:pt x="0" y="425809"/>
                  </a:cubicBezTo>
                  <a:lnTo>
                    <a:pt x="0" y="21200"/>
                  </a:lnTo>
                  <a:cubicBezTo>
                    <a:pt x="0" y="15577"/>
                    <a:pt x="2234" y="10185"/>
                    <a:pt x="6209" y="6209"/>
                  </a:cubicBezTo>
                  <a:cubicBezTo>
                    <a:pt x="10185" y="2234"/>
                    <a:pt x="15577" y="0"/>
                    <a:pt x="21200" y="0"/>
                  </a:cubicBezTo>
                  <a:close/>
                </a:path>
              </a:pathLst>
            </a:custGeom>
            <a:blipFill>
              <a:blip r:embed="rId3"/>
              <a:stretch>
                <a:fillRect t="-182" b="-182"/>
              </a:stretch>
            </a:blipFill>
          </p:spPr>
          <p:txBody>
            <a:bodyPr/>
            <a:lstStyle/>
            <a:p>
              <a:endParaRPr lang="en-US"/>
            </a:p>
          </p:txBody>
        </p:sp>
      </p:grpSp>
      <p:grpSp>
        <p:nvGrpSpPr>
          <p:cNvPr id="4" name="Group 4"/>
          <p:cNvGrpSpPr/>
          <p:nvPr/>
        </p:nvGrpSpPr>
        <p:grpSpPr>
          <a:xfrm>
            <a:off x="4496764" y="-629859"/>
            <a:ext cx="14490386" cy="11559963"/>
            <a:chOff x="0" y="0"/>
            <a:chExt cx="3816398" cy="3044599"/>
          </a:xfrm>
        </p:grpSpPr>
        <p:sp>
          <p:nvSpPr>
            <p:cNvPr id="5" name="Freeform 5"/>
            <p:cNvSpPr/>
            <p:nvPr/>
          </p:nvSpPr>
          <p:spPr>
            <a:xfrm>
              <a:off x="0" y="0"/>
              <a:ext cx="3816398" cy="3044599"/>
            </a:xfrm>
            <a:custGeom>
              <a:avLst/>
              <a:gdLst/>
              <a:ahLst/>
              <a:cxnLst/>
              <a:rect l="l" t="t" r="r" b="b"/>
              <a:pathLst>
                <a:path w="3816398" h="3044599">
                  <a:moveTo>
                    <a:pt x="0" y="0"/>
                  </a:moveTo>
                  <a:lnTo>
                    <a:pt x="3816398" y="0"/>
                  </a:lnTo>
                  <a:lnTo>
                    <a:pt x="3816398" y="3044599"/>
                  </a:lnTo>
                  <a:lnTo>
                    <a:pt x="0" y="3044599"/>
                  </a:lnTo>
                  <a:close/>
                </a:path>
              </a:pathLst>
            </a:custGeom>
            <a:solidFill>
              <a:srgbClr val="003D20">
                <a:alpha val="84706"/>
              </a:srgbClr>
            </a:solidFill>
          </p:spPr>
          <p:txBody>
            <a:bodyPr/>
            <a:lstStyle/>
            <a:p>
              <a:endParaRPr lang="en-US"/>
            </a:p>
          </p:txBody>
        </p:sp>
        <p:sp>
          <p:nvSpPr>
            <p:cNvPr id="6" name="TextBox 6"/>
            <p:cNvSpPr txBox="1"/>
            <p:nvPr/>
          </p:nvSpPr>
          <p:spPr>
            <a:xfrm>
              <a:off x="0" y="-28575"/>
              <a:ext cx="3816398" cy="3073174"/>
            </a:xfrm>
            <a:prstGeom prst="rect">
              <a:avLst/>
            </a:prstGeom>
          </p:spPr>
          <p:txBody>
            <a:bodyPr lIns="50800" tIns="50800" rIns="50800" bIns="50800" rtlCol="0" anchor="ctr"/>
            <a:lstStyle/>
            <a:p>
              <a:pPr algn="ctr">
                <a:lnSpc>
                  <a:spcPts val="2419"/>
                </a:lnSpc>
              </a:pPr>
              <a:endParaRPr/>
            </a:p>
          </p:txBody>
        </p:sp>
      </p:grpSp>
      <p:grpSp>
        <p:nvGrpSpPr>
          <p:cNvPr id="7" name="Group 7"/>
          <p:cNvGrpSpPr/>
          <p:nvPr/>
        </p:nvGrpSpPr>
        <p:grpSpPr>
          <a:xfrm>
            <a:off x="7006848" y="3328060"/>
            <a:ext cx="8447454" cy="5068445"/>
            <a:chOff x="0" y="0"/>
            <a:chExt cx="2224844" cy="1334899"/>
          </a:xfrm>
        </p:grpSpPr>
        <p:sp>
          <p:nvSpPr>
            <p:cNvPr id="8" name="Freeform 8"/>
            <p:cNvSpPr/>
            <p:nvPr/>
          </p:nvSpPr>
          <p:spPr>
            <a:xfrm>
              <a:off x="0" y="0"/>
              <a:ext cx="2224844" cy="1334899"/>
            </a:xfrm>
            <a:custGeom>
              <a:avLst/>
              <a:gdLst/>
              <a:ahLst/>
              <a:cxnLst/>
              <a:rect l="l" t="t" r="r" b="b"/>
              <a:pathLst>
                <a:path w="2224844" h="1334899">
                  <a:moveTo>
                    <a:pt x="91648" y="0"/>
                  </a:moveTo>
                  <a:lnTo>
                    <a:pt x="2133196" y="0"/>
                  </a:lnTo>
                  <a:cubicBezTo>
                    <a:pt x="2183812" y="0"/>
                    <a:pt x="2224844" y="41032"/>
                    <a:pt x="2224844" y="91648"/>
                  </a:cubicBezTo>
                  <a:lnTo>
                    <a:pt x="2224844" y="1243251"/>
                  </a:lnTo>
                  <a:cubicBezTo>
                    <a:pt x="2224844" y="1267558"/>
                    <a:pt x="2215188" y="1290869"/>
                    <a:pt x="2198001" y="1308056"/>
                  </a:cubicBezTo>
                  <a:cubicBezTo>
                    <a:pt x="2180813" y="1325243"/>
                    <a:pt x="2157502" y="1334899"/>
                    <a:pt x="2133196" y="1334899"/>
                  </a:cubicBezTo>
                  <a:lnTo>
                    <a:pt x="91648" y="1334899"/>
                  </a:lnTo>
                  <a:cubicBezTo>
                    <a:pt x="41032" y="1334899"/>
                    <a:pt x="0" y="1293867"/>
                    <a:pt x="0" y="1243251"/>
                  </a:cubicBezTo>
                  <a:lnTo>
                    <a:pt x="0" y="91648"/>
                  </a:lnTo>
                  <a:cubicBezTo>
                    <a:pt x="0" y="67341"/>
                    <a:pt x="9656" y="44030"/>
                    <a:pt x="26843" y="26843"/>
                  </a:cubicBezTo>
                  <a:cubicBezTo>
                    <a:pt x="44030" y="9656"/>
                    <a:pt x="67341" y="0"/>
                    <a:pt x="91648" y="0"/>
                  </a:cubicBezTo>
                  <a:close/>
                </a:path>
              </a:pathLst>
            </a:custGeom>
            <a:solidFill>
              <a:srgbClr val="FFDE59"/>
            </a:solidFill>
          </p:spPr>
          <p:txBody>
            <a:bodyPr/>
            <a:lstStyle/>
            <a:p>
              <a:endParaRPr lang="en-US"/>
            </a:p>
          </p:txBody>
        </p:sp>
        <p:sp>
          <p:nvSpPr>
            <p:cNvPr id="9" name="TextBox 9"/>
            <p:cNvSpPr txBox="1"/>
            <p:nvPr/>
          </p:nvSpPr>
          <p:spPr>
            <a:xfrm>
              <a:off x="0" y="-28575"/>
              <a:ext cx="2224844" cy="1363474"/>
            </a:xfrm>
            <a:prstGeom prst="rect">
              <a:avLst/>
            </a:prstGeom>
          </p:spPr>
          <p:txBody>
            <a:bodyPr lIns="50800" tIns="50800" rIns="50800" bIns="50800" rtlCol="0" anchor="ctr"/>
            <a:lstStyle/>
            <a:p>
              <a:pPr algn="ctr">
                <a:lnSpc>
                  <a:spcPts val="2419"/>
                </a:lnSpc>
              </a:pPr>
              <a:endParaRPr/>
            </a:p>
          </p:txBody>
        </p:sp>
      </p:grpSp>
      <p:grpSp>
        <p:nvGrpSpPr>
          <p:cNvPr id="10" name="Group 10"/>
          <p:cNvGrpSpPr/>
          <p:nvPr/>
        </p:nvGrpSpPr>
        <p:grpSpPr>
          <a:xfrm>
            <a:off x="343198" y="7366478"/>
            <a:ext cx="5635671" cy="2544014"/>
            <a:chOff x="0" y="0"/>
            <a:chExt cx="672958" cy="303782"/>
          </a:xfrm>
        </p:grpSpPr>
        <p:sp>
          <p:nvSpPr>
            <p:cNvPr id="11" name="Freeform 11"/>
            <p:cNvSpPr/>
            <p:nvPr/>
          </p:nvSpPr>
          <p:spPr>
            <a:xfrm>
              <a:off x="0" y="0"/>
              <a:ext cx="672958" cy="303782"/>
            </a:xfrm>
            <a:custGeom>
              <a:avLst/>
              <a:gdLst/>
              <a:ahLst/>
              <a:cxnLst/>
              <a:rect l="l" t="t" r="r" b="b"/>
              <a:pathLst>
                <a:path w="672958" h="303782">
                  <a:moveTo>
                    <a:pt x="59071" y="0"/>
                  </a:moveTo>
                  <a:lnTo>
                    <a:pt x="613888" y="0"/>
                  </a:lnTo>
                  <a:cubicBezTo>
                    <a:pt x="629554" y="0"/>
                    <a:pt x="644579" y="6223"/>
                    <a:pt x="655657" y="17301"/>
                  </a:cubicBezTo>
                  <a:cubicBezTo>
                    <a:pt x="666735" y="28379"/>
                    <a:pt x="672958" y="43404"/>
                    <a:pt x="672958" y="59071"/>
                  </a:cubicBezTo>
                  <a:lnTo>
                    <a:pt x="672958" y="244711"/>
                  </a:lnTo>
                  <a:cubicBezTo>
                    <a:pt x="672958" y="260378"/>
                    <a:pt x="666735" y="275403"/>
                    <a:pt x="655657" y="286480"/>
                  </a:cubicBezTo>
                  <a:cubicBezTo>
                    <a:pt x="644579" y="297558"/>
                    <a:pt x="629554" y="303782"/>
                    <a:pt x="613888" y="303782"/>
                  </a:cubicBezTo>
                  <a:lnTo>
                    <a:pt x="59071" y="303782"/>
                  </a:lnTo>
                  <a:cubicBezTo>
                    <a:pt x="43404" y="303782"/>
                    <a:pt x="28379" y="297558"/>
                    <a:pt x="17301" y="286480"/>
                  </a:cubicBezTo>
                  <a:cubicBezTo>
                    <a:pt x="6223" y="275403"/>
                    <a:pt x="0" y="260378"/>
                    <a:pt x="0" y="244711"/>
                  </a:cubicBezTo>
                  <a:lnTo>
                    <a:pt x="0" y="59071"/>
                  </a:lnTo>
                  <a:cubicBezTo>
                    <a:pt x="0" y="43404"/>
                    <a:pt x="6223" y="28379"/>
                    <a:pt x="17301" y="17301"/>
                  </a:cubicBezTo>
                  <a:cubicBezTo>
                    <a:pt x="28379" y="6223"/>
                    <a:pt x="43404" y="0"/>
                    <a:pt x="59071" y="0"/>
                  </a:cubicBezTo>
                  <a:close/>
                </a:path>
              </a:pathLst>
            </a:custGeom>
            <a:blipFill>
              <a:blip r:embed="rId3"/>
              <a:stretch>
                <a:fillRect t="-23842" b="-23842"/>
              </a:stretch>
            </a:blipFill>
          </p:spPr>
          <p:txBody>
            <a:bodyPr/>
            <a:lstStyle/>
            <a:p>
              <a:endParaRPr lang="en-US"/>
            </a:p>
          </p:txBody>
        </p:sp>
      </p:grpSp>
      <p:grpSp>
        <p:nvGrpSpPr>
          <p:cNvPr id="12" name="Group 12"/>
          <p:cNvGrpSpPr/>
          <p:nvPr/>
        </p:nvGrpSpPr>
        <p:grpSpPr>
          <a:xfrm>
            <a:off x="6157684" y="2890632"/>
            <a:ext cx="1698326" cy="1698326"/>
            <a:chOff x="0" y="0"/>
            <a:chExt cx="2264435" cy="2264435"/>
          </a:xfrm>
        </p:grpSpPr>
        <p:grpSp>
          <p:nvGrpSpPr>
            <p:cNvPr id="13" name="Group 13"/>
            <p:cNvGrpSpPr/>
            <p:nvPr/>
          </p:nvGrpSpPr>
          <p:grpSpPr>
            <a:xfrm>
              <a:off x="0" y="0"/>
              <a:ext cx="2264435" cy="2264435"/>
              <a:chOff x="0" y="0"/>
              <a:chExt cx="447296" cy="447296"/>
            </a:xfrm>
          </p:grpSpPr>
          <p:sp>
            <p:nvSpPr>
              <p:cNvPr id="14" name="Freeform 14"/>
              <p:cNvSpPr/>
              <p:nvPr/>
            </p:nvSpPr>
            <p:spPr>
              <a:xfrm>
                <a:off x="0" y="0"/>
                <a:ext cx="447296" cy="447296"/>
              </a:xfrm>
              <a:custGeom>
                <a:avLst/>
                <a:gdLst/>
                <a:ahLst/>
                <a:cxnLst/>
                <a:rect l="l" t="t" r="r" b="b"/>
                <a:pathLst>
                  <a:path w="447296" h="447296">
                    <a:moveTo>
                      <a:pt x="109405" y="0"/>
                    </a:moveTo>
                    <a:lnTo>
                      <a:pt x="337890" y="0"/>
                    </a:lnTo>
                    <a:cubicBezTo>
                      <a:pt x="398313" y="0"/>
                      <a:pt x="447296" y="48982"/>
                      <a:pt x="447296" y="109405"/>
                    </a:cubicBezTo>
                    <a:lnTo>
                      <a:pt x="447296" y="337890"/>
                    </a:lnTo>
                    <a:cubicBezTo>
                      <a:pt x="447296" y="398313"/>
                      <a:pt x="398313" y="447296"/>
                      <a:pt x="337890" y="447296"/>
                    </a:cubicBezTo>
                    <a:lnTo>
                      <a:pt x="109405" y="447296"/>
                    </a:lnTo>
                    <a:cubicBezTo>
                      <a:pt x="48982" y="447296"/>
                      <a:pt x="0" y="398313"/>
                      <a:pt x="0" y="337890"/>
                    </a:cubicBezTo>
                    <a:lnTo>
                      <a:pt x="0" y="109405"/>
                    </a:lnTo>
                    <a:cubicBezTo>
                      <a:pt x="0" y="48982"/>
                      <a:pt x="48982" y="0"/>
                      <a:pt x="109405" y="0"/>
                    </a:cubicBezTo>
                    <a:close/>
                  </a:path>
                </a:pathLst>
              </a:custGeom>
              <a:solidFill>
                <a:srgbClr val="FFDE59"/>
              </a:solidFill>
            </p:spPr>
            <p:txBody>
              <a:bodyPr/>
              <a:lstStyle/>
              <a:p>
                <a:endParaRPr lang="en-US"/>
              </a:p>
            </p:txBody>
          </p:sp>
          <p:sp>
            <p:nvSpPr>
              <p:cNvPr id="15" name="TextBox 15"/>
              <p:cNvSpPr txBox="1"/>
              <p:nvPr/>
            </p:nvSpPr>
            <p:spPr>
              <a:xfrm>
                <a:off x="0" y="-28575"/>
                <a:ext cx="447296" cy="475871"/>
              </a:xfrm>
              <a:prstGeom prst="rect">
                <a:avLst/>
              </a:prstGeom>
            </p:spPr>
            <p:txBody>
              <a:bodyPr lIns="50800" tIns="50800" rIns="50800" bIns="50800" rtlCol="0" anchor="ctr"/>
              <a:lstStyle/>
              <a:p>
                <a:pPr algn="ctr">
                  <a:lnSpc>
                    <a:spcPts val="2419"/>
                  </a:lnSpc>
                </a:pPr>
                <a:endParaRPr/>
              </a:p>
            </p:txBody>
          </p:sp>
        </p:grpSp>
        <p:sp>
          <p:nvSpPr>
            <p:cNvPr id="16" name="Freeform 16"/>
            <p:cNvSpPr/>
            <p:nvPr/>
          </p:nvSpPr>
          <p:spPr>
            <a:xfrm>
              <a:off x="571238" y="398911"/>
              <a:ext cx="1121958" cy="1466612"/>
            </a:xfrm>
            <a:custGeom>
              <a:avLst/>
              <a:gdLst/>
              <a:ahLst/>
              <a:cxnLst/>
              <a:rect l="l" t="t" r="r" b="b"/>
              <a:pathLst>
                <a:path w="1121958" h="1466612">
                  <a:moveTo>
                    <a:pt x="0" y="0"/>
                  </a:moveTo>
                  <a:lnTo>
                    <a:pt x="1121959" y="0"/>
                  </a:lnTo>
                  <a:lnTo>
                    <a:pt x="1121959" y="1466613"/>
                  </a:lnTo>
                  <a:lnTo>
                    <a:pt x="0" y="14666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7" name="TextBox 17"/>
          <p:cNvSpPr txBox="1"/>
          <p:nvPr/>
        </p:nvSpPr>
        <p:spPr>
          <a:xfrm>
            <a:off x="5551110" y="1517206"/>
            <a:ext cx="9577230" cy="889000"/>
          </a:xfrm>
          <a:prstGeom prst="rect">
            <a:avLst/>
          </a:prstGeom>
        </p:spPr>
        <p:txBody>
          <a:bodyPr lIns="0" tIns="0" rIns="0" bIns="0" rtlCol="0" anchor="t">
            <a:spAutoFit/>
          </a:bodyPr>
          <a:lstStyle/>
          <a:p>
            <a:pPr algn="l">
              <a:lnSpc>
                <a:spcPts val="6049"/>
              </a:lnSpc>
            </a:pPr>
            <a:r>
              <a:rPr lang="en-US" sz="5499" b="1">
                <a:solidFill>
                  <a:srgbClr val="FFFFFF"/>
                </a:solidFill>
                <a:latin typeface="ITC Avant Garde Gothic Bold"/>
                <a:ea typeface="ITC Avant Garde Gothic Bold"/>
                <a:cs typeface="ITC Avant Garde Gothic Bold"/>
                <a:sym typeface="ITC Avant Garde Gothic Bold"/>
              </a:rPr>
              <a:t>For further information</a:t>
            </a:r>
          </a:p>
        </p:txBody>
      </p:sp>
      <p:sp>
        <p:nvSpPr>
          <p:cNvPr id="18" name="Freeform 18"/>
          <p:cNvSpPr/>
          <p:nvPr/>
        </p:nvSpPr>
        <p:spPr>
          <a:xfrm>
            <a:off x="16738173" y="653585"/>
            <a:ext cx="521127" cy="581379"/>
          </a:xfrm>
          <a:custGeom>
            <a:avLst/>
            <a:gdLst/>
            <a:ahLst/>
            <a:cxnLst/>
            <a:rect l="l" t="t" r="r" b="b"/>
            <a:pathLst>
              <a:path w="521127" h="581379">
                <a:moveTo>
                  <a:pt x="0" y="0"/>
                </a:moveTo>
                <a:lnTo>
                  <a:pt x="521127" y="0"/>
                </a:lnTo>
                <a:lnTo>
                  <a:pt x="521127" y="581379"/>
                </a:lnTo>
                <a:lnTo>
                  <a:pt x="0" y="5813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9" name="Freeform 19"/>
          <p:cNvSpPr/>
          <p:nvPr/>
        </p:nvSpPr>
        <p:spPr>
          <a:xfrm>
            <a:off x="343198" y="290987"/>
            <a:ext cx="2206108" cy="908398"/>
          </a:xfrm>
          <a:custGeom>
            <a:avLst/>
            <a:gdLst/>
            <a:ahLst/>
            <a:cxnLst/>
            <a:rect l="l" t="t" r="r" b="b"/>
            <a:pathLst>
              <a:path w="2206108" h="908398">
                <a:moveTo>
                  <a:pt x="0" y="0"/>
                </a:moveTo>
                <a:lnTo>
                  <a:pt x="2206109" y="0"/>
                </a:lnTo>
                <a:lnTo>
                  <a:pt x="2206109" y="908397"/>
                </a:lnTo>
                <a:lnTo>
                  <a:pt x="0" y="908397"/>
                </a:lnTo>
                <a:lnTo>
                  <a:pt x="0" y="0"/>
                </a:lnTo>
                <a:close/>
              </a:path>
            </a:pathLst>
          </a:custGeom>
          <a:blipFill>
            <a:blip r:embed="rId8"/>
            <a:stretch>
              <a:fillRect l="-8503" t="-94006" r="-6020" b="-85365"/>
            </a:stretch>
          </a:blipFill>
        </p:spPr>
        <p:txBody>
          <a:bodyPr/>
          <a:lstStyle/>
          <a:p>
            <a:endParaRPr lang="en-US"/>
          </a:p>
        </p:txBody>
      </p:sp>
      <p:sp>
        <p:nvSpPr>
          <p:cNvPr id="20" name="TextBox 20"/>
          <p:cNvSpPr txBox="1"/>
          <p:nvPr/>
        </p:nvSpPr>
        <p:spPr>
          <a:xfrm>
            <a:off x="7810607" y="3654070"/>
            <a:ext cx="7239984" cy="4387850"/>
          </a:xfrm>
          <a:prstGeom prst="rect">
            <a:avLst/>
          </a:prstGeom>
        </p:spPr>
        <p:txBody>
          <a:bodyPr lIns="0" tIns="0" rIns="0" bIns="0" rtlCol="0" anchor="t">
            <a:spAutoFit/>
          </a:bodyPr>
          <a:lstStyle/>
          <a:p>
            <a:pPr algn="l">
              <a:lnSpc>
                <a:spcPts val="4900"/>
              </a:lnSpc>
            </a:pPr>
            <a:r>
              <a:rPr lang="en-US" sz="3500">
                <a:solidFill>
                  <a:srgbClr val="06000B"/>
                </a:solidFill>
                <a:latin typeface="ITC Avant Garde Gothic"/>
                <a:ea typeface="ITC Avant Garde Gothic"/>
                <a:cs typeface="ITC Avant Garde Gothic"/>
                <a:sym typeface="ITC Avant Garde Gothic"/>
              </a:rPr>
              <a:t>Laura Levy</a:t>
            </a:r>
          </a:p>
          <a:p>
            <a:pPr algn="l">
              <a:lnSpc>
                <a:spcPts val="4900"/>
              </a:lnSpc>
            </a:pPr>
            <a:r>
              <a:rPr lang="en-US" sz="3500">
                <a:solidFill>
                  <a:srgbClr val="06000B"/>
                </a:solidFill>
                <a:latin typeface="ITC Avant Garde Gothic"/>
                <a:ea typeface="ITC Avant Garde Gothic"/>
                <a:cs typeface="ITC Avant Garde Gothic"/>
                <a:sym typeface="ITC Avant Garde Gothic"/>
              </a:rPr>
              <a:t>Programme Director</a:t>
            </a:r>
          </a:p>
          <a:p>
            <a:pPr algn="l">
              <a:lnSpc>
                <a:spcPts val="4900"/>
              </a:lnSpc>
            </a:pPr>
            <a:r>
              <a:rPr lang="en-US" sz="3500">
                <a:solidFill>
                  <a:srgbClr val="06000B"/>
                </a:solidFill>
                <a:latin typeface="ITC Avant Garde Gothic"/>
                <a:ea typeface="ITC Avant Garde Gothic"/>
                <a:cs typeface="ITC Avant Garde Gothic"/>
                <a:sym typeface="ITC Avant Garde Gothic"/>
              </a:rPr>
              <a:t>Growth Inducement Programme </a:t>
            </a:r>
          </a:p>
          <a:p>
            <a:pPr algn="l">
              <a:lnSpc>
                <a:spcPts val="4900"/>
              </a:lnSpc>
            </a:pPr>
            <a:r>
              <a:rPr lang="en-US" sz="3500">
                <a:solidFill>
                  <a:srgbClr val="06000B"/>
                </a:solidFill>
                <a:latin typeface="ITC Avant Garde Gothic"/>
                <a:ea typeface="ITC Avant Garde Gothic"/>
                <a:cs typeface="ITC Avant Garde Gothic"/>
                <a:sym typeface="ITC Avant Garde Gothic"/>
              </a:rPr>
              <a:t>Planning Institute of Jamaica </a:t>
            </a:r>
          </a:p>
          <a:p>
            <a:pPr algn="l">
              <a:lnSpc>
                <a:spcPts val="4900"/>
              </a:lnSpc>
            </a:pPr>
            <a:r>
              <a:rPr lang="en-US" sz="3500">
                <a:solidFill>
                  <a:srgbClr val="06000B"/>
                </a:solidFill>
                <a:latin typeface="ITC Avant Garde Gothic"/>
                <a:ea typeface="ITC Avant Garde Gothic"/>
                <a:cs typeface="ITC Avant Garde Gothic"/>
                <a:sym typeface="ITC Avant Garde Gothic"/>
              </a:rPr>
              <a:t>📧 laura_levy@pioj.gov.jm </a:t>
            </a:r>
          </a:p>
          <a:p>
            <a:pPr algn="l">
              <a:lnSpc>
                <a:spcPts val="4900"/>
              </a:lnSpc>
            </a:pPr>
            <a:r>
              <a:rPr lang="en-US" sz="3500">
                <a:solidFill>
                  <a:srgbClr val="06000B"/>
                </a:solidFill>
                <a:latin typeface="ITC Avant Garde Gothic"/>
                <a:ea typeface="ITC Avant Garde Gothic"/>
                <a:cs typeface="ITC Avant Garde Gothic"/>
                <a:sym typeface="ITC Avant Garde Gothic"/>
              </a:rPr>
              <a:t>📞 +1 (876) 935-5180</a:t>
            </a:r>
          </a:p>
          <a:p>
            <a:pPr algn="l">
              <a:lnSpc>
                <a:spcPts val="4900"/>
              </a:lnSpc>
            </a:pPr>
            <a:r>
              <a:rPr lang="en-US" sz="3500">
                <a:solidFill>
                  <a:srgbClr val="06000B"/>
                </a:solidFill>
                <a:latin typeface="ITC Avant Garde Gothic"/>
                <a:ea typeface="ITC Avant Garde Gothic"/>
                <a:cs typeface="ITC Avant Garde Gothic"/>
                <a:sym typeface="ITC Avant Garde Gothic"/>
              </a:rPr>
              <a:t>🌐 www.pioj.gov.jm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US"/>
          </a:p>
        </p:txBody>
      </p:sp>
      <p:grpSp>
        <p:nvGrpSpPr>
          <p:cNvPr id="3" name="Group 3"/>
          <p:cNvGrpSpPr/>
          <p:nvPr/>
        </p:nvGrpSpPr>
        <p:grpSpPr>
          <a:xfrm>
            <a:off x="14316122" y="8588674"/>
            <a:ext cx="7455739" cy="1698326"/>
            <a:chOff x="0" y="0"/>
            <a:chExt cx="1963651" cy="447296"/>
          </a:xfrm>
        </p:grpSpPr>
        <p:sp>
          <p:nvSpPr>
            <p:cNvPr id="4" name="Freeform 4"/>
            <p:cNvSpPr/>
            <p:nvPr/>
          </p:nvSpPr>
          <p:spPr>
            <a:xfrm>
              <a:off x="0" y="0"/>
              <a:ext cx="1963651" cy="447296"/>
            </a:xfrm>
            <a:custGeom>
              <a:avLst/>
              <a:gdLst/>
              <a:ahLst/>
              <a:cxnLst/>
              <a:rect l="l" t="t" r="r" b="b"/>
              <a:pathLst>
                <a:path w="1963651" h="447296">
                  <a:moveTo>
                    <a:pt x="24921" y="0"/>
                  </a:moveTo>
                  <a:lnTo>
                    <a:pt x="1938730" y="0"/>
                  </a:lnTo>
                  <a:cubicBezTo>
                    <a:pt x="1945340" y="0"/>
                    <a:pt x="1951679" y="2626"/>
                    <a:pt x="1956352" y="7299"/>
                  </a:cubicBezTo>
                  <a:cubicBezTo>
                    <a:pt x="1961026" y="11973"/>
                    <a:pt x="1963651" y="18312"/>
                    <a:pt x="1963651" y="24921"/>
                  </a:cubicBezTo>
                  <a:lnTo>
                    <a:pt x="1963651" y="422375"/>
                  </a:lnTo>
                  <a:cubicBezTo>
                    <a:pt x="1963651" y="436138"/>
                    <a:pt x="1952494" y="447296"/>
                    <a:pt x="1938730" y="447296"/>
                  </a:cubicBezTo>
                  <a:lnTo>
                    <a:pt x="24921" y="447296"/>
                  </a:lnTo>
                  <a:cubicBezTo>
                    <a:pt x="18312" y="447296"/>
                    <a:pt x="11973" y="444670"/>
                    <a:pt x="7299" y="439997"/>
                  </a:cubicBezTo>
                  <a:cubicBezTo>
                    <a:pt x="2626" y="435323"/>
                    <a:pt x="0" y="428984"/>
                    <a:pt x="0" y="422375"/>
                  </a:cubicBezTo>
                  <a:lnTo>
                    <a:pt x="0" y="24921"/>
                  </a:lnTo>
                  <a:cubicBezTo>
                    <a:pt x="0" y="11158"/>
                    <a:pt x="11158" y="0"/>
                    <a:pt x="24921" y="0"/>
                  </a:cubicBezTo>
                  <a:close/>
                </a:path>
              </a:pathLst>
            </a:custGeom>
            <a:solidFill>
              <a:srgbClr val="FFDE59"/>
            </a:solidFill>
          </p:spPr>
          <p:txBody>
            <a:bodyPr/>
            <a:lstStyle/>
            <a:p>
              <a:endParaRPr lang="en-US"/>
            </a:p>
          </p:txBody>
        </p:sp>
        <p:sp>
          <p:nvSpPr>
            <p:cNvPr id="5" name="TextBox 5"/>
            <p:cNvSpPr txBox="1"/>
            <p:nvPr/>
          </p:nvSpPr>
          <p:spPr>
            <a:xfrm>
              <a:off x="0" y="-28575"/>
              <a:ext cx="1963651" cy="475871"/>
            </a:xfrm>
            <a:prstGeom prst="rect">
              <a:avLst/>
            </a:prstGeom>
          </p:spPr>
          <p:txBody>
            <a:bodyPr lIns="50800" tIns="50800" rIns="50800" bIns="50800" rtlCol="0" anchor="ctr"/>
            <a:lstStyle/>
            <a:p>
              <a:pPr algn="ctr">
                <a:lnSpc>
                  <a:spcPts val="2419"/>
                </a:lnSpc>
              </a:pPr>
              <a:endParaRPr/>
            </a:p>
          </p:txBody>
        </p:sp>
      </p:grpSp>
      <p:sp>
        <p:nvSpPr>
          <p:cNvPr id="6" name="TextBox 6"/>
          <p:cNvSpPr txBox="1"/>
          <p:nvPr/>
        </p:nvSpPr>
        <p:spPr>
          <a:xfrm>
            <a:off x="5250991" y="4130675"/>
            <a:ext cx="7786018" cy="1958975"/>
          </a:xfrm>
          <a:prstGeom prst="rect">
            <a:avLst/>
          </a:prstGeom>
        </p:spPr>
        <p:txBody>
          <a:bodyPr lIns="0" tIns="0" rIns="0" bIns="0" rtlCol="0" anchor="t">
            <a:spAutoFit/>
          </a:bodyPr>
          <a:lstStyle/>
          <a:p>
            <a:pPr algn="ctr">
              <a:lnSpc>
                <a:spcPts val="7150"/>
              </a:lnSpc>
            </a:pPr>
            <a:r>
              <a:rPr lang="en-US" sz="6500" b="1">
                <a:solidFill>
                  <a:srgbClr val="FFDE59"/>
                </a:solidFill>
                <a:latin typeface="ITC Avant Garde Gothic Bold"/>
                <a:ea typeface="ITC Avant Garde Gothic Bold"/>
                <a:cs typeface="ITC Avant Garde Gothic Bold"/>
                <a:sym typeface="ITC Avant Garde Gothic Bold"/>
              </a:rPr>
              <a:t>Thank You for Your Time</a:t>
            </a:r>
          </a:p>
        </p:txBody>
      </p:sp>
      <p:sp>
        <p:nvSpPr>
          <p:cNvPr id="7" name="Freeform 7"/>
          <p:cNvSpPr/>
          <p:nvPr/>
        </p:nvSpPr>
        <p:spPr>
          <a:xfrm>
            <a:off x="16738173" y="653585"/>
            <a:ext cx="521127" cy="581379"/>
          </a:xfrm>
          <a:custGeom>
            <a:avLst/>
            <a:gdLst/>
            <a:ahLst/>
            <a:cxnLst/>
            <a:rect l="l" t="t" r="r" b="b"/>
            <a:pathLst>
              <a:path w="521127" h="581379">
                <a:moveTo>
                  <a:pt x="0" y="0"/>
                </a:moveTo>
                <a:lnTo>
                  <a:pt x="521127" y="0"/>
                </a:lnTo>
                <a:lnTo>
                  <a:pt x="521127" y="581379"/>
                </a:lnTo>
                <a:lnTo>
                  <a:pt x="0" y="5813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8" name="Group 8"/>
          <p:cNvGrpSpPr/>
          <p:nvPr/>
        </p:nvGrpSpPr>
        <p:grpSpPr>
          <a:xfrm>
            <a:off x="-3256061" y="0"/>
            <a:ext cx="7455739" cy="1698326"/>
            <a:chOff x="0" y="0"/>
            <a:chExt cx="9940986" cy="2264435"/>
          </a:xfrm>
        </p:grpSpPr>
        <p:grpSp>
          <p:nvGrpSpPr>
            <p:cNvPr id="9" name="Group 9"/>
            <p:cNvGrpSpPr/>
            <p:nvPr/>
          </p:nvGrpSpPr>
          <p:grpSpPr>
            <a:xfrm>
              <a:off x="0" y="0"/>
              <a:ext cx="9940986" cy="2264435"/>
              <a:chOff x="0" y="0"/>
              <a:chExt cx="1963651" cy="447296"/>
            </a:xfrm>
          </p:grpSpPr>
          <p:sp>
            <p:nvSpPr>
              <p:cNvPr id="10" name="Freeform 10"/>
              <p:cNvSpPr/>
              <p:nvPr/>
            </p:nvSpPr>
            <p:spPr>
              <a:xfrm>
                <a:off x="0" y="0"/>
                <a:ext cx="1963651" cy="447296"/>
              </a:xfrm>
              <a:custGeom>
                <a:avLst/>
                <a:gdLst/>
                <a:ahLst/>
                <a:cxnLst/>
                <a:rect l="l" t="t" r="r" b="b"/>
                <a:pathLst>
                  <a:path w="1963651" h="447296">
                    <a:moveTo>
                      <a:pt x="24921" y="0"/>
                    </a:moveTo>
                    <a:lnTo>
                      <a:pt x="1938730" y="0"/>
                    </a:lnTo>
                    <a:cubicBezTo>
                      <a:pt x="1945340" y="0"/>
                      <a:pt x="1951679" y="2626"/>
                      <a:pt x="1956352" y="7299"/>
                    </a:cubicBezTo>
                    <a:cubicBezTo>
                      <a:pt x="1961026" y="11973"/>
                      <a:pt x="1963651" y="18312"/>
                      <a:pt x="1963651" y="24921"/>
                    </a:cubicBezTo>
                    <a:lnTo>
                      <a:pt x="1963651" y="422375"/>
                    </a:lnTo>
                    <a:cubicBezTo>
                      <a:pt x="1963651" y="436138"/>
                      <a:pt x="1952494" y="447296"/>
                      <a:pt x="1938730" y="447296"/>
                    </a:cubicBezTo>
                    <a:lnTo>
                      <a:pt x="24921" y="447296"/>
                    </a:lnTo>
                    <a:cubicBezTo>
                      <a:pt x="18312" y="447296"/>
                      <a:pt x="11973" y="444670"/>
                      <a:pt x="7299" y="439997"/>
                    </a:cubicBezTo>
                    <a:cubicBezTo>
                      <a:pt x="2626" y="435323"/>
                      <a:pt x="0" y="428984"/>
                      <a:pt x="0" y="422375"/>
                    </a:cubicBezTo>
                    <a:lnTo>
                      <a:pt x="0" y="24921"/>
                    </a:lnTo>
                    <a:cubicBezTo>
                      <a:pt x="0" y="11158"/>
                      <a:pt x="11158" y="0"/>
                      <a:pt x="24921" y="0"/>
                    </a:cubicBezTo>
                    <a:close/>
                  </a:path>
                </a:pathLst>
              </a:custGeom>
              <a:solidFill>
                <a:srgbClr val="FFDE59"/>
              </a:solidFill>
            </p:spPr>
            <p:txBody>
              <a:bodyPr/>
              <a:lstStyle/>
              <a:p>
                <a:endParaRPr lang="en-US"/>
              </a:p>
            </p:txBody>
          </p:sp>
          <p:sp>
            <p:nvSpPr>
              <p:cNvPr id="11" name="TextBox 11"/>
              <p:cNvSpPr txBox="1"/>
              <p:nvPr/>
            </p:nvSpPr>
            <p:spPr>
              <a:xfrm>
                <a:off x="0" y="-28575"/>
                <a:ext cx="1963651" cy="475871"/>
              </a:xfrm>
              <a:prstGeom prst="rect">
                <a:avLst/>
              </a:prstGeom>
            </p:spPr>
            <p:txBody>
              <a:bodyPr lIns="50800" tIns="50800" rIns="50800" bIns="50800" rtlCol="0" anchor="ctr"/>
              <a:lstStyle/>
              <a:p>
                <a:pPr algn="ctr">
                  <a:lnSpc>
                    <a:spcPts val="2419"/>
                  </a:lnSpc>
                </a:pPr>
                <a:endParaRPr/>
              </a:p>
            </p:txBody>
          </p:sp>
        </p:grpSp>
        <p:sp>
          <p:nvSpPr>
            <p:cNvPr id="12" name="Freeform 12"/>
            <p:cNvSpPr/>
            <p:nvPr/>
          </p:nvSpPr>
          <p:spPr>
            <a:xfrm>
              <a:off x="4799013" y="387982"/>
              <a:ext cx="2941478" cy="1211197"/>
            </a:xfrm>
            <a:custGeom>
              <a:avLst/>
              <a:gdLst/>
              <a:ahLst/>
              <a:cxnLst/>
              <a:rect l="l" t="t" r="r" b="b"/>
              <a:pathLst>
                <a:path w="2941478" h="1211197">
                  <a:moveTo>
                    <a:pt x="0" y="0"/>
                  </a:moveTo>
                  <a:lnTo>
                    <a:pt x="2941478" y="0"/>
                  </a:lnTo>
                  <a:lnTo>
                    <a:pt x="2941478" y="1211197"/>
                  </a:lnTo>
                  <a:lnTo>
                    <a:pt x="0" y="1211197"/>
                  </a:lnTo>
                  <a:lnTo>
                    <a:pt x="0" y="0"/>
                  </a:lnTo>
                  <a:close/>
                </a:path>
              </a:pathLst>
            </a:custGeom>
            <a:blipFill>
              <a:blip r:embed="rId5"/>
              <a:stretch>
                <a:fillRect l="-8503" t="-94006" r="-6020" b="-85365"/>
              </a:stretch>
            </a:blipFill>
          </p:spPr>
          <p:txBody>
            <a:bodyPr/>
            <a:lstStyle/>
            <a:p>
              <a:endParaRPr lang="en-U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1329</TotalTime>
  <Words>1942</Words>
  <Application>Microsoft Office PowerPoint</Application>
  <PresentationFormat>Custom</PresentationFormat>
  <Paragraphs>233</Paragraphs>
  <Slides>15</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Inter Bold</vt:lpstr>
      <vt:lpstr>Inter</vt:lpstr>
      <vt:lpstr>Arial</vt:lpstr>
      <vt:lpstr>Calibri</vt:lpstr>
      <vt:lpstr>ITC Avant Garde Gothic Bold</vt:lpstr>
      <vt:lpstr>ITC Avant Garde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Red Minimalist Modern Economics Policy Presentation</dc:title>
  <dc:creator>Laura Levy</dc:creator>
  <cp:lastModifiedBy>Ramona Sinanan</cp:lastModifiedBy>
  <cp:revision>22</cp:revision>
  <dcterms:created xsi:type="dcterms:W3CDTF">2006-08-16T00:00:00Z</dcterms:created>
  <dcterms:modified xsi:type="dcterms:W3CDTF">2025-10-15T10:05:51Z</dcterms:modified>
  <dc:identifier>DAG1oXEnZ-w</dc:identifier>
</cp:coreProperties>
</file>