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0" r:id="rId2"/>
    <p:sldId id="295" r:id="rId3"/>
    <p:sldId id="296" r:id="rId4"/>
    <p:sldId id="280" r:id="rId5"/>
    <p:sldId id="263" r:id="rId6"/>
    <p:sldId id="261" r:id="rId7"/>
    <p:sldId id="274" r:id="rId8"/>
    <p:sldId id="287" r:id="rId9"/>
    <p:sldId id="292" r:id="rId10"/>
    <p:sldId id="288" r:id="rId11"/>
    <p:sldId id="289" r:id="rId12"/>
    <p:sldId id="291" r:id="rId13"/>
    <p:sldId id="283" r:id="rId14"/>
    <p:sldId id="285" r:id="rId15"/>
    <p:sldId id="293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0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6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34.png"/><Relationship Id="rId7" Type="http://schemas.openxmlformats.org/officeDocument/2006/relationships/image" Target="../media/image48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62.png"/><Relationship Id="rId3" Type="http://schemas.openxmlformats.org/officeDocument/2006/relationships/image" Target="../media/image54.png"/><Relationship Id="rId7" Type="http://schemas.openxmlformats.org/officeDocument/2006/relationships/image" Target="../media/image34.png"/><Relationship Id="rId12" Type="http://schemas.openxmlformats.org/officeDocument/2006/relationships/image" Target="../media/image61.svg"/><Relationship Id="rId2" Type="http://schemas.openxmlformats.org/officeDocument/2006/relationships/image" Target="../media/image53.svg"/><Relationship Id="rId16" Type="http://schemas.openxmlformats.org/officeDocument/2006/relationships/image" Target="../media/image65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11" Type="http://schemas.openxmlformats.org/officeDocument/2006/relationships/image" Target="../media/image60.png"/><Relationship Id="rId5" Type="http://schemas.openxmlformats.org/officeDocument/2006/relationships/image" Target="../media/image56.png"/><Relationship Id="rId15" Type="http://schemas.openxmlformats.org/officeDocument/2006/relationships/image" Target="../media/image64.png"/><Relationship Id="rId10" Type="http://schemas.openxmlformats.org/officeDocument/2006/relationships/image" Target="../media/image59.svg"/><Relationship Id="rId4" Type="http://schemas.openxmlformats.org/officeDocument/2006/relationships/image" Target="../media/image55.svg"/><Relationship Id="rId9" Type="http://schemas.openxmlformats.org/officeDocument/2006/relationships/image" Target="../media/image58.png"/><Relationship Id="rId14" Type="http://schemas.openxmlformats.org/officeDocument/2006/relationships/image" Target="../media/image63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6" Type="http://schemas.openxmlformats.org/officeDocument/2006/relationships/image" Target="../media/image31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svg"/><Relationship Id="rId1" Type="http://schemas.openxmlformats.org/officeDocument/2006/relationships/image" Target="../media/image32.png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34.png"/><Relationship Id="rId7" Type="http://schemas.openxmlformats.org/officeDocument/2006/relationships/image" Target="../media/image48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62.png"/><Relationship Id="rId3" Type="http://schemas.openxmlformats.org/officeDocument/2006/relationships/image" Target="../media/image54.png"/><Relationship Id="rId7" Type="http://schemas.openxmlformats.org/officeDocument/2006/relationships/image" Target="../media/image34.png"/><Relationship Id="rId12" Type="http://schemas.openxmlformats.org/officeDocument/2006/relationships/image" Target="../media/image61.svg"/><Relationship Id="rId2" Type="http://schemas.openxmlformats.org/officeDocument/2006/relationships/image" Target="../media/image53.svg"/><Relationship Id="rId16" Type="http://schemas.openxmlformats.org/officeDocument/2006/relationships/image" Target="../media/image65.svg"/><Relationship Id="rId1" Type="http://schemas.openxmlformats.org/officeDocument/2006/relationships/image" Target="../media/image52.png"/><Relationship Id="rId6" Type="http://schemas.openxmlformats.org/officeDocument/2006/relationships/image" Target="../media/image57.svg"/><Relationship Id="rId11" Type="http://schemas.openxmlformats.org/officeDocument/2006/relationships/image" Target="../media/image60.png"/><Relationship Id="rId5" Type="http://schemas.openxmlformats.org/officeDocument/2006/relationships/image" Target="../media/image56.png"/><Relationship Id="rId15" Type="http://schemas.openxmlformats.org/officeDocument/2006/relationships/image" Target="../media/image64.png"/><Relationship Id="rId10" Type="http://schemas.openxmlformats.org/officeDocument/2006/relationships/image" Target="../media/image59.svg"/><Relationship Id="rId4" Type="http://schemas.openxmlformats.org/officeDocument/2006/relationships/image" Target="../media/image55.svg"/><Relationship Id="rId9" Type="http://schemas.openxmlformats.org/officeDocument/2006/relationships/image" Target="../media/image58.png"/><Relationship Id="rId14" Type="http://schemas.openxmlformats.org/officeDocument/2006/relationships/image" Target="../media/image6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dk2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dk2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AB1B10-1C9E-4513-9BC1-74E13C9F0AE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TT"/>
        </a:p>
      </dgm:t>
    </dgm:pt>
    <dgm:pt modelId="{45B06BBE-58AE-412B-8148-AAE3560EA2ED}">
      <dgm:prSet custT="1"/>
      <dgm:spPr/>
      <dgm:t>
        <a:bodyPr/>
        <a:lstStyle/>
        <a:p>
          <a:r>
            <a:rPr lang="en-US" sz="1800" dirty="0"/>
            <a:t>Inherent Natural Assets</a:t>
          </a:r>
          <a:endParaRPr lang="en-TT" sz="1800" dirty="0"/>
        </a:p>
      </dgm:t>
    </dgm:pt>
    <dgm:pt modelId="{0373C1CD-6C31-47ED-9ED0-E029D1BE32B2}" type="parTrans" cxnId="{69710245-35CD-4C25-90C6-8A3E7B5B898A}">
      <dgm:prSet/>
      <dgm:spPr/>
      <dgm:t>
        <a:bodyPr/>
        <a:lstStyle/>
        <a:p>
          <a:endParaRPr lang="en-TT"/>
        </a:p>
      </dgm:t>
    </dgm:pt>
    <dgm:pt modelId="{87EC2002-8CD2-4155-AF74-B9CD7D5FC17E}" type="sibTrans" cxnId="{69710245-35CD-4C25-90C6-8A3E7B5B898A}">
      <dgm:prSet/>
      <dgm:spPr/>
      <dgm:t>
        <a:bodyPr/>
        <a:lstStyle/>
        <a:p>
          <a:endParaRPr lang="en-TT"/>
        </a:p>
      </dgm:t>
    </dgm:pt>
    <dgm:pt modelId="{704E4E00-2856-4158-9D59-1996ADE43779}">
      <dgm:prSet/>
      <dgm:spPr/>
      <dgm:t>
        <a:bodyPr/>
        <a:lstStyle/>
        <a:p>
          <a:r>
            <a:rPr lang="en-US" dirty="0"/>
            <a:t>Caribbean SIDS are global leaders in tourism offering traditional “sun, sea, and sand” but also niche markets like heritage, culture, and wellness tourism. </a:t>
          </a:r>
          <a:endParaRPr lang="en-TT" dirty="0"/>
        </a:p>
      </dgm:t>
    </dgm:pt>
    <dgm:pt modelId="{77C943DC-1699-4FB0-9EFD-CF7FD0E98E8B}" type="parTrans" cxnId="{DC32C79E-0442-4342-8A00-54CBD3598F49}">
      <dgm:prSet/>
      <dgm:spPr/>
      <dgm:t>
        <a:bodyPr/>
        <a:lstStyle/>
        <a:p>
          <a:endParaRPr lang="en-TT"/>
        </a:p>
      </dgm:t>
    </dgm:pt>
    <dgm:pt modelId="{ADD4447B-5414-4592-A5BE-B830751F3098}" type="sibTrans" cxnId="{DC32C79E-0442-4342-8A00-54CBD3598F49}">
      <dgm:prSet/>
      <dgm:spPr/>
      <dgm:t>
        <a:bodyPr/>
        <a:lstStyle/>
        <a:p>
          <a:endParaRPr lang="en-TT"/>
        </a:p>
      </dgm:t>
    </dgm:pt>
    <dgm:pt modelId="{82CDCD80-F6D4-4BA4-8BC1-D612C08D302F}">
      <dgm:prSet/>
      <dgm:spPr/>
      <dgm:t>
        <a:bodyPr/>
        <a:lstStyle/>
        <a:p>
          <a:r>
            <a:rPr lang="en-US" dirty="0"/>
            <a:t>While small in land mass, Caribbean SIDS control vast Exclusive Economic Zones (EEZ), averaging 28 times their land area. </a:t>
          </a:r>
          <a:endParaRPr lang="en-TT" dirty="0"/>
        </a:p>
      </dgm:t>
    </dgm:pt>
    <dgm:pt modelId="{073D2970-208E-44B9-8AA5-AB921696F8F8}" type="parTrans" cxnId="{1C52F7C4-2425-45FB-A489-D3563C4B0FCF}">
      <dgm:prSet/>
      <dgm:spPr/>
      <dgm:t>
        <a:bodyPr/>
        <a:lstStyle/>
        <a:p>
          <a:endParaRPr lang="en-TT"/>
        </a:p>
      </dgm:t>
    </dgm:pt>
    <dgm:pt modelId="{0E0324B9-2E01-4BD0-9F8A-7F1417D776F2}" type="sibTrans" cxnId="{1C52F7C4-2425-45FB-A489-D3563C4B0FCF}">
      <dgm:prSet/>
      <dgm:spPr/>
      <dgm:t>
        <a:bodyPr/>
        <a:lstStyle/>
        <a:p>
          <a:endParaRPr lang="en-TT"/>
        </a:p>
      </dgm:t>
    </dgm:pt>
    <dgm:pt modelId="{80CE8C31-BCE0-4526-AC3D-A0AABE806F92}">
      <dgm:prSet/>
      <dgm:spPr/>
      <dgm:t>
        <a:bodyPr/>
        <a:lstStyle/>
        <a:p>
          <a:r>
            <a:rPr lang="en-US"/>
            <a:t>Caribbean SIDS possess significant forest resources and are biodiversity hotspots. </a:t>
          </a:r>
          <a:endParaRPr lang="en-TT"/>
        </a:p>
      </dgm:t>
    </dgm:pt>
    <dgm:pt modelId="{514882D9-A630-4E6A-A234-73273C0F76DC}" type="parTrans" cxnId="{3EB9CF45-B980-4BE8-A4B5-2768F6458A53}">
      <dgm:prSet/>
      <dgm:spPr/>
      <dgm:t>
        <a:bodyPr/>
        <a:lstStyle/>
        <a:p>
          <a:endParaRPr lang="en-TT"/>
        </a:p>
      </dgm:t>
    </dgm:pt>
    <dgm:pt modelId="{B0E9E5BF-D76D-499E-8716-FB6E7D9E43C0}" type="sibTrans" cxnId="{3EB9CF45-B980-4BE8-A4B5-2768F6458A53}">
      <dgm:prSet/>
      <dgm:spPr/>
      <dgm:t>
        <a:bodyPr/>
        <a:lstStyle/>
        <a:p>
          <a:endParaRPr lang="en-TT"/>
        </a:p>
      </dgm:t>
    </dgm:pt>
    <dgm:pt modelId="{0A178FA1-987B-4396-88D6-833351E1C73F}">
      <dgm:prSet custT="1"/>
      <dgm:spPr/>
      <dgm:t>
        <a:bodyPr/>
        <a:lstStyle/>
        <a:p>
          <a:r>
            <a:rPr lang="en-US" sz="1800" dirty="0"/>
            <a:t>Leadership in Climate Action and Clean Energy Transition</a:t>
          </a:r>
          <a:endParaRPr lang="en-TT" sz="1800" dirty="0"/>
        </a:p>
      </dgm:t>
    </dgm:pt>
    <dgm:pt modelId="{483A2531-DB5A-4553-BBBE-9299F2D9D96E}" type="parTrans" cxnId="{5437706E-455E-4478-AD9B-1CC622352052}">
      <dgm:prSet/>
      <dgm:spPr/>
      <dgm:t>
        <a:bodyPr/>
        <a:lstStyle/>
        <a:p>
          <a:endParaRPr lang="en-TT"/>
        </a:p>
      </dgm:t>
    </dgm:pt>
    <dgm:pt modelId="{330C1F0E-5C7A-4AD8-AA99-969CAC2C8AD9}" type="sibTrans" cxnId="{5437706E-455E-4478-AD9B-1CC622352052}">
      <dgm:prSet/>
      <dgm:spPr/>
      <dgm:t>
        <a:bodyPr/>
        <a:lstStyle/>
        <a:p>
          <a:endParaRPr lang="en-TT"/>
        </a:p>
      </dgm:t>
    </dgm:pt>
    <dgm:pt modelId="{6A216342-2F7D-4790-860F-639C95B9CD98}">
      <dgm:prSet/>
      <dgm:spPr/>
      <dgm:t>
        <a:bodyPr/>
        <a:lstStyle/>
        <a:p>
          <a:r>
            <a:rPr lang="en-US"/>
            <a:t>Caribbean SIDS are global leaders in pushing for climate justice and have demonstrated a strong commitment to climate action.</a:t>
          </a:r>
          <a:endParaRPr lang="en-TT"/>
        </a:p>
      </dgm:t>
    </dgm:pt>
    <dgm:pt modelId="{7FBE3AC1-3B39-4F3B-8B45-806D9D52D76B}" type="parTrans" cxnId="{E0D2A76D-F07D-4BBD-9EFC-1832AB47944A}">
      <dgm:prSet/>
      <dgm:spPr/>
      <dgm:t>
        <a:bodyPr/>
        <a:lstStyle/>
        <a:p>
          <a:endParaRPr lang="en-TT"/>
        </a:p>
      </dgm:t>
    </dgm:pt>
    <dgm:pt modelId="{21A7BD00-C7D1-4370-8416-C0942D57ADB0}" type="sibTrans" cxnId="{E0D2A76D-F07D-4BBD-9EFC-1832AB47944A}">
      <dgm:prSet/>
      <dgm:spPr/>
      <dgm:t>
        <a:bodyPr/>
        <a:lstStyle/>
        <a:p>
          <a:endParaRPr lang="en-TT"/>
        </a:p>
      </dgm:t>
    </dgm:pt>
    <dgm:pt modelId="{2DD342F1-D3B3-4A77-B7C0-952B730F3507}">
      <dgm:prSet custT="1"/>
      <dgm:spPr/>
      <dgm:t>
        <a:bodyPr/>
        <a:lstStyle/>
        <a:p>
          <a:r>
            <a:rPr lang="en-US" sz="1800" dirty="0"/>
            <a:t>Human Capital and Global Connectivity</a:t>
          </a:r>
          <a:endParaRPr lang="en-TT" sz="1800" dirty="0"/>
        </a:p>
      </dgm:t>
    </dgm:pt>
    <dgm:pt modelId="{2844B173-CFF2-4F03-8E59-071ACB55FFC7}" type="parTrans" cxnId="{A5829970-4238-4DA9-B04C-1FF1E0F1BD2E}">
      <dgm:prSet/>
      <dgm:spPr/>
      <dgm:t>
        <a:bodyPr/>
        <a:lstStyle/>
        <a:p>
          <a:endParaRPr lang="en-TT"/>
        </a:p>
      </dgm:t>
    </dgm:pt>
    <dgm:pt modelId="{EE2DF056-6479-4030-AF70-155C05675202}" type="sibTrans" cxnId="{A5829970-4238-4DA9-B04C-1FF1E0F1BD2E}">
      <dgm:prSet/>
      <dgm:spPr/>
      <dgm:t>
        <a:bodyPr/>
        <a:lstStyle/>
        <a:p>
          <a:endParaRPr lang="en-TT"/>
        </a:p>
      </dgm:t>
    </dgm:pt>
    <dgm:pt modelId="{75C52C62-0940-4858-B953-1D704BAF8190}">
      <dgm:prSet/>
      <dgm:spPr/>
      <dgm:t>
        <a:bodyPr/>
        <a:lstStyle/>
        <a:p>
          <a:r>
            <a:rPr lang="en-US"/>
            <a:t>While Brain Drain is a significant challenge, the large, highly-educated Caribbean diaspora represents a massive, untapped source of human, financial, and intellectual capital.</a:t>
          </a:r>
          <a:endParaRPr lang="en-TT"/>
        </a:p>
      </dgm:t>
    </dgm:pt>
    <dgm:pt modelId="{E4943B61-6BD8-43CD-BF01-9D9EC7002229}" type="parTrans" cxnId="{AC1CD96B-E7B9-4875-B7FF-F785D14B4252}">
      <dgm:prSet/>
      <dgm:spPr/>
      <dgm:t>
        <a:bodyPr/>
        <a:lstStyle/>
        <a:p>
          <a:endParaRPr lang="en-TT"/>
        </a:p>
      </dgm:t>
    </dgm:pt>
    <dgm:pt modelId="{C2A88CD1-386A-4B7C-B2D1-7D1ECA5C17FA}" type="sibTrans" cxnId="{AC1CD96B-E7B9-4875-B7FF-F785D14B4252}">
      <dgm:prSet/>
      <dgm:spPr/>
      <dgm:t>
        <a:bodyPr/>
        <a:lstStyle/>
        <a:p>
          <a:endParaRPr lang="en-TT"/>
        </a:p>
      </dgm:t>
    </dgm:pt>
    <dgm:pt modelId="{8BAB6625-F70F-4BE7-95AA-B6BA61D602BC}" type="pres">
      <dgm:prSet presAssocID="{0DAB1B10-1C9E-4513-9BC1-74E13C9F0AEB}" presName="linear" presStyleCnt="0">
        <dgm:presLayoutVars>
          <dgm:dir/>
          <dgm:animLvl val="lvl"/>
          <dgm:resizeHandles val="exact"/>
        </dgm:presLayoutVars>
      </dgm:prSet>
      <dgm:spPr/>
    </dgm:pt>
    <dgm:pt modelId="{C7ADF739-13EE-46B6-A419-8418AAF00621}" type="pres">
      <dgm:prSet presAssocID="{45B06BBE-58AE-412B-8148-AAE3560EA2ED}" presName="parentLin" presStyleCnt="0"/>
      <dgm:spPr/>
    </dgm:pt>
    <dgm:pt modelId="{2D14673F-D590-41FF-B460-C5BB58CF327F}" type="pres">
      <dgm:prSet presAssocID="{45B06BBE-58AE-412B-8148-AAE3560EA2ED}" presName="parentLeftMargin" presStyleLbl="node1" presStyleIdx="0" presStyleCnt="3"/>
      <dgm:spPr/>
    </dgm:pt>
    <dgm:pt modelId="{D98B187D-A73F-4A51-B4EA-16D8A895E198}" type="pres">
      <dgm:prSet presAssocID="{45B06BBE-58AE-412B-8148-AAE3560EA2E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615948F-C547-4727-9A38-88BD6FC07B82}" type="pres">
      <dgm:prSet presAssocID="{45B06BBE-58AE-412B-8148-AAE3560EA2ED}" presName="negativeSpace" presStyleCnt="0"/>
      <dgm:spPr/>
    </dgm:pt>
    <dgm:pt modelId="{1A44264D-6E9F-4B63-B592-331BC3FBDD57}" type="pres">
      <dgm:prSet presAssocID="{45B06BBE-58AE-412B-8148-AAE3560EA2ED}" presName="childText" presStyleLbl="conFgAcc1" presStyleIdx="0" presStyleCnt="3">
        <dgm:presLayoutVars>
          <dgm:bulletEnabled val="1"/>
        </dgm:presLayoutVars>
      </dgm:prSet>
      <dgm:spPr/>
    </dgm:pt>
    <dgm:pt modelId="{B976B4FD-A66D-4B8F-9C08-B37C9C069FE2}" type="pres">
      <dgm:prSet presAssocID="{87EC2002-8CD2-4155-AF74-B9CD7D5FC17E}" presName="spaceBetweenRectangles" presStyleCnt="0"/>
      <dgm:spPr/>
    </dgm:pt>
    <dgm:pt modelId="{8A7985AB-8AD9-4E4A-92EE-452952DC85C5}" type="pres">
      <dgm:prSet presAssocID="{0A178FA1-987B-4396-88D6-833351E1C73F}" presName="parentLin" presStyleCnt="0"/>
      <dgm:spPr/>
    </dgm:pt>
    <dgm:pt modelId="{A419D2F9-9B50-46A0-9749-151C32EBC782}" type="pres">
      <dgm:prSet presAssocID="{0A178FA1-987B-4396-88D6-833351E1C73F}" presName="parentLeftMargin" presStyleLbl="node1" presStyleIdx="0" presStyleCnt="3"/>
      <dgm:spPr/>
    </dgm:pt>
    <dgm:pt modelId="{DB79CA69-7FC8-4401-8052-BC4C838B3CA4}" type="pres">
      <dgm:prSet presAssocID="{0A178FA1-987B-4396-88D6-833351E1C73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36718B9-1CA5-42B4-980A-88DE97ADCFD9}" type="pres">
      <dgm:prSet presAssocID="{0A178FA1-987B-4396-88D6-833351E1C73F}" presName="negativeSpace" presStyleCnt="0"/>
      <dgm:spPr/>
    </dgm:pt>
    <dgm:pt modelId="{D4EB41A6-E632-4091-9983-8EB608BC2FCD}" type="pres">
      <dgm:prSet presAssocID="{0A178FA1-987B-4396-88D6-833351E1C73F}" presName="childText" presStyleLbl="conFgAcc1" presStyleIdx="1" presStyleCnt="3">
        <dgm:presLayoutVars>
          <dgm:bulletEnabled val="1"/>
        </dgm:presLayoutVars>
      </dgm:prSet>
      <dgm:spPr/>
    </dgm:pt>
    <dgm:pt modelId="{8C99CCD7-5CAF-408A-8AF2-011F15831F72}" type="pres">
      <dgm:prSet presAssocID="{330C1F0E-5C7A-4AD8-AA99-969CAC2C8AD9}" presName="spaceBetweenRectangles" presStyleCnt="0"/>
      <dgm:spPr/>
    </dgm:pt>
    <dgm:pt modelId="{B1884B43-95DC-4E27-A55B-5769AB96E4C5}" type="pres">
      <dgm:prSet presAssocID="{2DD342F1-D3B3-4A77-B7C0-952B730F3507}" presName="parentLin" presStyleCnt="0"/>
      <dgm:spPr/>
    </dgm:pt>
    <dgm:pt modelId="{75C16309-D1BA-46D2-BEE0-DC24740DE45C}" type="pres">
      <dgm:prSet presAssocID="{2DD342F1-D3B3-4A77-B7C0-952B730F3507}" presName="parentLeftMargin" presStyleLbl="node1" presStyleIdx="1" presStyleCnt="3"/>
      <dgm:spPr/>
    </dgm:pt>
    <dgm:pt modelId="{1B14D12F-6582-4B35-97EC-1EACCA4CCB53}" type="pres">
      <dgm:prSet presAssocID="{2DD342F1-D3B3-4A77-B7C0-952B730F350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2367FF2-4A17-43B3-A64F-E37DFD0D2EC7}" type="pres">
      <dgm:prSet presAssocID="{2DD342F1-D3B3-4A77-B7C0-952B730F3507}" presName="negativeSpace" presStyleCnt="0"/>
      <dgm:spPr/>
    </dgm:pt>
    <dgm:pt modelId="{E08CD5E8-D375-41E4-AEA2-96753CF19076}" type="pres">
      <dgm:prSet presAssocID="{2DD342F1-D3B3-4A77-B7C0-952B730F350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8146B12-9032-4638-B94F-C4973178521B}" type="presOf" srcId="{6A216342-2F7D-4790-860F-639C95B9CD98}" destId="{D4EB41A6-E632-4091-9983-8EB608BC2FCD}" srcOrd="0" destOrd="0" presId="urn:microsoft.com/office/officeart/2005/8/layout/list1"/>
    <dgm:cxn modelId="{B6CF341A-34C2-4517-9A0B-6B95CB8938D0}" type="presOf" srcId="{0A178FA1-987B-4396-88D6-833351E1C73F}" destId="{DB79CA69-7FC8-4401-8052-BC4C838B3CA4}" srcOrd="1" destOrd="0" presId="urn:microsoft.com/office/officeart/2005/8/layout/list1"/>
    <dgm:cxn modelId="{A4FEB323-29FC-49A5-8AE6-5DF454D98A9D}" type="presOf" srcId="{75C52C62-0940-4858-B953-1D704BAF8190}" destId="{E08CD5E8-D375-41E4-AEA2-96753CF19076}" srcOrd="0" destOrd="0" presId="urn:microsoft.com/office/officeart/2005/8/layout/list1"/>
    <dgm:cxn modelId="{5B5C6C35-0A17-42D8-A309-3CD3DECE349C}" type="presOf" srcId="{45B06BBE-58AE-412B-8148-AAE3560EA2ED}" destId="{D98B187D-A73F-4A51-B4EA-16D8A895E198}" srcOrd="1" destOrd="0" presId="urn:microsoft.com/office/officeart/2005/8/layout/list1"/>
    <dgm:cxn modelId="{107AAD61-FDB0-4C93-8C6F-0C2D43DE7DB7}" type="presOf" srcId="{80CE8C31-BCE0-4526-AC3D-A0AABE806F92}" destId="{1A44264D-6E9F-4B63-B592-331BC3FBDD57}" srcOrd="0" destOrd="2" presId="urn:microsoft.com/office/officeart/2005/8/layout/list1"/>
    <dgm:cxn modelId="{69710245-35CD-4C25-90C6-8A3E7B5B898A}" srcId="{0DAB1B10-1C9E-4513-9BC1-74E13C9F0AEB}" destId="{45B06BBE-58AE-412B-8148-AAE3560EA2ED}" srcOrd="0" destOrd="0" parTransId="{0373C1CD-6C31-47ED-9ED0-E029D1BE32B2}" sibTransId="{87EC2002-8CD2-4155-AF74-B9CD7D5FC17E}"/>
    <dgm:cxn modelId="{3EB9CF45-B980-4BE8-A4B5-2768F6458A53}" srcId="{45B06BBE-58AE-412B-8148-AAE3560EA2ED}" destId="{80CE8C31-BCE0-4526-AC3D-A0AABE806F92}" srcOrd="2" destOrd="0" parTransId="{514882D9-A630-4E6A-A234-73273C0F76DC}" sibTransId="{B0E9E5BF-D76D-499E-8716-FB6E7D9E43C0}"/>
    <dgm:cxn modelId="{64B22E48-15E0-491C-B8DE-9481172B562F}" type="presOf" srcId="{2DD342F1-D3B3-4A77-B7C0-952B730F3507}" destId="{1B14D12F-6582-4B35-97EC-1EACCA4CCB53}" srcOrd="1" destOrd="0" presId="urn:microsoft.com/office/officeart/2005/8/layout/list1"/>
    <dgm:cxn modelId="{AC1CD96B-E7B9-4875-B7FF-F785D14B4252}" srcId="{2DD342F1-D3B3-4A77-B7C0-952B730F3507}" destId="{75C52C62-0940-4858-B953-1D704BAF8190}" srcOrd="0" destOrd="0" parTransId="{E4943B61-6BD8-43CD-BF01-9D9EC7002229}" sibTransId="{C2A88CD1-386A-4B7C-B2D1-7D1ECA5C17FA}"/>
    <dgm:cxn modelId="{E0D2A76D-F07D-4BBD-9EFC-1832AB47944A}" srcId="{0A178FA1-987B-4396-88D6-833351E1C73F}" destId="{6A216342-2F7D-4790-860F-639C95B9CD98}" srcOrd="0" destOrd="0" parTransId="{7FBE3AC1-3B39-4F3B-8B45-806D9D52D76B}" sibTransId="{21A7BD00-C7D1-4370-8416-C0942D57ADB0}"/>
    <dgm:cxn modelId="{18A3604E-763E-40B8-B34B-A9883EBEC637}" type="presOf" srcId="{2DD342F1-D3B3-4A77-B7C0-952B730F3507}" destId="{75C16309-D1BA-46D2-BEE0-DC24740DE45C}" srcOrd="0" destOrd="0" presId="urn:microsoft.com/office/officeart/2005/8/layout/list1"/>
    <dgm:cxn modelId="{5437706E-455E-4478-AD9B-1CC622352052}" srcId="{0DAB1B10-1C9E-4513-9BC1-74E13C9F0AEB}" destId="{0A178FA1-987B-4396-88D6-833351E1C73F}" srcOrd="1" destOrd="0" parTransId="{483A2531-DB5A-4553-BBBE-9299F2D9D96E}" sibTransId="{330C1F0E-5C7A-4AD8-AA99-969CAC2C8AD9}"/>
    <dgm:cxn modelId="{A5829970-4238-4DA9-B04C-1FF1E0F1BD2E}" srcId="{0DAB1B10-1C9E-4513-9BC1-74E13C9F0AEB}" destId="{2DD342F1-D3B3-4A77-B7C0-952B730F3507}" srcOrd="2" destOrd="0" parTransId="{2844B173-CFF2-4F03-8E59-071ACB55FFC7}" sibTransId="{EE2DF056-6479-4030-AF70-155C05675202}"/>
    <dgm:cxn modelId="{6CD8905A-6EB7-4733-87EF-942E77CCDFF3}" type="presOf" srcId="{704E4E00-2856-4158-9D59-1996ADE43779}" destId="{1A44264D-6E9F-4B63-B592-331BC3FBDD57}" srcOrd="0" destOrd="0" presId="urn:microsoft.com/office/officeart/2005/8/layout/list1"/>
    <dgm:cxn modelId="{F48A0F7C-01EB-428A-B6FF-9B8382982F71}" type="presOf" srcId="{45B06BBE-58AE-412B-8148-AAE3560EA2ED}" destId="{2D14673F-D590-41FF-B460-C5BB58CF327F}" srcOrd="0" destOrd="0" presId="urn:microsoft.com/office/officeart/2005/8/layout/list1"/>
    <dgm:cxn modelId="{560DCD9C-74F6-4AE9-A2BE-DF1BFC13BDDC}" type="presOf" srcId="{0A178FA1-987B-4396-88D6-833351E1C73F}" destId="{A419D2F9-9B50-46A0-9749-151C32EBC782}" srcOrd="0" destOrd="0" presId="urn:microsoft.com/office/officeart/2005/8/layout/list1"/>
    <dgm:cxn modelId="{DC32C79E-0442-4342-8A00-54CBD3598F49}" srcId="{45B06BBE-58AE-412B-8148-AAE3560EA2ED}" destId="{704E4E00-2856-4158-9D59-1996ADE43779}" srcOrd="0" destOrd="0" parTransId="{77C943DC-1699-4FB0-9EFD-CF7FD0E98E8B}" sibTransId="{ADD4447B-5414-4592-A5BE-B830751F3098}"/>
    <dgm:cxn modelId="{1C52F7C4-2425-45FB-A489-D3563C4B0FCF}" srcId="{45B06BBE-58AE-412B-8148-AAE3560EA2ED}" destId="{82CDCD80-F6D4-4BA4-8BC1-D612C08D302F}" srcOrd="1" destOrd="0" parTransId="{073D2970-208E-44B9-8AA5-AB921696F8F8}" sibTransId="{0E0324B9-2E01-4BD0-9F8A-7F1417D776F2}"/>
    <dgm:cxn modelId="{861C7DD4-4C48-4BBF-8B7D-33E2557155A4}" type="presOf" srcId="{82CDCD80-F6D4-4BA4-8BC1-D612C08D302F}" destId="{1A44264D-6E9F-4B63-B592-331BC3FBDD57}" srcOrd="0" destOrd="1" presId="urn:microsoft.com/office/officeart/2005/8/layout/list1"/>
    <dgm:cxn modelId="{ABE350D8-7783-4016-971B-7086C6514B28}" type="presOf" srcId="{0DAB1B10-1C9E-4513-9BC1-74E13C9F0AEB}" destId="{8BAB6625-F70F-4BE7-95AA-B6BA61D602BC}" srcOrd="0" destOrd="0" presId="urn:microsoft.com/office/officeart/2005/8/layout/list1"/>
    <dgm:cxn modelId="{BE7B41DC-45D8-41D0-90C0-B10B4E3713AB}" type="presParOf" srcId="{8BAB6625-F70F-4BE7-95AA-B6BA61D602BC}" destId="{C7ADF739-13EE-46B6-A419-8418AAF00621}" srcOrd="0" destOrd="0" presId="urn:microsoft.com/office/officeart/2005/8/layout/list1"/>
    <dgm:cxn modelId="{C21FFC7F-CF6E-45C8-90A0-0429901BD189}" type="presParOf" srcId="{C7ADF739-13EE-46B6-A419-8418AAF00621}" destId="{2D14673F-D590-41FF-B460-C5BB58CF327F}" srcOrd="0" destOrd="0" presId="urn:microsoft.com/office/officeart/2005/8/layout/list1"/>
    <dgm:cxn modelId="{66748C73-E1D0-41DC-8DD0-467451BDFAAA}" type="presParOf" srcId="{C7ADF739-13EE-46B6-A419-8418AAF00621}" destId="{D98B187D-A73F-4A51-B4EA-16D8A895E198}" srcOrd="1" destOrd="0" presId="urn:microsoft.com/office/officeart/2005/8/layout/list1"/>
    <dgm:cxn modelId="{3E1F2375-151B-48AE-8735-92D62BE7A9FA}" type="presParOf" srcId="{8BAB6625-F70F-4BE7-95AA-B6BA61D602BC}" destId="{6615948F-C547-4727-9A38-88BD6FC07B82}" srcOrd="1" destOrd="0" presId="urn:microsoft.com/office/officeart/2005/8/layout/list1"/>
    <dgm:cxn modelId="{F63DFCF4-EA00-451C-AAF2-178C530E8214}" type="presParOf" srcId="{8BAB6625-F70F-4BE7-95AA-B6BA61D602BC}" destId="{1A44264D-6E9F-4B63-B592-331BC3FBDD57}" srcOrd="2" destOrd="0" presId="urn:microsoft.com/office/officeart/2005/8/layout/list1"/>
    <dgm:cxn modelId="{C9BAD6AB-EC1A-4003-9045-6DC745C97EBF}" type="presParOf" srcId="{8BAB6625-F70F-4BE7-95AA-B6BA61D602BC}" destId="{B976B4FD-A66D-4B8F-9C08-B37C9C069FE2}" srcOrd="3" destOrd="0" presId="urn:microsoft.com/office/officeart/2005/8/layout/list1"/>
    <dgm:cxn modelId="{54B1783D-0DD4-4395-B599-52DA35B5DAE6}" type="presParOf" srcId="{8BAB6625-F70F-4BE7-95AA-B6BA61D602BC}" destId="{8A7985AB-8AD9-4E4A-92EE-452952DC85C5}" srcOrd="4" destOrd="0" presId="urn:microsoft.com/office/officeart/2005/8/layout/list1"/>
    <dgm:cxn modelId="{BDB32D4B-4378-491B-BD8E-35A251C5D041}" type="presParOf" srcId="{8A7985AB-8AD9-4E4A-92EE-452952DC85C5}" destId="{A419D2F9-9B50-46A0-9749-151C32EBC782}" srcOrd="0" destOrd="0" presId="urn:microsoft.com/office/officeart/2005/8/layout/list1"/>
    <dgm:cxn modelId="{14E098E3-FF9D-4542-8D55-570D79A07CEA}" type="presParOf" srcId="{8A7985AB-8AD9-4E4A-92EE-452952DC85C5}" destId="{DB79CA69-7FC8-4401-8052-BC4C838B3CA4}" srcOrd="1" destOrd="0" presId="urn:microsoft.com/office/officeart/2005/8/layout/list1"/>
    <dgm:cxn modelId="{883F52FC-A9A3-4965-8D72-46864898E90A}" type="presParOf" srcId="{8BAB6625-F70F-4BE7-95AA-B6BA61D602BC}" destId="{936718B9-1CA5-42B4-980A-88DE97ADCFD9}" srcOrd="5" destOrd="0" presId="urn:microsoft.com/office/officeart/2005/8/layout/list1"/>
    <dgm:cxn modelId="{9746692B-6B20-4298-BA65-2188C4B752B3}" type="presParOf" srcId="{8BAB6625-F70F-4BE7-95AA-B6BA61D602BC}" destId="{D4EB41A6-E632-4091-9983-8EB608BC2FCD}" srcOrd="6" destOrd="0" presId="urn:microsoft.com/office/officeart/2005/8/layout/list1"/>
    <dgm:cxn modelId="{2463DACA-2327-4BB3-BAFE-0F5F911DCF52}" type="presParOf" srcId="{8BAB6625-F70F-4BE7-95AA-B6BA61D602BC}" destId="{8C99CCD7-5CAF-408A-8AF2-011F15831F72}" srcOrd="7" destOrd="0" presId="urn:microsoft.com/office/officeart/2005/8/layout/list1"/>
    <dgm:cxn modelId="{73DC17F3-9898-421C-A649-ED03C30F3115}" type="presParOf" srcId="{8BAB6625-F70F-4BE7-95AA-B6BA61D602BC}" destId="{B1884B43-95DC-4E27-A55B-5769AB96E4C5}" srcOrd="8" destOrd="0" presId="urn:microsoft.com/office/officeart/2005/8/layout/list1"/>
    <dgm:cxn modelId="{1BE3EBB0-47A1-413D-8F4D-4723B0716C0A}" type="presParOf" srcId="{B1884B43-95DC-4E27-A55B-5769AB96E4C5}" destId="{75C16309-D1BA-46D2-BEE0-DC24740DE45C}" srcOrd="0" destOrd="0" presId="urn:microsoft.com/office/officeart/2005/8/layout/list1"/>
    <dgm:cxn modelId="{358B11FD-6B59-4521-B98B-8205DEDC91BD}" type="presParOf" srcId="{B1884B43-95DC-4E27-A55B-5769AB96E4C5}" destId="{1B14D12F-6582-4B35-97EC-1EACCA4CCB53}" srcOrd="1" destOrd="0" presId="urn:microsoft.com/office/officeart/2005/8/layout/list1"/>
    <dgm:cxn modelId="{DE42D8CB-313A-4243-93FA-A272FAD9A6D0}" type="presParOf" srcId="{8BAB6625-F70F-4BE7-95AA-B6BA61D602BC}" destId="{52367FF2-4A17-43B3-A64F-E37DFD0D2EC7}" srcOrd="9" destOrd="0" presId="urn:microsoft.com/office/officeart/2005/8/layout/list1"/>
    <dgm:cxn modelId="{F262FD5E-F3A7-4F6D-9FAC-C1259508D83B}" type="presParOf" srcId="{8BAB6625-F70F-4BE7-95AA-B6BA61D602BC}" destId="{E08CD5E8-D375-41E4-AEA2-96753CF1907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9F8DC0-64F7-46A7-90E2-828049BB20C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467941-AE54-4015-93A4-5BF2AFBFA3C6}">
      <dgm:prSet/>
      <dgm:spPr/>
      <dgm:t>
        <a:bodyPr/>
        <a:lstStyle/>
        <a:p>
          <a:r>
            <a:rPr lang="en-US" dirty="0"/>
            <a:t>Objective </a:t>
          </a:r>
        </a:p>
      </dgm:t>
    </dgm:pt>
    <dgm:pt modelId="{E2ABB94C-BA0F-43DD-9954-76945546FF4E}" type="parTrans" cxnId="{994F6BCF-C09F-4363-8C6B-FD9F3B4576FD}">
      <dgm:prSet/>
      <dgm:spPr/>
      <dgm:t>
        <a:bodyPr/>
        <a:lstStyle/>
        <a:p>
          <a:endParaRPr lang="en-US"/>
        </a:p>
      </dgm:t>
    </dgm:pt>
    <dgm:pt modelId="{4169F8BE-5502-4EBD-B79D-FAD7EC78FA46}" type="sibTrans" cxnId="{994F6BCF-C09F-4363-8C6B-FD9F3B4576FD}">
      <dgm:prSet/>
      <dgm:spPr/>
      <dgm:t>
        <a:bodyPr/>
        <a:lstStyle/>
        <a:p>
          <a:endParaRPr lang="en-US"/>
        </a:p>
      </dgm:t>
    </dgm:pt>
    <dgm:pt modelId="{EB5EBF4B-B536-49CC-A17C-17F68C65B7E4}">
      <dgm:prSet/>
      <dgm:spPr/>
      <dgm:t>
        <a:bodyPr/>
        <a:lstStyle/>
        <a:p>
          <a:r>
            <a:rPr lang="en-US" dirty="0"/>
            <a:t>To identify specific sectors where expansion rates significantly exceed the national economic growth average.</a:t>
          </a:r>
        </a:p>
      </dgm:t>
    </dgm:pt>
    <dgm:pt modelId="{71EEB38F-C0F5-47B7-AD84-AAC0C068B2F1}" type="parTrans" cxnId="{B7D1E3E3-74C8-4065-82F8-5E6C90A189A9}">
      <dgm:prSet/>
      <dgm:spPr/>
      <dgm:t>
        <a:bodyPr/>
        <a:lstStyle/>
        <a:p>
          <a:endParaRPr lang="en-US"/>
        </a:p>
      </dgm:t>
    </dgm:pt>
    <dgm:pt modelId="{34D0FA1B-9346-43B0-8608-8C9388A72759}" type="sibTrans" cxnId="{B7D1E3E3-74C8-4065-82F8-5E6C90A189A9}">
      <dgm:prSet/>
      <dgm:spPr/>
      <dgm:t>
        <a:bodyPr/>
        <a:lstStyle/>
        <a:p>
          <a:endParaRPr lang="en-US"/>
        </a:p>
      </dgm:t>
    </dgm:pt>
    <dgm:pt modelId="{6544C21D-FF8E-487E-A214-87CF629FBFC5}">
      <dgm:prSet/>
      <dgm:spPr/>
      <dgm:t>
        <a:bodyPr/>
        <a:lstStyle/>
        <a:p>
          <a:r>
            <a:rPr lang="en-US" dirty="0"/>
            <a:t>Dynamic Growth Sector (DGS)</a:t>
          </a:r>
        </a:p>
      </dgm:t>
    </dgm:pt>
    <dgm:pt modelId="{75D8FD1D-1281-4792-A5A1-D47F97134F1E}" type="parTrans" cxnId="{82E03E70-4637-4E4A-AB50-92B47A918867}">
      <dgm:prSet/>
      <dgm:spPr/>
      <dgm:t>
        <a:bodyPr/>
        <a:lstStyle/>
        <a:p>
          <a:endParaRPr lang="en-US"/>
        </a:p>
      </dgm:t>
    </dgm:pt>
    <dgm:pt modelId="{B4E60F3D-0C4D-4327-9C8B-0B0D48BFBB19}" type="sibTrans" cxnId="{82E03E70-4637-4E4A-AB50-92B47A918867}">
      <dgm:prSet/>
      <dgm:spPr/>
      <dgm:t>
        <a:bodyPr/>
        <a:lstStyle/>
        <a:p>
          <a:endParaRPr lang="en-US"/>
        </a:p>
      </dgm:t>
    </dgm:pt>
    <dgm:pt modelId="{5C789C25-016F-4C83-AEA7-75885979B05D}">
      <dgm:prSet/>
      <dgm:spPr/>
      <dgm:t>
        <a:bodyPr/>
        <a:lstStyle/>
        <a:p>
          <a:r>
            <a:rPr lang="en-US" dirty="0"/>
            <a:t>Defined as sectors with an accelerated rate of expansion, where the average GDP growth rate over the last 5–10 years surpasses the national average.</a:t>
          </a:r>
        </a:p>
      </dgm:t>
    </dgm:pt>
    <dgm:pt modelId="{C6A4E7DF-662B-4313-8343-14B655D4B735}" type="parTrans" cxnId="{F0C6C4CF-E491-4C69-A147-A70583A84F92}">
      <dgm:prSet/>
      <dgm:spPr/>
      <dgm:t>
        <a:bodyPr/>
        <a:lstStyle/>
        <a:p>
          <a:endParaRPr lang="en-US"/>
        </a:p>
      </dgm:t>
    </dgm:pt>
    <dgm:pt modelId="{6164515D-D9BB-4C46-BEED-29B2D254C20A}" type="sibTrans" cxnId="{F0C6C4CF-E491-4C69-A147-A70583A84F92}">
      <dgm:prSet/>
      <dgm:spPr/>
      <dgm:t>
        <a:bodyPr/>
        <a:lstStyle/>
        <a:p>
          <a:endParaRPr lang="en-US"/>
        </a:p>
      </dgm:t>
    </dgm:pt>
    <dgm:pt modelId="{E85135CE-7074-4415-80CC-538C90830950}">
      <dgm:prSet/>
      <dgm:spPr/>
      <dgm:t>
        <a:bodyPr/>
        <a:lstStyle/>
        <a:p>
          <a:r>
            <a:rPr lang="en-US"/>
            <a:t>Scope of Analysis </a:t>
          </a:r>
        </a:p>
      </dgm:t>
    </dgm:pt>
    <dgm:pt modelId="{EAF86092-08DB-4BEC-986D-25D07A3BEC6E}" type="parTrans" cxnId="{7FAEA1E9-E8D9-4979-BF57-36D19F2D456F}">
      <dgm:prSet/>
      <dgm:spPr/>
      <dgm:t>
        <a:bodyPr/>
        <a:lstStyle/>
        <a:p>
          <a:endParaRPr lang="en-US"/>
        </a:p>
      </dgm:t>
    </dgm:pt>
    <dgm:pt modelId="{644A3986-416D-498E-8A95-8ACD95FEA7AA}" type="sibTrans" cxnId="{7FAEA1E9-E8D9-4979-BF57-36D19F2D456F}">
      <dgm:prSet/>
      <dgm:spPr/>
      <dgm:t>
        <a:bodyPr/>
        <a:lstStyle/>
        <a:p>
          <a:endParaRPr lang="en-US"/>
        </a:p>
      </dgm:t>
    </dgm:pt>
    <dgm:pt modelId="{B19A169A-1544-4D26-9180-9A7981B3E462}">
      <dgm:prSet/>
      <dgm:spPr/>
      <dgm:t>
        <a:bodyPr/>
        <a:lstStyle/>
        <a:p>
          <a:r>
            <a:rPr lang="en-US" dirty="0"/>
            <a:t>13 Caribbean SIDS analyzed- Antigua and Barbuda, The Bahamas, Barbados, Belize, Dominica, Grenada, Guyana, Jamaica, St. Kitts and Nevis, St. Lucia, St. Vincent and the Grenadines, Suriname, and Trinidad and Tobago.</a:t>
          </a:r>
        </a:p>
      </dgm:t>
    </dgm:pt>
    <dgm:pt modelId="{354C8E90-936A-4C01-A5AD-1E426A88EBC5}" type="parTrans" cxnId="{C893A7DF-780B-46BC-BB99-80745FE8DC2E}">
      <dgm:prSet/>
      <dgm:spPr/>
      <dgm:t>
        <a:bodyPr/>
        <a:lstStyle/>
        <a:p>
          <a:endParaRPr lang="en-US"/>
        </a:p>
      </dgm:t>
    </dgm:pt>
    <dgm:pt modelId="{7B0AD4D0-B661-4687-8D2B-F76DBFE41088}" type="sibTrans" cxnId="{C893A7DF-780B-46BC-BB99-80745FE8DC2E}">
      <dgm:prSet/>
      <dgm:spPr/>
      <dgm:t>
        <a:bodyPr/>
        <a:lstStyle/>
        <a:p>
          <a:endParaRPr lang="en-US"/>
        </a:p>
      </dgm:t>
    </dgm:pt>
    <dgm:pt modelId="{C4254F83-DE9A-479D-AF31-0DC0B4AA479C}" type="pres">
      <dgm:prSet presAssocID="{149F8DC0-64F7-46A7-90E2-828049BB20C2}" presName="Name0" presStyleCnt="0">
        <dgm:presLayoutVars>
          <dgm:dir/>
          <dgm:animLvl val="lvl"/>
          <dgm:resizeHandles val="exact"/>
        </dgm:presLayoutVars>
      </dgm:prSet>
      <dgm:spPr/>
    </dgm:pt>
    <dgm:pt modelId="{5D553116-CD3C-4966-B171-0F3CB2C387F1}" type="pres">
      <dgm:prSet presAssocID="{06467941-AE54-4015-93A4-5BF2AFBFA3C6}" presName="linNode" presStyleCnt="0"/>
      <dgm:spPr/>
    </dgm:pt>
    <dgm:pt modelId="{057E232B-31E1-469B-A5E6-AE0AA4D36150}" type="pres">
      <dgm:prSet presAssocID="{06467941-AE54-4015-93A4-5BF2AFBFA3C6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9E44C69-76FA-4833-B075-47E330509F7E}" type="pres">
      <dgm:prSet presAssocID="{06467941-AE54-4015-93A4-5BF2AFBFA3C6}" presName="descendantText" presStyleLbl="alignAccFollowNode1" presStyleIdx="0" presStyleCnt="3">
        <dgm:presLayoutVars>
          <dgm:bulletEnabled val="1"/>
        </dgm:presLayoutVars>
      </dgm:prSet>
      <dgm:spPr/>
    </dgm:pt>
    <dgm:pt modelId="{11EF94D8-F5FD-4EAE-9283-89E9C810A553}" type="pres">
      <dgm:prSet presAssocID="{4169F8BE-5502-4EBD-B79D-FAD7EC78FA46}" presName="sp" presStyleCnt="0"/>
      <dgm:spPr/>
    </dgm:pt>
    <dgm:pt modelId="{AB21395B-2304-4C57-8354-F67EA93D155F}" type="pres">
      <dgm:prSet presAssocID="{6544C21D-FF8E-487E-A214-87CF629FBFC5}" presName="linNode" presStyleCnt="0"/>
      <dgm:spPr/>
    </dgm:pt>
    <dgm:pt modelId="{47E31C2C-AABD-4CBA-A006-4B71F3A9150A}" type="pres">
      <dgm:prSet presAssocID="{6544C21D-FF8E-487E-A214-87CF629FBFC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3A7D07A-FFB8-4CD0-AACE-E31D851A8AB5}" type="pres">
      <dgm:prSet presAssocID="{6544C21D-FF8E-487E-A214-87CF629FBFC5}" presName="descendantText" presStyleLbl="alignAccFollowNode1" presStyleIdx="1" presStyleCnt="3">
        <dgm:presLayoutVars>
          <dgm:bulletEnabled val="1"/>
        </dgm:presLayoutVars>
      </dgm:prSet>
      <dgm:spPr/>
    </dgm:pt>
    <dgm:pt modelId="{5249674B-7981-4E46-8265-EC59A893EE15}" type="pres">
      <dgm:prSet presAssocID="{B4E60F3D-0C4D-4327-9C8B-0B0D48BFBB19}" presName="sp" presStyleCnt="0"/>
      <dgm:spPr/>
    </dgm:pt>
    <dgm:pt modelId="{50C8662D-4429-46C4-9034-1E82905DBA20}" type="pres">
      <dgm:prSet presAssocID="{E85135CE-7074-4415-80CC-538C90830950}" presName="linNode" presStyleCnt="0"/>
      <dgm:spPr/>
    </dgm:pt>
    <dgm:pt modelId="{C1552A17-ED0E-4BC1-A761-EC6312BD4047}" type="pres">
      <dgm:prSet presAssocID="{E85135CE-7074-4415-80CC-538C9083095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851704FD-4006-4BBB-B8EC-0A2D102A93D1}" type="pres">
      <dgm:prSet presAssocID="{E85135CE-7074-4415-80CC-538C9083095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11C1B21-10DA-49CD-AFD5-1985B67F7EEB}" type="presOf" srcId="{149F8DC0-64F7-46A7-90E2-828049BB20C2}" destId="{C4254F83-DE9A-479D-AF31-0DC0B4AA479C}" srcOrd="0" destOrd="0" presId="urn:microsoft.com/office/officeart/2005/8/layout/vList5"/>
    <dgm:cxn modelId="{C6D6CA2E-4D6A-485F-863F-7BD861663049}" type="presOf" srcId="{06467941-AE54-4015-93A4-5BF2AFBFA3C6}" destId="{057E232B-31E1-469B-A5E6-AE0AA4D36150}" srcOrd="0" destOrd="0" presId="urn:microsoft.com/office/officeart/2005/8/layout/vList5"/>
    <dgm:cxn modelId="{82E03E70-4637-4E4A-AB50-92B47A918867}" srcId="{149F8DC0-64F7-46A7-90E2-828049BB20C2}" destId="{6544C21D-FF8E-487E-A214-87CF629FBFC5}" srcOrd="1" destOrd="0" parTransId="{75D8FD1D-1281-4792-A5A1-D47F97134F1E}" sibTransId="{B4E60F3D-0C4D-4327-9C8B-0B0D48BFBB19}"/>
    <dgm:cxn modelId="{7A1ED37A-E5AF-45C1-98F4-8D3A3DFC0554}" type="presOf" srcId="{EB5EBF4B-B536-49CC-A17C-17F68C65B7E4}" destId="{59E44C69-76FA-4833-B075-47E330509F7E}" srcOrd="0" destOrd="0" presId="urn:microsoft.com/office/officeart/2005/8/layout/vList5"/>
    <dgm:cxn modelId="{4757C283-5D6A-442E-BC1C-B88DCCF18468}" type="presOf" srcId="{6544C21D-FF8E-487E-A214-87CF629FBFC5}" destId="{47E31C2C-AABD-4CBA-A006-4B71F3A9150A}" srcOrd="0" destOrd="0" presId="urn:microsoft.com/office/officeart/2005/8/layout/vList5"/>
    <dgm:cxn modelId="{E17715CF-315C-4F35-A173-E9FF4BF27F08}" type="presOf" srcId="{B19A169A-1544-4D26-9180-9A7981B3E462}" destId="{851704FD-4006-4BBB-B8EC-0A2D102A93D1}" srcOrd="0" destOrd="0" presId="urn:microsoft.com/office/officeart/2005/8/layout/vList5"/>
    <dgm:cxn modelId="{994F6BCF-C09F-4363-8C6B-FD9F3B4576FD}" srcId="{149F8DC0-64F7-46A7-90E2-828049BB20C2}" destId="{06467941-AE54-4015-93A4-5BF2AFBFA3C6}" srcOrd="0" destOrd="0" parTransId="{E2ABB94C-BA0F-43DD-9954-76945546FF4E}" sibTransId="{4169F8BE-5502-4EBD-B79D-FAD7EC78FA46}"/>
    <dgm:cxn modelId="{F0C6C4CF-E491-4C69-A147-A70583A84F92}" srcId="{6544C21D-FF8E-487E-A214-87CF629FBFC5}" destId="{5C789C25-016F-4C83-AEA7-75885979B05D}" srcOrd="0" destOrd="0" parTransId="{C6A4E7DF-662B-4313-8343-14B655D4B735}" sibTransId="{6164515D-D9BB-4C46-BEED-29B2D254C20A}"/>
    <dgm:cxn modelId="{F964C9D5-9B89-412E-8D02-EB93A0474D7C}" type="presOf" srcId="{5C789C25-016F-4C83-AEA7-75885979B05D}" destId="{D3A7D07A-FFB8-4CD0-AACE-E31D851A8AB5}" srcOrd="0" destOrd="0" presId="urn:microsoft.com/office/officeart/2005/8/layout/vList5"/>
    <dgm:cxn modelId="{C893A7DF-780B-46BC-BB99-80745FE8DC2E}" srcId="{E85135CE-7074-4415-80CC-538C90830950}" destId="{B19A169A-1544-4D26-9180-9A7981B3E462}" srcOrd="0" destOrd="0" parTransId="{354C8E90-936A-4C01-A5AD-1E426A88EBC5}" sibTransId="{7B0AD4D0-B661-4687-8D2B-F76DBFE41088}"/>
    <dgm:cxn modelId="{B7D1E3E3-74C8-4065-82F8-5E6C90A189A9}" srcId="{06467941-AE54-4015-93A4-5BF2AFBFA3C6}" destId="{EB5EBF4B-B536-49CC-A17C-17F68C65B7E4}" srcOrd="0" destOrd="0" parTransId="{71EEB38F-C0F5-47B7-AD84-AAC0C068B2F1}" sibTransId="{34D0FA1B-9346-43B0-8608-8C9388A72759}"/>
    <dgm:cxn modelId="{7FAEA1E9-E8D9-4979-BF57-36D19F2D456F}" srcId="{149F8DC0-64F7-46A7-90E2-828049BB20C2}" destId="{E85135CE-7074-4415-80CC-538C90830950}" srcOrd="2" destOrd="0" parTransId="{EAF86092-08DB-4BEC-986D-25D07A3BEC6E}" sibTransId="{644A3986-416D-498E-8A95-8ACD95FEA7AA}"/>
    <dgm:cxn modelId="{CE7F35EE-1F5F-4D36-A957-3FDA337E5F4E}" type="presOf" srcId="{E85135CE-7074-4415-80CC-538C90830950}" destId="{C1552A17-ED0E-4BC1-A761-EC6312BD4047}" srcOrd="0" destOrd="0" presId="urn:microsoft.com/office/officeart/2005/8/layout/vList5"/>
    <dgm:cxn modelId="{5D76C0F8-2F44-4E83-AD56-E9D457BAADCD}" type="presParOf" srcId="{C4254F83-DE9A-479D-AF31-0DC0B4AA479C}" destId="{5D553116-CD3C-4966-B171-0F3CB2C387F1}" srcOrd="0" destOrd="0" presId="urn:microsoft.com/office/officeart/2005/8/layout/vList5"/>
    <dgm:cxn modelId="{A27D35EF-93D0-4672-9331-50ECEB69C6EE}" type="presParOf" srcId="{5D553116-CD3C-4966-B171-0F3CB2C387F1}" destId="{057E232B-31E1-469B-A5E6-AE0AA4D36150}" srcOrd="0" destOrd="0" presId="urn:microsoft.com/office/officeart/2005/8/layout/vList5"/>
    <dgm:cxn modelId="{EDF7B828-89A9-4035-9AD8-BA00C9BB46DF}" type="presParOf" srcId="{5D553116-CD3C-4966-B171-0F3CB2C387F1}" destId="{59E44C69-76FA-4833-B075-47E330509F7E}" srcOrd="1" destOrd="0" presId="urn:microsoft.com/office/officeart/2005/8/layout/vList5"/>
    <dgm:cxn modelId="{B1766383-404F-40D8-ABB2-63FF2E1CB2C2}" type="presParOf" srcId="{C4254F83-DE9A-479D-AF31-0DC0B4AA479C}" destId="{11EF94D8-F5FD-4EAE-9283-89E9C810A553}" srcOrd="1" destOrd="0" presId="urn:microsoft.com/office/officeart/2005/8/layout/vList5"/>
    <dgm:cxn modelId="{71E3AE64-6A68-4347-B63E-64A6273299FE}" type="presParOf" srcId="{C4254F83-DE9A-479D-AF31-0DC0B4AA479C}" destId="{AB21395B-2304-4C57-8354-F67EA93D155F}" srcOrd="2" destOrd="0" presId="urn:microsoft.com/office/officeart/2005/8/layout/vList5"/>
    <dgm:cxn modelId="{1F39FC15-CD98-400A-872C-6C09D8A9016D}" type="presParOf" srcId="{AB21395B-2304-4C57-8354-F67EA93D155F}" destId="{47E31C2C-AABD-4CBA-A006-4B71F3A9150A}" srcOrd="0" destOrd="0" presId="urn:microsoft.com/office/officeart/2005/8/layout/vList5"/>
    <dgm:cxn modelId="{BA2FF5B3-F12A-41F7-9C51-94026A718FE4}" type="presParOf" srcId="{AB21395B-2304-4C57-8354-F67EA93D155F}" destId="{D3A7D07A-FFB8-4CD0-AACE-E31D851A8AB5}" srcOrd="1" destOrd="0" presId="urn:microsoft.com/office/officeart/2005/8/layout/vList5"/>
    <dgm:cxn modelId="{FE8D28B9-63F4-45AF-A20A-6CE7D99B5271}" type="presParOf" srcId="{C4254F83-DE9A-479D-AF31-0DC0B4AA479C}" destId="{5249674B-7981-4E46-8265-EC59A893EE15}" srcOrd="3" destOrd="0" presId="urn:microsoft.com/office/officeart/2005/8/layout/vList5"/>
    <dgm:cxn modelId="{1C61888F-4144-4BE6-82E7-30ED8E607630}" type="presParOf" srcId="{C4254F83-DE9A-479D-AF31-0DC0B4AA479C}" destId="{50C8662D-4429-46C4-9034-1E82905DBA20}" srcOrd="4" destOrd="0" presId="urn:microsoft.com/office/officeart/2005/8/layout/vList5"/>
    <dgm:cxn modelId="{F428EDCC-2186-47D8-B499-CD079CC0648B}" type="presParOf" srcId="{50C8662D-4429-46C4-9034-1E82905DBA20}" destId="{C1552A17-ED0E-4BC1-A761-EC6312BD4047}" srcOrd="0" destOrd="0" presId="urn:microsoft.com/office/officeart/2005/8/layout/vList5"/>
    <dgm:cxn modelId="{D9D98612-F18B-4197-AB77-CAB9DF697C9D}" type="presParOf" srcId="{50C8662D-4429-46C4-9034-1E82905DBA20}" destId="{851704FD-4006-4BBB-B8EC-0A2D102A93D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3E1F9F-8B18-4246-BEDA-2E0436896717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8A94F55-57D1-4720-ADDC-2465E12AB077}">
      <dgm:prSet/>
      <dgm:spPr/>
      <dgm:t>
        <a:bodyPr/>
        <a:lstStyle/>
        <a:p>
          <a:r>
            <a:rPr lang="en-US" dirty="0"/>
            <a:t>Phase 1:Structural Transformation Analysis and Historical Growth Analysis- Macroeconomic Screening and Initial Sector Identification </a:t>
          </a:r>
        </a:p>
      </dgm:t>
    </dgm:pt>
    <dgm:pt modelId="{3BF593BD-1599-4BC6-9B1B-07CF4EEBF63B}" type="parTrans" cxnId="{3B44C19F-CA69-4082-993C-CCA43253D152}">
      <dgm:prSet/>
      <dgm:spPr/>
      <dgm:t>
        <a:bodyPr/>
        <a:lstStyle/>
        <a:p>
          <a:endParaRPr lang="en-US"/>
        </a:p>
      </dgm:t>
    </dgm:pt>
    <dgm:pt modelId="{BDD99FD4-909D-4E8B-8366-C0A07BF68725}" type="sibTrans" cxnId="{3B44C19F-CA69-4082-993C-CCA43253D152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356BB001-138C-4EB6-98C1-787CB8749E19}">
      <dgm:prSet/>
      <dgm:spPr/>
      <dgm:t>
        <a:bodyPr/>
        <a:lstStyle/>
        <a:p>
          <a:r>
            <a:rPr lang="en-US" dirty="0"/>
            <a:t>Phase 2: Prospective Analysis – Incorporating Global Trends, Technology and Climate Change Impacts </a:t>
          </a:r>
        </a:p>
      </dgm:t>
    </dgm:pt>
    <dgm:pt modelId="{9A85D5A7-4D20-4440-A1C8-47FCF7B1C979}" type="parTrans" cxnId="{BB84001A-BAA0-4693-BD43-A7B9E989F599}">
      <dgm:prSet/>
      <dgm:spPr/>
      <dgm:t>
        <a:bodyPr/>
        <a:lstStyle/>
        <a:p>
          <a:endParaRPr lang="en-US"/>
        </a:p>
      </dgm:t>
    </dgm:pt>
    <dgm:pt modelId="{06DDE386-7265-4AD9-A8A4-3F9ADAC443DB}" type="sibTrans" cxnId="{BB84001A-BAA0-4693-BD43-A7B9E989F59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9C9DF7E-A7FE-49E0-BCA5-68081BEB4CA9}">
      <dgm:prSet/>
      <dgm:spPr/>
      <dgm:t>
        <a:bodyPr/>
        <a:lstStyle/>
        <a:p>
          <a:r>
            <a:rPr lang="en-US" dirty="0"/>
            <a:t>Phase 3: Detailed Sector Characterization and Prioritization </a:t>
          </a:r>
        </a:p>
      </dgm:t>
    </dgm:pt>
    <dgm:pt modelId="{92366C7D-86D9-4923-9230-447A7FA7015E}" type="parTrans" cxnId="{0DE78F04-7911-4C4D-89C0-BD3CE8146584}">
      <dgm:prSet/>
      <dgm:spPr/>
      <dgm:t>
        <a:bodyPr/>
        <a:lstStyle/>
        <a:p>
          <a:endParaRPr lang="en-US"/>
        </a:p>
      </dgm:t>
    </dgm:pt>
    <dgm:pt modelId="{5A8E231A-7B8E-4141-96B5-F252F1BE0B6E}" type="sibTrans" cxnId="{0DE78F04-7911-4C4D-89C0-BD3CE8146584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87ACE667-B1DB-4296-BE25-1D45939932C5}">
      <dgm:prSet/>
      <dgm:spPr/>
      <dgm:t>
        <a:bodyPr/>
        <a:lstStyle/>
        <a:p>
          <a:r>
            <a:rPr lang="en-US" dirty="0"/>
            <a:t>Phase 4: Bottleneck Analysis and Policy Recommendations </a:t>
          </a:r>
        </a:p>
      </dgm:t>
    </dgm:pt>
    <dgm:pt modelId="{88A32296-49B3-4412-97E7-8064DE5A664C}" type="parTrans" cxnId="{8448FF2F-F732-4E42-85B4-4EAFA4302EB7}">
      <dgm:prSet/>
      <dgm:spPr/>
      <dgm:t>
        <a:bodyPr/>
        <a:lstStyle/>
        <a:p>
          <a:endParaRPr lang="en-US"/>
        </a:p>
      </dgm:t>
    </dgm:pt>
    <dgm:pt modelId="{B3438A3A-738F-4508-927D-7FF3D2D73B4D}" type="sibTrans" cxnId="{8448FF2F-F732-4E42-85B4-4EAFA4302EB7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C542A7EA-6274-48FE-BE2E-C9813C4FFD8A}" type="pres">
      <dgm:prSet presAssocID="{D83E1F9F-8B18-4246-BEDA-2E0436896717}" presName="Name0" presStyleCnt="0">
        <dgm:presLayoutVars>
          <dgm:animLvl val="lvl"/>
          <dgm:resizeHandles val="exact"/>
        </dgm:presLayoutVars>
      </dgm:prSet>
      <dgm:spPr/>
    </dgm:pt>
    <dgm:pt modelId="{5837EEF7-8CCC-4F30-A910-145F5EF86281}" type="pres">
      <dgm:prSet presAssocID="{28A94F55-57D1-4720-ADDC-2465E12AB077}" presName="compositeNode" presStyleCnt="0">
        <dgm:presLayoutVars>
          <dgm:bulletEnabled val="1"/>
        </dgm:presLayoutVars>
      </dgm:prSet>
      <dgm:spPr/>
    </dgm:pt>
    <dgm:pt modelId="{E169D093-7345-4244-A334-13A257B30B8A}" type="pres">
      <dgm:prSet presAssocID="{28A94F55-57D1-4720-ADDC-2465E12AB077}" presName="bgRect" presStyleLbl="bgAccFollowNode1" presStyleIdx="0" presStyleCnt="4"/>
      <dgm:spPr/>
    </dgm:pt>
    <dgm:pt modelId="{4FD6D875-C3C4-4063-BE8D-F3D57A089E83}" type="pres">
      <dgm:prSet presAssocID="{BDD99FD4-909D-4E8B-8366-C0A07BF68725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1C7E7A2E-28E1-4748-BF34-45FAEA09337C}" type="pres">
      <dgm:prSet presAssocID="{28A94F55-57D1-4720-ADDC-2465E12AB077}" presName="bottomLine" presStyleLbl="alignNode1" presStyleIdx="1" presStyleCnt="8">
        <dgm:presLayoutVars/>
      </dgm:prSet>
      <dgm:spPr/>
    </dgm:pt>
    <dgm:pt modelId="{66CB93E5-ECBF-48BB-9FE0-D981862B8BA7}" type="pres">
      <dgm:prSet presAssocID="{28A94F55-57D1-4720-ADDC-2465E12AB077}" presName="nodeText" presStyleLbl="bgAccFollowNode1" presStyleIdx="0" presStyleCnt="4">
        <dgm:presLayoutVars>
          <dgm:bulletEnabled val="1"/>
        </dgm:presLayoutVars>
      </dgm:prSet>
      <dgm:spPr/>
    </dgm:pt>
    <dgm:pt modelId="{3B3CD468-CA72-427B-AFC3-2F62F9AB1226}" type="pres">
      <dgm:prSet presAssocID="{BDD99FD4-909D-4E8B-8366-C0A07BF68725}" presName="sibTrans" presStyleCnt="0"/>
      <dgm:spPr/>
    </dgm:pt>
    <dgm:pt modelId="{23FF5161-760E-48D1-8AD5-62B9B6D8B182}" type="pres">
      <dgm:prSet presAssocID="{356BB001-138C-4EB6-98C1-787CB8749E19}" presName="compositeNode" presStyleCnt="0">
        <dgm:presLayoutVars>
          <dgm:bulletEnabled val="1"/>
        </dgm:presLayoutVars>
      </dgm:prSet>
      <dgm:spPr/>
    </dgm:pt>
    <dgm:pt modelId="{C669AFC5-9A01-4314-88C5-CCF509B90392}" type="pres">
      <dgm:prSet presAssocID="{356BB001-138C-4EB6-98C1-787CB8749E19}" presName="bgRect" presStyleLbl="bgAccFollowNode1" presStyleIdx="1" presStyleCnt="4"/>
      <dgm:spPr/>
    </dgm:pt>
    <dgm:pt modelId="{45ABE19E-885A-4C68-AF43-2047C5769536}" type="pres">
      <dgm:prSet presAssocID="{06DDE386-7265-4AD9-A8A4-3F9ADAC443DB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8C8C3F26-FB88-4D49-9287-446BE8F9CE65}" type="pres">
      <dgm:prSet presAssocID="{356BB001-138C-4EB6-98C1-787CB8749E19}" presName="bottomLine" presStyleLbl="alignNode1" presStyleIdx="3" presStyleCnt="8">
        <dgm:presLayoutVars/>
      </dgm:prSet>
      <dgm:spPr/>
    </dgm:pt>
    <dgm:pt modelId="{348819DC-6303-4F23-9CEE-476BBE2271C6}" type="pres">
      <dgm:prSet presAssocID="{356BB001-138C-4EB6-98C1-787CB8749E19}" presName="nodeText" presStyleLbl="bgAccFollowNode1" presStyleIdx="1" presStyleCnt="4">
        <dgm:presLayoutVars>
          <dgm:bulletEnabled val="1"/>
        </dgm:presLayoutVars>
      </dgm:prSet>
      <dgm:spPr/>
    </dgm:pt>
    <dgm:pt modelId="{1F5168CD-49A5-414B-8482-A9F645EB96FD}" type="pres">
      <dgm:prSet presAssocID="{06DDE386-7265-4AD9-A8A4-3F9ADAC443DB}" presName="sibTrans" presStyleCnt="0"/>
      <dgm:spPr/>
    </dgm:pt>
    <dgm:pt modelId="{9CE313DB-B9BF-4006-B338-D4249075E94A}" type="pres">
      <dgm:prSet presAssocID="{79C9DF7E-A7FE-49E0-BCA5-68081BEB4CA9}" presName="compositeNode" presStyleCnt="0">
        <dgm:presLayoutVars>
          <dgm:bulletEnabled val="1"/>
        </dgm:presLayoutVars>
      </dgm:prSet>
      <dgm:spPr/>
    </dgm:pt>
    <dgm:pt modelId="{68510103-A11C-4400-AF7F-60EB59E288B1}" type="pres">
      <dgm:prSet presAssocID="{79C9DF7E-A7FE-49E0-BCA5-68081BEB4CA9}" presName="bgRect" presStyleLbl="bgAccFollowNode1" presStyleIdx="2" presStyleCnt="4"/>
      <dgm:spPr/>
    </dgm:pt>
    <dgm:pt modelId="{B4F556EB-60BB-419B-9443-7312390224AB}" type="pres">
      <dgm:prSet presAssocID="{5A8E231A-7B8E-4141-96B5-F252F1BE0B6E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E8EC6446-C5FF-407C-8221-46DDFB5CBD95}" type="pres">
      <dgm:prSet presAssocID="{79C9DF7E-A7FE-49E0-BCA5-68081BEB4CA9}" presName="bottomLine" presStyleLbl="alignNode1" presStyleIdx="5" presStyleCnt="8">
        <dgm:presLayoutVars/>
      </dgm:prSet>
      <dgm:spPr/>
    </dgm:pt>
    <dgm:pt modelId="{9C61F695-6A2D-43B9-B835-607D8F743BDE}" type="pres">
      <dgm:prSet presAssocID="{79C9DF7E-A7FE-49E0-BCA5-68081BEB4CA9}" presName="nodeText" presStyleLbl="bgAccFollowNode1" presStyleIdx="2" presStyleCnt="4">
        <dgm:presLayoutVars>
          <dgm:bulletEnabled val="1"/>
        </dgm:presLayoutVars>
      </dgm:prSet>
      <dgm:spPr/>
    </dgm:pt>
    <dgm:pt modelId="{30F6702B-2448-4194-8A0E-86F96650CA43}" type="pres">
      <dgm:prSet presAssocID="{5A8E231A-7B8E-4141-96B5-F252F1BE0B6E}" presName="sibTrans" presStyleCnt="0"/>
      <dgm:spPr/>
    </dgm:pt>
    <dgm:pt modelId="{2B0E8B59-3BA0-4403-BAE9-80738A2ECAFC}" type="pres">
      <dgm:prSet presAssocID="{87ACE667-B1DB-4296-BE25-1D45939932C5}" presName="compositeNode" presStyleCnt="0">
        <dgm:presLayoutVars>
          <dgm:bulletEnabled val="1"/>
        </dgm:presLayoutVars>
      </dgm:prSet>
      <dgm:spPr/>
    </dgm:pt>
    <dgm:pt modelId="{21749A92-4CE7-4971-94C4-096F5409135A}" type="pres">
      <dgm:prSet presAssocID="{87ACE667-B1DB-4296-BE25-1D45939932C5}" presName="bgRect" presStyleLbl="bgAccFollowNode1" presStyleIdx="3" presStyleCnt="4"/>
      <dgm:spPr/>
    </dgm:pt>
    <dgm:pt modelId="{A6EA2FA6-4095-459E-8AF9-810A28C44573}" type="pres">
      <dgm:prSet presAssocID="{B3438A3A-738F-4508-927D-7FF3D2D73B4D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C769E612-0194-4FC7-BBFA-E4B1A489557E}" type="pres">
      <dgm:prSet presAssocID="{87ACE667-B1DB-4296-BE25-1D45939932C5}" presName="bottomLine" presStyleLbl="alignNode1" presStyleIdx="7" presStyleCnt="8">
        <dgm:presLayoutVars/>
      </dgm:prSet>
      <dgm:spPr/>
    </dgm:pt>
    <dgm:pt modelId="{19685DAF-9B67-412E-9AFE-BA8DF9FF222E}" type="pres">
      <dgm:prSet presAssocID="{87ACE667-B1DB-4296-BE25-1D45939932C5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0DE78F04-7911-4C4D-89C0-BD3CE8146584}" srcId="{D83E1F9F-8B18-4246-BEDA-2E0436896717}" destId="{79C9DF7E-A7FE-49E0-BCA5-68081BEB4CA9}" srcOrd="2" destOrd="0" parTransId="{92366C7D-86D9-4923-9230-447A7FA7015E}" sibTransId="{5A8E231A-7B8E-4141-96B5-F252F1BE0B6E}"/>
    <dgm:cxn modelId="{2881B907-F27B-44E5-8432-4BBA60438695}" type="presOf" srcId="{5A8E231A-7B8E-4141-96B5-F252F1BE0B6E}" destId="{B4F556EB-60BB-419B-9443-7312390224AB}" srcOrd="0" destOrd="0" presId="urn:microsoft.com/office/officeart/2016/7/layout/BasicLinearProcessNumbered"/>
    <dgm:cxn modelId="{ADF8AF0D-93B3-40E9-A2CE-73AD4C9403E3}" type="presOf" srcId="{87ACE667-B1DB-4296-BE25-1D45939932C5}" destId="{19685DAF-9B67-412E-9AFE-BA8DF9FF222E}" srcOrd="1" destOrd="0" presId="urn:microsoft.com/office/officeart/2016/7/layout/BasicLinearProcessNumbered"/>
    <dgm:cxn modelId="{BB84001A-BAA0-4693-BD43-A7B9E989F599}" srcId="{D83E1F9F-8B18-4246-BEDA-2E0436896717}" destId="{356BB001-138C-4EB6-98C1-787CB8749E19}" srcOrd="1" destOrd="0" parTransId="{9A85D5A7-4D20-4440-A1C8-47FCF7B1C979}" sibTransId="{06DDE386-7265-4AD9-A8A4-3F9ADAC443DB}"/>
    <dgm:cxn modelId="{8448FF2F-F732-4E42-85B4-4EAFA4302EB7}" srcId="{D83E1F9F-8B18-4246-BEDA-2E0436896717}" destId="{87ACE667-B1DB-4296-BE25-1D45939932C5}" srcOrd="3" destOrd="0" parTransId="{88A32296-49B3-4412-97E7-8064DE5A664C}" sibTransId="{B3438A3A-738F-4508-927D-7FF3D2D73B4D}"/>
    <dgm:cxn modelId="{6ACCAB3A-749C-4532-A9D9-E076769B09A4}" type="presOf" srcId="{D83E1F9F-8B18-4246-BEDA-2E0436896717}" destId="{C542A7EA-6274-48FE-BE2E-C9813C4FFD8A}" srcOrd="0" destOrd="0" presId="urn:microsoft.com/office/officeart/2016/7/layout/BasicLinearProcessNumbered"/>
    <dgm:cxn modelId="{5E187C5E-82D2-471E-B516-3EB3A9E4546C}" type="presOf" srcId="{87ACE667-B1DB-4296-BE25-1D45939932C5}" destId="{21749A92-4CE7-4971-94C4-096F5409135A}" srcOrd="0" destOrd="0" presId="urn:microsoft.com/office/officeart/2016/7/layout/BasicLinearProcessNumbered"/>
    <dgm:cxn modelId="{39BA3D51-AF18-4817-84A9-18E28E6362E4}" type="presOf" srcId="{06DDE386-7265-4AD9-A8A4-3F9ADAC443DB}" destId="{45ABE19E-885A-4C68-AF43-2047C5769536}" srcOrd="0" destOrd="0" presId="urn:microsoft.com/office/officeart/2016/7/layout/BasicLinearProcessNumbered"/>
    <dgm:cxn modelId="{43D9F052-2DB3-478B-BA0B-9A5601D0FC65}" type="presOf" srcId="{356BB001-138C-4EB6-98C1-787CB8749E19}" destId="{C669AFC5-9A01-4314-88C5-CCF509B90392}" srcOrd="0" destOrd="0" presId="urn:microsoft.com/office/officeart/2016/7/layout/BasicLinearProcessNumbered"/>
    <dgm:cxn modelId="{32864483-C278-4AC2-81E4-098FC77A3A37}" type="presOf" srcId="{BDD99FD4-909D-4E8B-8366-C0A07BF68725}" destId="{4FD6D875-C3C4-4063-BE8D-F3D57A089E83}" srcOrd="0" destOrd="0" presId="urn:microsoft.com/office/officeart/2016/7/layout/BasicLinearProcessNumbered"/>
    <dgm:cxn modelId="{FAEA8C8A-8162-4156-BC41-E531BA0C5104}" type="presOf" srcId="{356BB001-138C-4EB6-98C1-787CB8749E19}" destId="{348819DC-6303-4F23-9CEE-476BBE2271C6}" srcOrd="1" destOrd="0" presId="urn:microsoft.com/office/officeart/2016/7/layout/BasicLinearProcessNumbered"/>
    <dgm:cxn modelId="{5DF5EB9E-38AC-44B9-A5FC-0FD19250B09E}" type="presOf" srcId="{79C9DF7E-A7FE-49E0-BCA5-68081BEB4CA9}" destId="{68510103-A11C-4400-AF7F-60EB59E288B1}" srcOrd="0" destOrd="0" presId="urn:microsoft.com/office/officeart/2016/7/layout/BasicLinearProcessNumbered"/>
    <dgm:cxn modelId="{3B44C19F-CA69-4082-993C-CCA43253D152}" srcId="{D83E1F9F-8B18-4246-BEDA-2E0436896717}" destId="{28A94F55-57D1-4720-ADDC-2465E12AB077}" srcOrd="0" destOrd="0" parTransId="{3BF593BD-1599-4BC6-9B1B-07CF4EEBF63B}" sibTransId="{BDD99FD4-909D-4E8B-8366-C0A07BF68725}"/>
    <dgm:cxn modelId="{123F08A2-FE99-400E-81F0-957BD4BE3F90}" type="presOf" srcId="{28A94F55-57D1-4720-ADDC-2465E12AB077}" destId="{66CB93E5-ECBF-48BB-9FE0-D981862B8BA7}" srcOrd="1" destOrd="0" presId="urn:microsoft.com/office/officeart/2016/7/layout/BasicLinearProcessNumbered"/>
    <dgm:cxn modelId="{7BD919AA-490E-45CF-A6ED-2027C3E8A2A0}" type="presOf" srcId="{79C9DF7E-A7FE-49E0-BCA5-68081BEB4CA9}" destId="{9C61F695-6A2D-43B9-B835-607D8F743BDE}" srcOrd="1" destOrd="0" presId="urn:microsoft.com/office/officeart/2016/7/layout/BasicLinearProcessNumbered"/>
    <dgm:cxn modelId="{9F8CEFB9-AC82-4076-BA5D-5304E57DAD3E}" type="presOf" srcId="{28A94F55-57D1-4720-ADDC-2465E12AB077}" destId="{E169D093-7345-4244-A334-13A257B30B8A}" srcOrd="0" destOrd="0" presId="urn:microsoft.com/office/officeart/2016/7/layout/BasicLinearProcessNumbered"/>
    <dgm:cxn modelId="{7B72C5BD-92C8-4EB0-B89D-EA8D2B2C2F7E}" type="presOf" srcId="{B3438A3A-738F-4508-927D-7FF3D2D73B4D}" destId="{A6EA2FA6-4095-459E-8AF9-810A28C44573}" srcOrd="0" destOrd="0" presId="urn:microsoft.com/office/officeart/2016/7/layout/BasicLinearProcessNumbered"/>
    <dgm:cxn modelId="{3F1F150F-C118-4A5B-9717-6E3FFB536C1F}" type="presParOf" srcId="{C542A7EA-6274-48FE-BE2E-C9813C4FFD8A}" destId="{5837EEF7-8CCC-4F30-A910-145F5EF86281}" srcOrd="0" destOrd="0" presId="urn:microsoft.com/office/officeart/2016/7/layout/BasicLinearProcessNumbered"/>
    <dgm:cxn modelId="{2F8E625D-4E2F-497C-BA4D-8B4B6EDE9C97}" type="presParOf" srcId="{5837EEF7-8CCC-4F30-A910-145F5EF86281}" destId="{E169D093-7345-4244-A334-13A257B30B8A}" srcOrd="0" destOrd="0" presId="urn:microsoft.com/office/officeart/2016/7/layout/BasicLinearProcessNumbered"/>
    <dgm:cxn modelId="{B83FAE01-E704-4F1F-B780-FCE75881364F}" type="presParOf" srcId="{5837EEF7-8CCC-4F30-A910-145F5EF86281}" destId="{4FD6D875-C3C4-4063-BE8D-F3D57A089E83}" srcOrd="1" destOrd="0" presId="urn:microsoft.com/office/officeart/2016/7/layout/BasicLinearProcessNumbered"/>
    <dgm:cxn modelId="{BE23542F-135F-4208-ACBC-CD16570B777F}" type="presParOf" srcId="{5837EEF7-8CCC-4F30-A910-145F5EF86281}" destId="{1C7E7A2E-28E1-4748-BF34-45FAEA09337C}" srcOrd="2" destOrd="0" presId="urn:microsoft.com/office/officeart/2016/7/layout/BasicLinearProcessNumbered"/>
    <dgm:cxn modelId="{E160F7D0-5840-4EC8-8A9F-4A99C7463302}" type="presParOf" srcId="{5837EEF7-8CCC-4F30-A910-145F5EF86281}" destId="{66CB93E5-ECBF-48BB-9FE0-D981862B8BA7}" srcOrd="3" destOrd="0" presId="urn:microsoft.com/office/officeart/2016/7/layout/BasicLinearProcessNumbered"/>
    <dgm:cxn modelId="{38D62B54-54BD-4C59-8A14-0FB4AD43E650}" type="presParOf" srcId="{C542A7EA-6274-48FE-BE2E-C9813C4FFD8A}" destId="{3B3CD468-CA72-427B-AFC3-2F62F9AB1226}" srcOrd="1" destOrd="0" presId="urn:microsoft.com/office/officeart/2016/7/layout/BasicLinearProcessNumbered"/>
    <dgm:cxn modelId="{CAB4C410-6AF8-421D-A927-4BA74B6FD95C}" type="presParOf" srcId="{C542A7EA-6274-48FE-BE2E-C9813C4FFD8A}" destId="{23FF5161-760E-48D1-8AD5-62B9B6D8B182}" srcOrd="2" destOrd="0" presId="urn:microsoft.com/office/officeart/2016/7/layout/BasicLinearProcessNumbered"/>
    <dgm:cxn modelId="{4E44CD22-AAC1-45C5-8562-3A0DE0CB6D48}" type="presParOf" srcId="{23FF5161-760E-48D1-8AD5-62B9B6D8B182}" destId="{C669AFC5-9A01-4314-88C5-CCF509B90392}" srcOrd="0" destOrd="0" presId="urn:microsoft.com/office/officeart/2016/7/layout/BasicLinearProcessNumbered"/>
    <dgm:cxn modelId="{4E590CEF-7E23-428A-8746-37943DA32F67}" type="presParOf" srcId="{23FF5161-760E-48D1-8AD5-62B9B6D8B182}" destId="{45ABE19E-885A-4C68-AF43-2047C5769536}" srcOrd="1" destOrd="0" presId="urn:microsoft.com/office/officeart/2016/7/layout/BasicLinearProcessNumbered"/>
    <dgm:cxn modelId="{AE9770D1-4B1D-485B-8128-413216C6AD7C}" type="presParOf" srcId="{23FF5161-760E-48D1-8AD5-62B9B6D8B182}" destId="{8C8C3F26-FB88-4D49-9287-446BE8F9CE65}" srcOrd="2" destOrd="0" presId="urn:microsoft.com/office/officeart/2016/7/layout/BasicLinearProcessNumbered"/>
    <dgm:cxn modelId="{46F39CB4-1021-4FE9-82DA-5C582C016174}" type="presParOf" srcId="{23FF5161-760E-48D1-8AD5-62B9B6D8B182}" destId="{348819DC-6303-4F23-9CEE-476BBE2271C6}" srcOrd="3" destOrd="0" presId="urn:microsoft.com/office/officeart/2016/7/layout/BasicLinearProcessNumbered"/>
    <dgm:cxn modelId="{2ECF7097-7EB5-4413-90F3-985BA449A9A8}" type="presParOf" srcId="{C542A7EA-6274-48FE-BE2E-C9813C4FFD8A}" destId="{1F5168CD-49A5-414B-8482-A9F645EB96FD}" srcOrd="3" destOrd="0" presId="urn:microsoft.com/office/officeart/2016/7/layout/BasicLinearProcessNumbered"/>
    <dgm:cxn modelId="{8799EA13-6C81-4E14-9774-5F2CBAC8D42C}" type="presParOf" srcId="{C542A7EA-6274-48FE-BE2E-C9813C4FFD8A}" destId="{9CE313DB-B9BF-4006-B338-D4249075E94A}" srcOrd="4" destOrd="0" presId="urn:microsoft.com/office/officeart/2016/7/layout/BasicLinearProcessNumbered"/>
    <dgm:cxn modelId="{471A1ADC-C396-4D88-9276-36B6DCADF06D}" type="presParOf" srcId="{9CE313DB-B9BF-4006-B338-D4249075E94A}" destId="{68510103-A11C-4400-AF7F-60EB59E288B1}" srcOrd="0" destOrd="0" presId="urn:microsoft.com/office/officeart/2016/7/layout/BasicLinearProcessNumbered"/>
    <dgm:cxn modelId="{43D97052-E39C-4CCD-B5BB-C0026D1D5C5D}" type="presParOf" srcId="{9CE313DB-B9BF-4006-B338-D4249075E94A}" destId="{B4F556EB-60BB-419B-9443-7312390224AB}" srcOrd="1" destOrd="0" presId="urn:microsoft.com/office/officeart/2016/7/layout/BasicLinearProcessNumbered"/>
    <dgm:cxn modelId="{909B87D4-6E8F-4280-8284-4774F0B91FA8}" type="presParOf" srcId="{9CE313DB-B9BF-4006-B338-D4249075E94A}" destId="{E8EC6446-C5FF-407C-8221-46DDFB5CBD95}" srcOrd="2" destOrd="0" presId="urn:microsoft.com/office/officeart/2016/7/layout/BasicLinearProcessNumbered"/>
    <dgm:cxn modelId="{804A0473-1472-44F2-8B2F-ACA6BE309D4E}" type="presParOf" srcId="{9CE313DB-B9BF-4006-B338-D4249075E94A}" destId="{9C61F695-6A2D-43B9-B835-607D8F743BDE}" srcOrd="3" destOrd="0" presId="urn:microsoft.com/office/officeart/2016/7/layout/BasicLinearProcessNumbered"/>
    <dgm:cxn modelId="{48C1E101-E4B7-48F4-BE30-A2FAED4151A5}" type="presParOf" srcId="{C542A7EA-6274-48FE-BE2E-C9813C4FFD8A}" destId="{30F6702B-2448-4194-8A0E-86F96650CA43}" srcOrd="5" destOrd="0" presId="urn:microsoft.com/office/officeart/2016/7/layout/BasicLinearProcessNumbered"/>
    <dgm:cxn modelId="{1DB2AF1C-1F55-47C8-8BB3-0D008D6CAB9D}" type="presParOf" srcId="{C542A7EA-6274-48FE-BE2E-C9813C4FFD8A}" destId="{2B0E8B59-3BA0-4403-BAE9-80738A2ECAFC}" srcOrd="6" destOrd="0" presId="urn:microsoft.com/office/officeart/2016/7/layout/BasicLinearProcessNumbered"/>
    <dgm:cxn modelId="{ABD4D4A4-7847-454D-90FF-4D46543B3864}" type="presParOf" srcId="{2B0E8B59-3BA0-4403-BAE9-80738A2ECAFC}" destId="{21749A92-4CE7-4971-94C4-096F5409135A}" srcOrd="0" destOrd="0" presId="urn:microsoft.com/office/officeart/2016/7/layout/BasicLinearProcessNumbered"/>
    <dgm:cxn modelId="{19172645-8AC1-4773-9AE6-33F4777ED54A}" type="presParOf" srcId="{2B0E8B59-3BA0-4403-BAE9-80738A2ECAFC}" destId="{A6EA2FA6-4095-459E-8AF9-810A28C44573}" srcOrd="1" destOrd="0" presId="urn:microsoft.com/office/officeart/2016/7/layout/BasicLinearProcessNumbered"/>
    <dgm:cxn modelId="{17677AE3-7D1D-4C89-9795-824E02DC6619}" type="presParOf" srcId="{2B0E8B59-3BA0-4403-BAE9-80738A2ECAFC}" destId="{C769E612-0194-4FC7-BBFA-E4B1A489557E}" srcOrd="2" destOrd="0" presId="urn:microsoft.com/office/officeart/2016/7/layout/BasicLinearProcessNumbered"/>
    <dgm:cxn modelId="{68792C24-0A75-4B54-92B6-276C302B0380}" type="presParOf" srcId="{2B0E8B59-3BA0-4403-BAE9-80738A2ECAFC}" destId="{19685DAF-9B67-412E-9AFE-BA8DF9FF222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3F9DC6-6371-4166-A134-3A6D7DD932D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CE08375-6B77-460C-97D2-186B46C5653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National Accounts Statistics: </a:t>
          </a:r>
        </a:p>
        <a:p>
          <a:pPr>
            <a:lnSpc>
              <a:spcPct val="100000"/>
            </a:lnSpc>
          </a:pPr>
          <a:r>
            <a:rPr lang="en-US" sz="1200" dirty="0"/>
            <a:t>GDP by Economic Activity, Value Added by Sector. </a:t>
          </a:r>
        </a:p>
        <a:p>
          <a:pPr>
            <a:lnSpc>
              <a:spcPct val="100000"/>
            </a:lnSpc>
          </a:pPr>
          <a:r>
            <a:rPr lang="en-US" sz="1200" dirty="0"/>
            <a:t>Sources: National Statistical Offices, World Bank (WDI), IMF, UNECLAC </a:t>
          </a:r>
        </a:p>
        <a:p>
          <a:endParaRPr lang="en-US" sz="1100" dirty="0"/>
        </a:p>
      </dgm:t>
    </dgm:pt>
    <dgm:pt modelId="{37DB8C29-F5E6-464F-8731-59D28CD02BEB}" type="parTrans" cxnId="{5FC89FB8-2FF2-49AA-B602-4800C34DC96E}">
      <dgm:prSet/>
      <dgm:spPr/>
      <dgm:t>
        <a:bodyPr/>
        <a:lstStyle/>
        <a:p>
          <a:endParaRPr lang="en-US"/>
        </a:p>
      </dgm:t>
    </dgm:pt>
    <dgm:pt modelId="{ADAB50BA-6527-462A-9211-2C4A2EC65F74}" type="sibTrans" cxnId="{5FC89FB8-2FF2-49AA-B602-4800C34DC96E}">
      <dgm:prSet/>
      <dgm:spPr/>
      <dgm:t>
        <a:bodyPr/>
        <a:lstStyle/>
        <a:p>
          <a:endParaRPr lang="en-US"/>
        </a:p>
      </dgm:t>
    </dgm:pt>
    <dgm:pt modelId="{BD9BE94B-E92D-4858-B57B-900BE4F214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Labor Force Statistics: Employment by Sector,  </a:t>
          </a:r>
        </a:p>
        <a:p>
          <a:pPr>
            <a:lnSpc>
              <a:spcPct val="100000"/>
            </a:lnSpc>
          </a:pPr>
          <a:r>
            <a:rPr lang="en-US" sz="1200" dirty="0"/>
            <a:t>Sources: National Statistical Offices, World Bank (WDI), ILO </a:t>
          </a:r>
        </a:p>
        <a:p>
          <a:pPr>
            <a:lnSpc>
              <a:spcPct val="100000"/>
            </a:lnSpc>
          </a:pPr>
          <a:endParaRPr lang="en-US" sz="1100" dirty="0"/>
        </a:p>
        <a:p>
          <a:pPr>
            <a:lnSpc>
              <a:spcPct val="100000"/>
            </a:lnSpc>
          </a:pPr>
          <a:r>
            <a:rPr lang="en-US" sz="1100" dirty="0"/>
            <a:t> </a:t>
          </a:r>
        </a:p>
      </dgm:t>
    </dgm:pt>
    <dgm:pt modelId="{F751D934-BAC1-4D42-ADBB-08D1BA127FE3}" type="parTrans" cxnId="{26253401-9934-4A85-ADD7-38BE13B1922E}">
      <dgm:prSet/>
      <dgm:spPr/>
      <dgm:t>
        <a:bodyPr/>
        <a:lstStyle/>
        <a:p>
          <a:endParaRPr lang="en-US"/>
        </a:p>
      </dgm:t>
    </dgm:pt>
    <dgm:pt modelId="{9F18BA45-348E-4140-9421-23AC929088A9}" type="sibTrans" cxnId="{26253401-9934-4A85-ADD7-38BE13B1922E}">
      <dgm:prSet/>
      <dgm:spPr/>
      <dgm:t>
        <a:bodyPr/>
        <a:lstStyle/>
        <a:p>
          <a:endParaRPr lang="en-US"/>
        </a:p>
      </dgm:t>
    </dgm:pt>
    <dgm:pt modelId="{71FA7424-39F0-4E12-A8A8-51ECF53FBF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Innovation and Technology Indicators: </a:t>
          </a:r>
        </a:p>
        <a:p>
          <a:pPr>
            <a:lnSpc>
              <a:spcPct val="100000"/>
            </a:lnSpc>
          </a:pPr>
          <a:r>
            <a:rPr lang="en-US" sz="1200" dirty="0"/>
            <a:t>Global Innovation Index (GII) Data, Frontier technology readiness index, National Statistics (R&amp;D, Patents, Digital Adoption). </a:t>
          </a:r>
        </a:p>
        <a:p>
          <a:pPr>
            <a:lnSpc>
              <a:spcPct val="100000"/>
            </a:lnSpc>
          </a:pPr>
          <a:r>
            <a:rPr lang="en-US" sz="1200" dirty="0"/>
            <a:t>Sources: WIPO, UNCTAD, National Statistical Offices, World Bank (ICT indicators)</a:t>
          </a:r>
        </a:p>
        <a:p>
          <a:pPr>
            <a:lnSpc>
              <a:spcPct val="100000"/>
            </a:lnSpc>
          </a:pPr>
          <a:endParaRPr lang="en-US" sz="1100" dirty="0"/>
        </a:p>
        <a:p>
          <a:endParaRPr lang="en-US" sz="1100" dirty="0"/>
        </a:p>
      </dgm:t>
    </dgm:pt>
    <dgm:pt modelId="{84058852-4728-436A-BFC4-68DF66B2087E}" type="parTrans" cxnId="{A7B44FBA-A067-45B9-A3F7-308580CABF8B}">
      <dgm:prSet/>
      <dgm:spPr/>
      <dgm:t>
        <a:bodyPr/>
        <a:lstStyle/>
        <a:p>
          <a:endParaRPr lang="en-US"/>
        </a:p>
      </dgm:t>
    </dgm:pt>
    <dgm:pt modelId="{1781D391-FD6C-4076-8D93-8B9F6BA0E330}" type="sibTrans" cxnId="{A7B44FBA-A067-45B9-A3F7-308580CABF8B}">
      <dgm:prSet/>
      <dgm:spPr/>
      <dgm:t>
        <a:bodyPr/>
        <a:lstStyle/>
        <a:p>
          <a:endParaRPr lang="en-US"/>
        </a:p>
      </dgm:t>
    </dgm:pt>
    <dgm:pt modelId="{0AB22806-6A97-4C67-892B-6F87D0A4B3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Climate Change Impacts: Climate Risk Indices, Reports.</a:t>
          </a:r>
        </a:p>
        <a:p>
          <a:pPr>
            <a:lnSpc>
              <a:spcPct val="100000"/>
            </a:lnSpc>
          </a:pPr>
          <a:r>
            <a:rPr lang="en-US" sz="1400" dirty="0"/>
            <a:t>Sources: UNDRR, IPCC, regional climate centers (CIMH), Climate Watch, IRENA, UNEP, WTO, FAO, national environmental ministries, regional development banks (CDB, IDB)</a:t>
          </a:r>
        </a:p>
      </dgm:t>
    </dgm:pt>
    <dgm:pt modelId="{35DFEA8B-6919-48C8-B589-A34CAA4F18CD}" type="parTrans" cxnId="{3B8B863B-1559-44CF-BB58-22669CCF6545}">
      <dgm:prSet/>
      <dgm:spPr/>
      <dgm:t>
        <a:bodyPr/>
        <a:lstStyle/>
        <a:p>
          <a:endParaRPr lang="en-US"/>
        </a:p>
      </dgm:t>
    </dgm:pt>
    <dgm:pt modelId="{067BF014-C0B3-4633-B7F5-326DEFC5C3F2}" type="sibTrans" cxnId="{3B8B863B-1559-44CF-BB58-22669CCF6545}">
      <dgm:prSet/>
      <dgm:spPr/>
      <dgm:t>
        <a:bodyPr/>
        <a:lstStyle/>
        <a:p>
          <a:endParaRPr lang="en-US"/>
        </a:p>
      </dgm:t>
    </dgm:pt>
    <dgm:pt modelId="{5DBDAF0D-2D2D-40E3-A20D-EDA53C07BB0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  Trade Statistics/consumer demand: Exports by Product/Service Category </a:t>
          </a:r>
        </a:p>
        <a:p>
          <a:pPr>
            <a:lnSpc>
              <a:spcPct val="100000"/>
            </a:lnSpc>
          </a:pPr>
          <a:r>
            <a:rPr lang="en-US" sz="1200" dirty="0"/>
            <a:t>Sources: National Statistical Offices, ITC Trade Map, UN Comtrade, WTO</a:t>
          </a:r>
        </a:p>
        <a:p>
          <a:endParaRPr lang="en-US" sz="1100" dirty="0"/>
        </a:p>
      </dgm:t>
    </dgm:pt>
    <dgm:pt modelId="{52B4A91F-47EB-40FE-980B-A410F6A1D698}" type="parTrans" cxnId="{4F1A954D-57E4-45B0-B8BB-4B0F3F284C22}">
      <dgm:prSet/>
      <dgm:spPr/>
      <dgm:t>
        <a:bodyPr/>
        <a:lstStyle/>
        <a:p>
          <a:endParaRPr lang="en-US"/>
        </a:p>
      </dgm:t>
    </dgm:pt>
    <dgm:pt modelId="{DBAC1EF5-5BBE-41A8-9FA3-3CB1DD05896B}" type="sibTrans" cxnId="{4F1A954D-57E4-45B0-B8BB-4B0F3F284C22}">
      <dgm:prSet/>
      <dgm:spPr/>
      <dgm:t>
        <a:bodyPr/>
        <a:lstStyle/>
        <a:p>
          <a:endParaRPr lang="en-US"/>
        </a:p>
      </dgm:t>
    </dgm:pt>
    <dgm:pt modelId="{09A6DC05-C8A1-494A-97CF-D6017DE638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dirty="0"/>
            <a:t>Industry/Technical  Reports, Policy documents, Academic Research</a:t>
          </a:r>
        </a:p>
        <a:p>
          <a:pPr>
            <a:lnSpc>
              <a:spcPct val="100000"/>
            </a:lnSpc>
          </a:pPr>
          <a:r>
            <a:rPr lang="en-US" sz="1200" dirty="0"/>
            <a:t>Source: Government websites, McKinsey and Company, WEF</a:t>
          </a:r>
        </a:p>
        <a:p>
          <a:pPr>
            <a:lnSpc>
              <a:spcPct val="100000"/>
            </a:lnSpc>
          </a:pPr>
          <a:endParaRPr lang="en-US" sz="1400" dirty="0"/>
        </a:p>
        <a:p>
          <a:pPr>
            <a:lnSpc>
              <a:spcPct val="100000"/>
            </a:lnSpc>
          </a:pPr>
          <a:r>
            <a:rPr lang="en-US" sz="1400" dirty="0"/>
            <a:t> </a:t>
          </a:r>
        </a:p>
      </dgm:t>
    </dgm:pt>
    <dgm:pt modelId="{C6838DE3-1AD2-4554-A16A-52D65A4DB9C8}" type="parTrans" cxnId="{C2271FF8-5AB2-48E1-A4FA-00DA2AF28168}">
      <dgm:prSet/>
      <dgm:spPr/>
      <dgm:t>
        <a:bodyPr/>
        <a:lstStyle/>
        <a:p>
          <a:endParaRPr lang="en-US"/>
        </a:p>
      </dgm:t>
    </dgm:pt>
    <dgm:pt modelId="{A477B9DC-EB62-4631-BA6D-3382AAC85771}" type="sibTrans" cxnId="{C2271FF8-5AB2-48E1-A4FA-00DA2AF28168}">
      <dgm:prSet/>
      <dgm:spPr/>
      <dgm:t>
        <a:bodyPr/>
        <a:lstStyle/>
        <a:p>
          <a:endParaRPr lang="en-US"/>
        </a:p>
      </dgm:t>
    </dgm:pt>
    <dgm:pt modelId="{D8BA79C5-5107-4C61-92C4-1AFF4E20B802}" type="pres">
      <dgm:prSet presAssocID="{303F9DC6-6371-4166-A134-3A6D7DD932D9}" presName="root" presStyleCnt="0">
        <dgm:presLayoutVars>
          <dgm:dir/>
          <dgm:resizeHandles val="exact"/>
        </dgm:presLayoutVars>
      </dgm:prSet>
      <dgm:spPr/>
    </dgm:pt>
    <dgm:pt modelId="{5EEBF6CA-F5FC-4675-9947-E27D96AE33B8}" type="pres">
      <dgm:prSet presAssocID="{ACE08375-6B77-460C-97D2-186B46C56535}" presName="compNode" presStyleCnt="0"/>
      <dgm:spPr/>
    </dgm:pt>
    <dgm:pt modelId="{0BD9AE21-4CB9-41E5-A2D4-9C45757EC106}" type="pres">
      <dgm:prSet presAssocID="{ACE08375-6B77-460C-97D2-186B46C5653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E93593D-DE45-43D0-A566-006A07FC3438}" type="pres">
      <dgm:prSet presAssocID="{ACE08375-6B77-460C-97D2-186B46C56535}" presName="spaceRect" presStyleCnt="0"/>
      <dgm:spPr/>
    </dgm:pt>
    <dgm:pt modelId="{F6206BEF-CF12-436B-BA84-AB2C61F01768}" type="pres">
      <dgm:prSet presAssocID="{ACE08375-6B77-460C-97D2-186B46C56535}" presName="textRect" presStyleLbl="revTx" presStyleIdx="0" presStyleCnt="6">
        <dgm:presLayoutVars>
          <dgm:chMax val="1"/>
          <dgm:chPref val="1"/>
        </dgm:presLayoutVars>
      </dgm:prSet>
      <dgm:spPr/>
    </dgm:pt>
    <dgm:pt modelId="{88128B44-96F4-4CB6-8929-FAEE799A654F}" type="pres">
      <dgm:prSet presAssocID="{ADAB50BA-6527-462A-9211-2C4A2EC65F74}" presName="sibTrans" presStyleCnt="0"/>
      <dgm:spPr/>
    </dgm:pt>
    <dgm:pt modelId="{1C42992A-757F-4BAD-90D6-EAB16FB05ECD}" type="pres">
      <dgm:prSet presAssocID="{BD9BE94B-E92D-4858-B57B-900BE4F21459}" presName="compNode" presStyleCnt="0"/>
      <dgm:spPr/>
    </dgm:pt>
    <dgm:pt modelId="{C2AC9F36-D6DC-41B0-96CB-641646A79E09}" type="pres">
      <dgm:prSet presAssocID="{BD9BE94B-E92D-4858-B57B-900BE4F21459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2E16AC59-287A-4E2E-B221-E402C65785CD}" type="pres">
      <dgm:prSet presAssocID="{BD9BE94B-E92D-4858-B57B-900BE4F21459}" presName="spaceRect" presStyleCnt="0"/>
      <dgm:spPr/>
    </dgm:pt>
    <dgm:pt modelId="{A6C077FD-817F-4DDC-8B9A-A315E2B4A5E8}" type="pres">
      <dgm:prSet presAssocID="{BD9BE94B-E92D-4858-B57B-900BE4F21459}" presName="textRect" presStyleLbl="revTx" presStyleIdx="1" presStyleCnt="6">
        <dgm:presLayoutVars>
          <dgm:chMax val="1"/>
          <dgm:chPref val="1"/>
        </dgm:presLayoutVars>
      </dgm:prSet>
      <dgm:spPr/>
    </dgm:pt>
    <dgm:pt modelId="{7E76E807-4F15-409A-8C1A-C6A0ED02888E}" type="pres">
      <dgm:prSet presAssocID="{9F18BA45-348E-4140-9421-23AC929088A9}" presName="sibTrans" presStyleCnt="0"/>
      <dgm:spPr/>
    </dgm:pt>
    <dgm:pt modelId="{E46F3486-710F-4E11-903B-04F480A41B0B}" type="pres">
      <dgm:prSet presAssocID="{5DBDAF0D-2D2D-40E3-A20D-EDA53C07BB08}" presName="compNode" presStyleCnt="0"/>
      <dgm:spPr/>
    </dgm:pt>
    <dgm:pt modelId="{877637CF-02E6-4111-A062-1FFBDCE5FD6F}" type="pres">
      <dgm:prSet presAssocID="{5DBDAF0D-2D2D-40E3-A20D-EDA53C07BB08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 with solid fill"/>
        </a:ext>
      </dgm:extLst>
    </dgm:pt>
    <dgm:pt modelId="{0EC356A6-F621-4A84-8B96-98836FC67D57}" type="pres">
      <dgm:prSet presAssocID="{5DBDAF0D-2D2D-40E3-A20D-EDA53C07BB08}" presName="spaceRect" presStyleCnt="0"/>
      <dgm:spPr/>
    </dgm:pt>
    <dgm:pt modelId="{A93F0D7D-4A81-4B2D-BE2E-5DA41C3E22DB}" type="pres">
      <dgm:prSet presAssocID="{5DBDAF0D-2D2D-40E3-A20D-EDA53C07BB08}" presName="textRect" presStyleLbl="revTx" presStyleIdx="2" presStyleCnt="6">
        <dgm:presLayoutVars>
          <dgm:chMax val="1"/>
          <dgm:chPref val="1"/>
        </dgm:presLayoutVars>
      </dgm:prSet>
      <dgm:spPr/>
    </dgm:pt>
    <dgm:pt modelId="{E151C890-6368-47AA-AB27-AB817B45CA56}" type="pres">
      <dgm:prSet presAssocID="{DBAC1EF5-5BBE-41A8-9FA3-3CB1DD05896B}" presName="sibTrans" presStyleCnt="0"/>
      <dgm:spPr/>
    </dgm:pt>
    <dgm:pt modelId="{56E1FC9C-EB5B-4F29-AE40-3D5955DA22B1}" type="pres">
      <dgm:prSet presAssocID="{71FA7424-39F0-4E12-A8A8-51ECF53FBF42}" presName="compNode" presStyleCnt="0"/>
      <dgm:spPr/>
    </dgm:pt>
    <dgm:pt modelId="{E5FE20F5-9B88-44E9-96B7-E1D37D426785}" type="pres">
      <dgm:prSet presAssocID="{71FA7424-39F0-4E12-A8A8-51ECF53FBF4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2C17C7AC-5EE2-4A36-BD91-3CAD386A5687}" type="pres">
      <dgm:prSet presAssocID="{71FA7424-39F0-4E12-A8A8-51ECF53FBF42}" presName="spaceRect" presStyleCnt="0"/>
      <dgm:spPr/>
    </dgm:pt>
    <dgm:pt modelId="{A39CC944-C500-4740-8566-D47DA8B0BAE8}" type="pres">
      <dgm:prSet presAssocID="{71FA7424-39F0-4E12-A8A8-51ECF53FBF42}" presName="textRect" presStyleLbl="revTx" presStyleIdx="3" presStyleCnt="6">
        <dgm:presLayoutVars>
          <dgm:chMax val="1"/>
          <dgm:chPref val="1"/>
        </dgm:presLayoutVars>
      </dgm:prSet>
      <dgm:spPr/>
    </dgm:pt>
    <dgm:pt modelId="{8C9AE0C7-D251-4927-BC01-7F9C441004C5}" type="pres">
      <dgm:prSet presAssocID="{1781D391-FD6C-4076-8D93-8B9F6BA0E330}" presName="sibTrans" presStyleCnt="0"/>
      <dgm:spPr/>
    </dgm:pt>
    <dgm:pt modelId="{56522D03-638D-405C-844C-E26575859154}" type="pres">
      <dgm:prSet presAssocID="{0AB22806-6A97-4C67-892B-6F87D0A4B376}" presName="compNode" presStyleCnt="0"/>
      <dgm:spPr/>
    </dgm:pt>
    <dgm:pt modelId="{AE02710B-CD22-4B24-A406-2263C70145E2}" type="pres">
      <dgm:prSet presAssocID="{0AB22806-6A97-4C67-892B-6F87D0A4B37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1F8E0854-2442-45CD-98B4-5D89DD224C92}" type="pres">
      <dgm:prSet presAssocID="{0AB22806-6A97-4C67-892B-6F87D0A4B376}" presName="spaceRect" presStyleCnt="0"/>
      <dgm:spPr/>
    </dgm:pt>
    <dgm:pt modelId="{F152056F-BB85-44D2-8210-DE810AC2475A}" type="pres">
      <dgm:prSet presAssocID="{0AB22806-6A97-4C67-892B-6F87D0A4B376}" presName="textRect" presStyleLbl="revTx" presStyleIdx="4" presStyleCnt="6">
        <dgm:presLayoutVars>
          <dgm:chMax val="1"/>
          <dgm:chPref val="1"/>
        </dgm:presLayoutVars>
      </dgm:prSet>
      <dgm:spPr/>
    </dgm:pt>
    <dgm:pt modelId="{42F65DED-D4D0-4808-8595-EAA1802EC09E}" type="pres">
      <dgm:prSet presAssocID="{067BF014-C0B3-4633-B7F5-326DEFC5C3F2}" presName="sibTrans" presStyleCnt="0"/>
      <dgm:spPr/>
    </dgm:pt>
    <dgm:pt modelId="{B28798C0-3556-4D30-B64E-22AD5EA94E79}" type="pres">
      <dgm:prSet presAssocID="{09A6DC05-C8A1-494A-97CF-D6017DE63844}" presName="compNode" presStyleCnt="0"/>
      <dgm:spPr/>
    </dgm:pt>
    <dgm:pt modelId="{F0267A2C-5945-44D5-BDD0-CF59DF684EAE}" type="pres">
      <dgm:prSet presAssocID="{09A6DC05-C8A1-494A-97CF-D6017DE6384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dress Book with solid fill"/>
        </a:ext>
      </dgm:extLst>
    </dgm:pt>
    <dgm:pt modelId="{161E5443-F9CB-437D-8B78-A48F53300957}" type="pres">
      <dgm:prSet presAssocID="{09A6DC05-C8A1-494A-97CF-D6017DE63844}" presName="spaceRect" presStyleCnt="0"/>
      <dgm:spPr/>
    </dgm:pt>
    <dgm:pt modelId="{3AE5CE02-4FEC-4C06-8233-A87A2342E08E}" type="pres">
      <dgm:prSet presAssocID="{09A6DC05-C8A1-494A-97CF-D6017DE63844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26253401-9934-4A85-ADD7-38BE13B1922E}" srcId="{303F9DC6-6371-4166-A134-3A6D7DD932D9}" destId="{BD9BE94B-E92D-4858-B57B-900BE4F21459}" srcOrd="1" destOrd="0" parTransId="{F751D934-BAC1-4D42-ADBB-08D1BA127FE3}" sibTransId="{9F18BA45-348E-4140-9421-23AC929088A9}"/>
    <dgm:cxn modelId="{52466613-A6D3-4AE9-917B-74AADD2A2C6A}" type="presOf" srcId="{5DBDAF0D-2D2D-40E3-A20D-EDA53C07BB08}" destId="{A93F0D7D-4A81-4B2D-BE2E-5DA41C3E22DB}" srcOrd="0" destOrd="0" presId="urn:microsoft.com/office/officeart/2018/2/layout/IconLabelList"/>
    <dgm:cxn modelId="{9EF26B31-4326-495F-9208-E05CCD4D9DEE}" type="presOf" srcId="{BD9BE94B-E92D-4858-B57B-900BE4F21459}" destId="{A6C077FD-817F-4DDC-8B9A-A315E2B4A5E8}" srcOrd="0" destOrd="0" presId="urn:microsoft.com/office/officeart/2018/2/layout/IconLabelList"/>
    <dgm:cxn modelId="{3B8B863B-1559-44CF-BB58-22669CCF6545}" srcId="{303F9DC6-6371-4166-A134-3A6D7DD932D9}" destId="{0AB22806-6A97-4C67-892B-6F87D0A4B376}" srcOrd="4" destOrd="0" parTransId="{35DFEA8B-6919-48C8-B589-A34CAA4F18CD}" sibTransId="{067BF014-C0B3-4633-B7F5-326DEFC5C3F2}"/>
    <dgm:cxn modelId="{97520644-27A8-416F-9A26-8E26E111B9E3}" type="presOf" srcId="{09A6DC05-C8A1-494A-97CF-D6017DE63844}" destId="{3AE5CE02-4FEC-4C06-8233-A87A2342E08E}" srcOrd="0" destOrd="0" presId="urn:microsoft.com/office/officeart/2018/2/layout/IconLabelList"/>
    <dgm:cxn modelId="{4F1A954D-57E4-45B0-B8BB-4B0F3F284C22}" srcId="{303F9DC6-6371-4166-A134-3A6D7DD932D9}" destId="{5DBDAF0D-2D2D-40E3-A20D-EDA53C07BB08}" srcOrd="2" destOrd="0" parTransId="{52B4A91F-47EB-40FE-980B-A410F6A1D698}" sibTransId="{DBAC1EF5-5BBE-41A8-9FA3-3CB1DD05896B}"/>
    <dgm:cxn modelId="{A7BF3C4E-72DB-446E-9D5D-A7576D788F23}" type="presOf" srcId="{0AB22806-6A97-4C67-892B-6F87D0A4B376}" destId="{F152056F-BB85-44D2-8210-DE810AC2475A}" srcOrd="0" destOrd="0" presId="urn:microsoft.com/office/officeart/2018/2/layout/IconLabelList"/>
    <dgm:cxn modelId="{A4630996-3F05-4F3B-8364-C335FEC15987}" type="presOf" srcId="{303F9DC6-6371-4166-A134-3A6D7DD932D9}" destId="{D8BA79C5-5107-4C61-92C4-1AFF4E20B802}" srcOrd="0" destOrd="0" presId="urn:microsoft.com/office/officeart/2018/2/layout/IconLabelList"/>
    <dgm:cxn modelId="{5FC89FB8-2FF2-49AA-B602-4800C34DC96E}" srcId="{303F9DC6-6371-4166-A134-3A6D7DD932D9}" destId="{ACE08375-6B77-460C-97D2-186B46C56535}" srcOrd="0" destOrd="0" parTransId="{37DB8C29-F5E6-464F-8731-59D28CD02BEB}" sibTransId="{ADAB50BA-6527-462A-9211-2C4A2EC65F74}"/>
    <dgm:cxn modelId="{A7B44FBA-A067-45B9-A3F7-308580CABF8B}" srcId="{303F9DC6-6371-4166-A134-3A6D7DD932D9}" destId="{71FA7424-39F0-4E12-A8A8-51ECF53FBF42}" srcOrd="3" destOrd="0" parTransId="{84058852-4728-436A-BFC4-68DF66B2087E}" sibTransId="{1781D391-FD6C-4076-8D93-8B9F6BA0E330}"/>
    <dgm:cxn modelId="{9CE721C0-C66E-4604-A9F2-2817FE253416}" type="presOf" srcId="{71FA7424-39F0-4E12-A8A8-51ECF53FBF42}" destId="{A39CC944-C500-4740-8566-D47DA8B0BAE8}" srcOrd="0" destOrd="0" presId="urn:microsoft.com/office/officeart/2018/2/layout/IconLabelList"/>
    <dgm:cxn modelId="{782557C9-E71C-47AA-91D6-EC2E4227EEB3}" type="presOf" srcId="{ACE08375-6B77-460C-97D2-186B46C56535}" destId="{F6206BEF-CF12-436B-BA84-AB2C61F01768}" srcOrd="0" destOrd="0" presId="urn:microsoft.com/office/officeart/2018/2/layout/IconLabelList"/>
    <dgm:cxn modelId="{C2271FF8-5AB2-48E1-A4FA-00DA2AF28168}" srcId="{303F9DC6-6371-4166-A134-3A6D7DD932D9}" destId="{09A6DC05-C8A1-494A-97CF-D6017DE63844}" srcOrd="5" destOrd="0" parTransId="{C6838DE3-1AD2-4554-A16A-52D65A4DB9C8}" sibTransId="{A477B9DC-EB62-4631-BA6D-3382AAC85771}"/>
    <dgm:cxn modelId="{4099FE48-5FC3-4CC2-A656-967AC5CF4BD8}" type="presParOf" srcId="{D8BA79C5-5107-4C61-92C4-1AFF4E20B802}" destId="{5EEBF6CA-F5FC-4675-9947-E27D96AE33B8}" srcOrd="0" destOrd="0" presId="urn:microsoft.com/office/officeart/2018/2/layout/IconLabelList"/>
    <dgm:cxn modelId="{A5D6FB90-F5BB-4160-A616-48F639D923DC}" type="presParOf" srcId="{5EEBF6CA-F5FC-4675-9947-E27D96AE33B8}" destId="{0BD9AE21-4CB9-41E5-A2D4-9C45757EC106}" srcOrd="0" destOrd="0" presId="urn:microsoft.com/office/officeart/2018/2/layout/IconLabelList"/>
    <dgm:cxn modelId="{B58D0B92-4609-47B9-A2DD-2B60E9C2941C}" type="presParOf" srcId="{5EEBF6CA-F5FC-4675-9947-E27D96AE33B8}" destId="{1E93593D-DE45-43D0-A566-006A07FC3438}" srcOrd="1" destOrd="0" presId="urn:microsoft.com/office/officeart/2018/2/layout/IconLabelList"/>
    <dgm:cxn modelId="{716FE7E0-9F0F-46D0-A029-7B46C04BAE3A}" type="presParOf" srcId="{5EEBF6CA-F5FC-4675-9947-E27D96AE33B8}" destId="{F6206BEF-CF12-436B-BA84-AB2C61F01768}" srcOrd="2" destOrd="0" presId="urn:microsoft.com/office/officeart/2018/2/layout/IconLabelList"/>
    <dgm:cxn modelId="{7108F802-3B42-4713-A86F-764AFCF324C2}" type="presParOf" srcId="{D8BA79C5-5107-4C61-92C4-1AFF4E20B802}" destId="{88128B44-96F4-4CB6-8929-FAEE799A654F}" srcOrd="1" destOrd="0" presId="urn:microsoft.com/office/officeart/2018/2/layout/IconLabelList"/>
    <dgm:cxn modelId="{D69B91F1-3855-4CEF-A08F-4DEC261F905E}" type="presParOf" srcId="{D8BA79C5-5107-4C61-92C4-1AFF4E20B802}" destId="{1C42992A-757F-4BAD-90D6-EAB16FB05ECD}" srcOrd="2" destOrd="0" presId="urn:microsoft.com/office/officeart/2018/2/layout/IconLabelList"/>
    <dgm:cxn modelId="{01EC2906-0FC8-4692-B33E-29253C3FAC40}" type="presParOf" srcId="{1C42992A-757F-4BAD-90D6-EAB16FB05ECD}" destId="{C2AC9F36-D6DC-41B0-96CB-641646A79E09}" srcOrd="0" destOrd="0" presId="urn:microsoft.com/office/officeart/2018/2/layout/IconLabelList"/>
    <dgm:cxn modelId="{A45D0D90-F570-47F6-8695-DE7DE3BFADC2}" type="presParOf" srcId="{1C42992A-757F-4BAD-90D6-EAB16FB05ECD}" destId="{2E16AC59-287A-4E2E-B221-E402C65785CD}" srcOrd="1" destOrd="0" presId="urn:microsoft.com/office/officeart/2018/2/layout/IconLabelList"/>
    <dgm:cxn modelId="{A62B1792-18D4-4B23-AFFA-BD60C1B7B00F}" type="presParOf" srcId="{1C42992A-757F-4BAD-90D6-EAB16FB05ECD}" destId="{A6C077FD-817F-4DDC-8B9A-A315E2B4A5E8}" srcOrd="2" destOrd="0" presId="urn:microsoft.com/office/officeart/2018/2/layout/IconLabelList"/>
    <dgm:cxn modelId="{8D4F0713-FC3D-47CF-AE9C-BF2B66F06F02}" type="presParOf" srcId="{D8BA79C5-5107-4C61-92C4-1AFF4E20B802}" destId="{7E76E807-4F15-409A-8C1A-C6A0ED02888E}" srcOrd="3" destOrd="0" presId="urn:microsoft.com/office/officeart/2018/2/layout/IconLabelList"/>
    <dgm:cxn modelId="{F61811FE-93C6-4442-9D9B-80E8A47C1FEB}" type="presParOf" srcId="{D8BA79C5-5107-4C61-92C4-1AFF4E20B802}" destId="{E46F3486-710F-4E11-903B-04F480A41B0B}" srcOrd="4" destOrd="0" presId="urn:microsoft.com/office/officeart/2018/2/layout/IconLabelList"/>
    <dgm:cxn modelId="{345AFC6E-388C-464F-B2DB-4A1895B62747}" type="presParOf" srcId="{E46F3486-710F-4E11-903B-04F480A41B0B}" destId="{877637CF-02E6-4111-A062-1FFBDCE5FD6F}" srcOrd="0" destOrd="0" presId="urn:microsoft.com/office/officeart/2018/2/layout/IconLabelList"/>
    <dgm:cxn modelId="{49E14467-DE9F-4D6E-BFE4-0EB31BCC0AD2}" type="presParOf" srcId="{E46F3486-710F-4E11-903B-04F480A41B0B}" destId="{0EC356A6-F621-4A84-8B96-98836FC67D57}" srcOrd="1" destOrd="0" presId="urn:microsoft.com/office/officeart/2018/2/layout/IconLabelList"/>
    <dgm:cxn modelId="{F73FE777-2FD6-47F9-BDE8-26BA2F4A43A4}" type="presParOf" srcId="{E46F3486-710F-4E11-903B-04F480A41B0B}" destId="{A93F0D7D-4A81-4B2D-BE2E-5DA41C3E22DB}" srcOrd="2" destOrd="0" presId="urn:microsoft.com/office/officeart/2018/2/layout/IconLabelList"/>
    <dgm:cxn modelId="{595438F9-FD9C-4457-8588-BBD7CDCFCBB2}" type="presParOf" srcId="{D8BA79C5-5107-4C61-92C4-1AFF4E20B802}" destId="{E151C890-6368-47AA-AB27-AB817B45CA56}" srcOrd="5" destOrd="0" presId="urn:microsoft.com/office/officeart/2018/2/layout/IconLabelList"/>
    <dgm:cxn modelId="{0DD28A57-010E-4955-BF3E-A54E9738F6A5}" type="presParOf" srcId="{D8BA79C5-5107-4C61-92C4-1AFF4E20B802}" destId="{56E1FC9C-EB5B-4F29-AE40-3D5955DA22B1}" srcOrd="6" destOrd="0" presId="urn:microsoft.com/office/officeart/2018/2/layout/IconLabelList"/>
    <dgm:cxn modelId="{5F017D72-A8E8-4559-9918-032473A9AAEE}" type="presParOf" srcId="{56E1FC9C-EB5B-4F29-AE40-3D5955DA22B1}" destId="{E5FE20F5-9B88-44E9-96B7-E1D37D426785}" srcOrd="0" destOrd="0" presId="urn:microsoft.com/office/officeart/2018/2/layout/IconLabelList"/>
    <dgm:cxn modelId="{629E02A1-CF3A-43B1-B5A4-FC78555E8D21}" type="presParOf" srcId="{56E1FC9C-EB5B-4F29-AE40-3D5955DA22B1}" destId="{2C17C7AC-5EE2-4A36-BD91-3CAD386A5687}" srcOrd="1" destOrd="0" presId="urn:microsoft.com/office/officeart/2018/2/layout/IconLabelList"/>
    <dgm:cxn modelId="{CD1AC4C7-48F6-47FA-B6A6-B85AF634B156}" type="presParOf" srcId="{56E1FC9C-EB5B-4F29-AE40-3D5955DA22B1}" destId="{A39CC944-C500-4740-8566-D47DA8B0BAE8}" srcOrd="2" destOrd="0" presId="urn:microsoft.com/office/officeart/2018/2/layout/IconLabelList"/>
    <dgm:cxn modelId="{91A29812-02B1-4877-B14B-7D239E04A665}" type="presParOf" srcId="{D8BA79C5-5107-4C61-92C4-1AFF4E20B802}" destId="{8C9AE0C7-D251-4927-BC01-7F9C441004C5}" srcOrd="7" destOrd="0" presId="urn:microsoft.com/office/officeart/2018/2/layout/IconLabelList"/>
    <dgm:cxn modelId="{A25A1D2B-A51F-4D39-BDEF-6788C4240042}" type="presParOf" srcId="{D8BA79C5-5107-4C61-92C4-1AFF4E20B802}" destId="{56522D03-638D-405C-844C-E26575859154}" srcOrd="8" destOrd="0" presId="urn:microsoft.com/office/officeart/2018/2/layout/IconLabelList"/>
    <dgm:cxn modelId="{7A00A6D5-076F-4EB9-980E-C108907C84B5}" type="presParOf" srcId="{56522D03-638D-405C-844C-E26575859154}" destId="{AE02710B-CD22-4B24-A406-2263C70145E2}" srcOrd="0" destOrd="0" presId="urn:microsoft.com/office/officeart/2018/2/layout/IconLabelList"/>
    <dgm:cxn modelId="{D7826E9B-A573-4BA8-9502-5E77F2C97DF6}" type="presParOf" srcId="{56522D03-638D-405C-844C-E26575859154}" destId="{1F8E0854-2442-45CD-98B4-5D89DD224C92}" srcOrd="1" destOrd="0" presId="urn:microsoft.com/office/officeart/2018/2/layout/IconLabelList"/>
    <dgm:cxn modelId="{AE0DED7F-F37A-4BE9-BCFA-7B1203A8856F}" type="presParOf" srcId="{56522D03-638D-405C-844C-E26575859154}" destId="{F152056F-BB85-44D2-8210-DE810AC2475A}" srcOrd="2" destOrd="0" presId="urn:microsoft.com/office/officeart/2018/2/layout/IconLabelList"/>
    <dgm:cxn modelId="{A5A64C45-9F4C-41E7-B27C-4F08489330E1}" type="presParOf" srcId="{D8BA79C5-5107-4C61-92C4-1AFF4E20B802}" destId="{42F65DED-D4D0-4808-8595-EAA1802EC09E}" srcOrd="9" destOrd="0" presId="urn:microsoft.com/office/officeart/2018/2/layout/IconLabelList"/>
    <dgm:cxn modelId="{CD998DBC-B617-451B-9944-A6AAC8BE3EFE}" type="presParOf" srcId="{D8BA79C5-5107-4C61-92C4-1AFF4E20B802}" destId="{B28798C0-3556-4D30-B64E-22AD5EA94E79}" srcOrd="10" destOrd="0" presId="urn:microsoft.com/office/officeart/2018/2/layout/IconLabelList"/>
    <dgm:cxn modelId="{0F17F9AC-29A0-4464-8174-F50EECA99541}" type="presParOf" srcId="{B28798C0-3556-4D30-B64E-22AD5EA94E79}" destId="{F0267A2C-5945-44D5-BDD0-CF59DF684EAE}" srcOrd="0" destOrd="0" presId="urn:microsoft.com/office/officeart/2018/2/layout/IconLabelList"/>
    <dgm:cxn modelId="{BC304420-D3DF-4F68-8174-CCF5D92BD2F5}" type="presParOf" srcId="{B28798C0-3556-4D30-B64E-22AD5EA94E79}" destId="{161E5443-F9CB-437D-8B78-A48F53300957}" srcOrd="1" destOrd="0" presId="urn:microsoft.com/office/officeart/2018/2/layout/IconLabelList"/>
    <dgm:cxn modelId="{2133C593-2DE6-481B-8167-420D88FAC27B}" type="presParOf" srcId="{B28798C0-3556-4D30-B64E-22AD5EA94E79}" destId="{3AE5CE02-4FEC-4C06-8233-A87A2342E08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3E1BD4-42E0-49A4-8FCC-2F5CD21FB56A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accent0_3" csCatId="mainScheme" phldr="1"/>
      <dgm:spPr/>
      <dgm:t>
        <a:bodyPr/>
        <a:lstStyle/>
        <a:p>
          <a:endParaRPr lang="en-US"/>
        </a:p>
      </dgm:t>
    </dgm:pt>
    <dgm:pt modelId="{35FDDA55-96F5-4971-A876-AD2639654800}">
      <dgm:prSet custT="1"/>
      <dgm:spPr/>
      <dgm:t>
        <a:bodyPr/>
        <a:lstStyle/>
        <a:p>
          <a:r>
            <a:rPr lang="en-US" sz="1200" dirty="0"/>
            <a:t>Hotels and Restaurants: Most consistently dynamic, a pillar for sustained tourism.</a:t>
          </a:r>
        </a:p>
      </dgm:t>
    </dgm:pt>
    <dgm:pt modelId="{D6EAF177-96EC-48AE-97C2-A74D23E216C6}" type="parTrans" cxnId="{0E5ED787-B3A9-4255-A466-9FF78AFDE774}">
      <dgm:prSet/>
      <dgm:spPr/>
      <dgm:t>
        <a:bodyPr/>
        <a:lstStyle/>
        <a:p>
          <a:endParaRPr lang="en-US"/>
        </a:p>
      </dgm:t>
    </dgm:pt>
    <dgm:pt modelId="{435A2B77-8B90-4343-9DC4-B97A9E61F739}" type="sibTrans" cxnId="{0E5ED787-B3A9-4255-A466-9FF78AFDE774}">
      <dgm:prSet/>
      <dgm:spPr/>
      <dgm:t>
        <a:bodyPr/>
        <a:lstStyle/>
        <a:p>
          <a:endParaRPr lang="en-US"/>
        </a:p>
      </dgm:t>
    </dgm:pt>
    <dgm:pt modelId="{687DF47D-FE38-4A6A-A049-FE09EA571143}">
      <dgm:prSet custT="1"/>
      <dgm:spPr/>
      <dgm:t>
        <a:bodyPr/>
        <a:lstStyle/>
        <a:p>
          <a:r>
            <a:rPr lang="en-US" sz="1200" dirty="0"/>
            <a:t>Construction: Widespread growth driven by tourism infrastructure and public works.</a:t>
          </a:r>
        </a:p>
      </dgm:t>
    </dgm:pt>
    <dgm:pt modelId="{527D56DF-08BA-4F54-8D6A-899262E3215E}" type="parTrans" cxnId="{50AD719D-D170-4249-8B75-B8D0C856E5DB}">
      <dgm:prSet/>
      <dgm:spPr/>
      <dgm:t>
        <a:bodyPr/>
        <a:lstStyle/>
        <a:p>
          <a:endParaRPr lang="en-US"/>
        </a:p>
      </dgm:t>
    </dgm:pt>
    <dgm:pt modelId="{F83274F4-BA3E-434D-A442-00B9A9300B2B}" type="sibTrans" cxnId="{50AD719D-D170-4249-8B75-B8D0C856E5DB}">
      <dgm:prSet/>
      <dgm:spPr/>
      <dgm:t>
        <a:bodyPr/>
        <a:lstStyle/>
        <a:p>
          <a:endParaRPr lang="en-US"/>
        </a:p>
      </dgm:t>
    </dgm:pt>
    <dgm:pt modelId="{C0CC29A1-FC64-4C1C-BB82-1A94A69085DF}">
      <dgm:prSet custT="1"/>
      <dgm:spPr/>
      <dgm:t>
        <a:bodyPr/>
        <a:lstStyle/>
        <a:p>
          <a:r>
            <a:rPr lang="en-US" sz="1200" dirty="0"/>
            <a:t>Mining and Quarrying: Large-scale oil/gas and local quarrying for construction.</a:t>
          </a:r>
        </a:p>
      </dgm:t>
    </dgm:pt>
    <dgm:pt modelId="{53159E97-555B-4844-AD9B-A27182087791}" type="parTrans" cxnId="{62B167AA-31B3-4679-9745-5CDAE9293B73}">
      <dgm:prSet/>
      <dgm:spPr/>
      <dgm:t>
        <a:bodyPr/>
        <a:lstStyle/>
        <a:p>
          <a:endParaRPr lang="en-US"/>
        </a:p>
      </dgm:t>
    </dgm:pt>
    <dgm:pt modelId="{A5053F8F-72B3-4766-BE70-AD5D3CCE3067}" type="sibTrans" cxnId="{62B167AA-31B3-4679-9745-5CDAE9293B73}">
      <dgm:prSet/>
      <dgm:spPr/>
      <dgm:t>
        <a:bodyPr/>
        <a:lstStyle/>
        <a:p>
          <a:endParaRPr lang="en-US"/>
        </a:p>
      </dgm:t>
    </dgm:pt>
    <dgm:pt modelId="{0F1117D5-AFB5-423D-B9D7-7EE6E7D713D7}">
      <dgm:prSet custT="1"/>
      <dgm:spPr/>
      <dgm:t>
        <a:bodyPr/>
        <a:lstStyle/>
        <a:p>
          <a:r>
            <a:rPr lang="en-US" sz="1200" dirty="0"/>
            <a:t>Specialized Services: Financial, Real Estate, Telecoms- indicates increasing economic sophistication.</a:t>
          </a:r>
        </a:p>
      </dgm:t>
    </dgm:pt>
    <dgm:pt modelId="{2EBB4B30-7F4A-4F17-91AF-4605E9E3B45A}" type="parTrans" cxnId="{191FB774-C862-4A43-853E-37582FC75CCD}">
      <dgm:prSet/>
      <dgm:spPr/>
      <dgm:t>
        <a:bodyPr/>
        <a:lstStyle/>
        <a:p>
          <a:endParaRPr lang="en-US"/>
        </a:p>
      </dgm:t>
    </dgm:pt>
    <dgm:pt modelId="{EF6DA264-D4B0-475F-B1C4-C3B646553DEE}" type="sibTrans" cxnId="{191FB774-C862-4A43-853E-37582FC75CCD}">
      <dgm:prSet/>
      <dgm:spPr/>
      <dgm:t>
        <a:bodyPr/>
        <a:lstStyle/>
        <a:p>
          <a:endParaRPr lang="en-US"/>
        </a:p>
      </dgm:t>
    </dgm:pt>
    <dgm:pt modelId="{A595308A-6341-4012-9952-84FF4F33E0AD}">
      <dgm:prSet custT="1"/>
      <dgm:spPr/>
      <dgm:t>
        <a:bodyPr/>
        <a:lstStyle/>
        <a:p>
          <a:r>
            <a:rPr lang="en-US" sz="1200" dirty="0"/>
            <a:t>Transport and Supporting Activities: Crucial enabler for tourism and general services.</a:t>
          </a:r>
        </a:p>
      </dgm:t>
    </dgm:pt>
    <dgm:pt modelId="{5545D79E-D347-4880-BED4-F92D74B6877D}" type="parTrans" cxnId="{6524ECF1-B59F-42C3-984F-38255549F995}">
      <dgm:prSet/>
      <dgm:spPr/>
      <dgm:t>
        <a:bodyPr/>
        <a:lstStyle/>
        <a:p>
          <a:endParaRPr lang="en-US"/>
        </a:p>
      </dgm:t>
    </dgm:pt>
    <dgm:pt modelId="{DF76F1B7-8A29-4286-AB29-00904515BC60}" type="sibTrans" cxnId="{6524ECF1-B59F-42C3-984F-38255549F995}">
      <dgm:prSet/>
      <dgm:spPr/>
      <dgm:t>
        <a:bodyPr/>
        <a:lstStyle/>
        <a:p>
          <a:endParaRPr lang="en-US"/>
        </a:p>
      </dgm:t>
    </dgm:pt>
    <dgm:pt modelId="{DE456BA8-0291-4B12-8A27-69486C0B69E1}">
      <dgm:prSet custT="1"/>
      <dgm:spPr/>
      <dgm:t>
        <a:bodyPr/>
        <a:lstStyle/>
        <a:p>
          <a:r>
            <a:rPr lang="en-US" sz="1200" dirty="0"/>
            <a:t>Electricity, Gas and Water Supply: Reflects necessary critical infrastructure investment.</a:t>
          </a:r>
        </a:p>
      </dgm:t>
    </dgm:pt>
    <dgm:pt modelId="{EBAFE4B6-EE5D-4449-9B10-E63958348ABC}" type="parTrans" cxnId="{00BA05D9-C890-4F55-A0A8-222B0E3365D8}">
      <dgm:prSet/>
      <dgm:spPr/>
      <dgm:t>
        <a:bodyPr/>
        <a:lstStyle/>
        <a:p>
          <a:endParaRPr lang="en-US"/>
        </a:p>
      </dgm:t>
    </dgm:pt>
    <dgm:pt modelId="{DD1B4F0A-5AF7-4187-ADEF-6AA8BE758076}" type="sibTrans" cxnId="{00BA05D9-C890-4F55-A0A8-222B0E3365D8}">
      <dgm:prSet/>
      <dgm:spPr/>
      <dgm:t>
        <a:bodyPr/>
        <a:lstStyle/>
        <a:p>
          <a:endParaRPr lang="en-US"/>
        </a:p>
      </dgm:t>
    </dgm:pt>
    <dgm:pt modelId="{8E1285BC-2A2B-4CF8-8035-059C324A9DF8}">
      <dgm:prSet custT="1"/>
      <dgm:spPr/>
      <dgm:t>
        <a:bodyPr/>
        <a:lstStyle/>
        <a:p>
          <a:r>
            <a:rPr lang="en-US" sz="1200" dirty="0"/>
            <a:t>Agriculture and Fishing: Localized potential for targeted development in resilient export sectors.</a:t>
          </a:r>
        </a:p>
      </dgm:t>
    </dgm:pt>
    <dgm:pt modelId="{77374FD9-9FD6-43E9-9289-990D018C8BDD}" type="parTrans" cxnId="{62ACCB7A-F085-4DD5-9370-00BD5F1C7816}">
      <dgm:prSet/>
      <dgm:spPr/>
      <dgm:t>
        <a:bodyPr/>
        <a:lstStyle/>
        <a:p>
          <a:endParaRPr lang="en-US"/>
        </a:p>
      </dgm:t>
    </dgm:pt>
    <dgm:pt modelId="{2B3AD64E-8E4E-48E9-B235-65F68681FD56}" type="sibTrans" cxnId="{62ACCB7A-F085-4DD5-9370-00BD5F1C7816}">
      <dgm:prSet/>
      <dgm:spPr/>
      <dgm:t>
        <a:bodyPr/>
        <a:lstStyle/>
        <a:p>
          <a:endParaRPr lang="en-US"/>
        </a:p>
      </dgm:t>
    </dgm:pt>
    <dgm:pt modelId="{4762228C-F47E-433E-9762-870564CCF8BD}">
      <dgm:prSet custT="1"/>
      <dgm:spPr/>
      <dgm:t>
        <a:bodyPr/>
        <a:lstStyle/>
        <a:p>
          <a:r>
            <a:rPr lang="en-US" sz="1200" dirty="0"/>
            <a:t>Manufacturing: Localized potential for targeted development in resilient non-traditional export sectors.</a:t>
          </a:r>
        </a:p>
      </dgm:t>
    </dgm:pt>
    <dgm:pt modelId="{1B8C34F9-7D12-4497-A700-BBD5E2314D22}" type="parTrans" cxnId="{CD6F795C-5845-4C09-A9C4-EB2503622A61}">
      <dgm:prSet/>
      <dgm:spPr/>
      <dgm:t>
        <a:bodyPr/>
        <a:lstStyle/>
        <a:p>
          <a:endParaRPr lang="en-US"/>
        </a:p>
      </dgm:t>
    </dgm:pt>
    <dgm:pt modelId="{9FD94E71-5694-4AB6-8CAB-C3657902B2D7}" type="sibTrans" cxnId="{CD6F795C-5845-4C09-A9C4-EB2503622A61}">
      <dgm:prSet/>
      <dgm:spPr/>
      <dgm:t>
        <a:bodyPr/>
        <a:lstStyle/>
        <a:p>
          <a:endParaRPr lang="en-US"/>
        </a:p>
      </dgm:t>
    </dgm:pt>
    <dgm:pt modelId="{E5A9550E-5369-4FDE-A442-F2846AC0705B}" type="pres">
      <dgm:prSet presAssocID="{763E1BD4-42E0-49A4-8FCC-2F5CD21FB56A}" presName="root" presStyleCnt="0">
        <dgm:presLayoutVars>
          <dgm:dir/>
          <dgm:resizeHandles val="exact"/>
        </dgm:presLayoutVars>
      </dgm:prSet>
      <dgm:spPr/>
    </dgm:pt>
    <dgm:pt modelId="{C490BE71-F735-4E72-ABFE-B06127261011}" type="pres">
      <dgm:prSet presAssocID="{763E1BD4-42E0-49A4-8FCC-2F5CD21FB56A}" presName="container" presStyleCnt="0">
        <dgm:presLayoutVars>
          <dgm:dir/>
          <dgm:resizeHandles val="exact"/>
        </dgm:presLayoutVars>
      </dgm:prSet>
      <dgm:spPr/>
    </dgm:pt>
    <dgm:pt modelId="{36927D4B-02A9-491D-B90A-B7EE0A9E991D}" type="pres">
      <dgm:prSet presAssocID="{35FDDA55-96F5-4971-A876-AD2639654800}" presName="compNode" presStyleCnt="0"/>
      <dgm:spPr/>
    </dgm:pt>
    <dgm:pt modelId="{920B5BCD-E377-4C96-BB2B-BD0677C0316A}" type="pres">
      <dgm:prSet presAssocID="{35FDDA55-96F5-4971-A876-AD2639654800}" presName="iconBgRect" presStyleLbl="bgShp" presStyleIdx="0" presStyleCnt="8"/>
      <dgm:spPr/>
    </dgm:pt>
    <dgm:pt modelId="{480AE24E-A580-47DF-A409-7753067EF9C1}" type="pres">
      <dgm:prSet presAssocID="{35FDDA55-96F5-4971-A876-AD2639654800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ilding"/>
        </a:ext>
      </dgm:extLst>
    </dgm:pt>
    <dgm:pt modelId="{4C61AAA3-D97C-47BD-889F-0A6CEDAA0155}" type="pres">
      <dgm:prSet presAssocID="{35FDDA55-96F5-4971-A876-AD2639654800}" presName="spaceRect" presStyleCnt="0"/>
      <dgm:spPr/>
    </dgm:pt>
    <dgm:pt modelId="{883DCDC4-0116-4D38-B541-3D03FEBCD3F6}" type="pres">
      <dgm:prSet presAssocID="{35FDDA55-96F5-4971-A876-AD2639654800}" presName="textRect" presStyleLbl="revTx" presStyleIdx="0" presStyleCnt="8">
        <dgm:presLayoutVars>
          <dgm:chMax val="1"/>
          <dgm:chPref val="1"/>
        </dgm:presLayoutVars>
      </dgm:prSet>
      <dgm:spPr/>
    </dgm:pt>
    <dgm:pt modelId="{4EF65929-4D89-4ACE-A4F2-F4CF340B8852}" type="pres">
      <dgm:prSet presAssocID="{435A2B77-8B90-4343-9DC4-B97A9E61F739}" presName="sibTrans" presStyleLbl="sibTrans2D1" presStyleIdx="0" presStyleCnt="0"/>
      <dgm:spPr/>
    </dgm:pt>
    <dgm:pt modelId="{FDB71A56-9101-4C4C-B251-7918D6458179}" type="pres">
      <dgm:prSet presAssocID="{687DF47D-FE38-4A6A-A049-FE09EA571143}" presName="compNode" presStyleCnt="0"/>
      <dgm:spPr/>
    </dgm:pt>
    <dgm:pt modelId="{C59E175C-CF36-4EE3-937B-8BCD2D96A459}" type="pres">
      <dgm:prSet presAssocID="{687DF47D-FE38-4A6A-A049-FE09EA571143}" presName="iconBgRect" presStyleLbl="bgShp" presStyleIdx="1" presStyleCnt="8"/>
      <dgm:spPr/>
    </dgm:pt>
    <dgm:pt modelId="{44691E68-C3D3-4B46-9C76-64BD88D6B24C}" type="pres">
      <dgm:prSet presAssocID="{687DF47D-FE38-4A6A-A049-FE09EA571143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A59521E2-3631-40B4-9DF8-EAB509007906}" type="pres">
      <dgm:prSet presAssocID="{687DF47D-FE38-4A6A-A049-FE09EA571143}" presName="spaceRect" presStyleCnt="0"/>
      <dgm:spPr/>
    </dgm:pt>
    <dgm:pt modelId="{768AADA5-0F1D-48F8-AE0B-B444001323E9}" type="pres">
      <dgm:prSet presAssocID="{687DF47D-FE38-4A6A-A049-FE09EA571143}" presName="textRect" presStyleLbl="revTx" presStyleIdx="1" presStyleCnt="8">
        <dgm:presLayoutVars>
          <dgm:chMax val="1"/>
          <dgm:chPref val="1"/>
        </dgm:presLayoutVars>
      </dgm:prSet>
      <dgm:spPr/>
    </dgm:pt>
    <dgm:pt modelId="{14755940-6CA1-4F03-B36F-6ED9C40BE071}" type="pres">
      <dgm:prSet presAssocID="{F83274F4-BA3E-434D-A442-00B9A9300B2B}" presName="sibTrans" presStyleLbl="sibTrans2D1" presStyleIdx="0" presStyleCnt="0"/>
      <dgm:spPr/>
    </dgm:pt>
    <dgm:pt modelId="{E2BCF9BE-355E-4C29-86A3-5B644F3F6C22}" type="pres">
      <dgm:prSet presAssocID="{C0CC29A1-FC64-4C1C-BB82-1A94A69085DF}" presName="compNode" presStyleCnt="0"/>
      <dgm:spPr/>
    </dgm:pt>
    <dgm:pt modelId="{627D1997-B452-455D-97BB-EBCF5EDEDA01}" type="pres">
      <dgm:prSet presAssocID="{C0CC29A1-FC64-4C1C-BB82-1A94A69085DF}" presName="iconBgRect" presStyleLbl="bgShp" presStyleIdx="2" presStyleCnt="8"/>
      <dgm:spPr/>
    </dgm:pt>
    <dgm:pt modelId="{9033753B-7B6F-42A2-841B-0E0E55C915C5}" type="pres">
      <dgm:prSet presAssocID="{C0CC29A1-FC64-4C1C-BB82-1A94A69085DF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B5A73363-C849-4F93-9471-1DCF5655DD90}" type="pres">
      <dgm:prSet presAssocID="{C0CC29A1-FC64-4C1C-BB82-1A94A69085DF}" presName="spaceRect" presStyleCnt="0"/>
      <dgm:spPr/>
    </dgm:pt>
    <dgm:pt modelId="{17B92302-E79A-4955-92BD-CDB029766DEF}" type="pres">
      <dgm:prSet presAssocID="{C0CC29A1-FC64-4C1C-BB82-1A94A69085DF}" presName="textRect" presStyleLbl="revTx" presStyleIdx="2" presStyleCnt="8">
        <dgm:presLayoutVars>
          <dgm:chMax val="1"/>
          <dgm:chPref val="1"/>
        </dgm:presLayoutVars>
      </dgm:prSet>
      <dgm:spPr/>
    </dgm:pt>
    <dgm:pt modelId="{1B7EABD2-520F-404E-A703-5C2DDF1AE624}" type="pres">
      <dgm:prSet presAssocID="{A5053F8F-72B3-4766-BE70-AD5D3CCE3067}" presName="sibTrans" presStyleLbl="sibTrans2D1" presStyleIdx="0" presStyleCnt="0"/>
      <dgm:spPr/>
    </dgm:pt>
    <dgm:pt modelId="{78067969-C43A-4230-87CD-6120101EC129}" type="pres">
      <dgm:prSet presAssocID="{0F1117D5-AFB5-423D-B9D7-7EE6E7D713D7}" presName="compNode" presStyleCnt="0"/>
      <dgm:spPr/>
    </dgm:pt>
    <dgm:pt modelId="{036E036C-5D5F-4B54-9417-552005EEB9AE}" type="pres">
      <dgm:prSet presAssocID="{0F1117D5-AFB5-423D-B9D7-7EE6E7D713D7}" presName="iconBgRect" presStyleLbl="bgShp" presStyleIdx="3" presStyleCnt="8"/>
      <dgm:spPr/>
    </dgm:pt>
    <dgm:pt modelId="{EB6CF4F9-B456-4B7C-BFA4-02D563FB3CDD}" type="pres">
      <dgm:prSet presAssocID="{0F1117D5-AFB5-423D-B9D7-7EE6E7D713D7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9CD658F1-E712-4327-B9A3-5C6E6EA81BE3}" type="pres">
      <dgm:prSet presAssocID="{0F1117D5-AFB5-423D-B9D7-7EE6E7D713D7}" presName="spaceRect" presStyleCnt="0"/>
      <dgm:spPr/>
    </dgm:pt>
    <dgm:pt modelId="{8C0767C0-7E73-4491-B681-A254AF3AC682}" type="pres">
      <dgm:prSet presAssocID="{0F1117D5-AFB5-423D-B9D7-7EE6E7D713D7}" presName="textRect" presStyleLbl="revTx" presStyleIdx="3" presStyleCnt="8">
        <dgm:presLayoutVars>
          <dgm:chMax val="1"/>
          <dgm:chPref val="1"/>
        </dgm:presLayoutVars>
      </dgm:prSet>
      <dgm:spPr/>
    </dgm:pt>
    <dgm:pt modelId="{314A7252-44F4-4AD7-A11D-8AB3EDE09057}" type="pres">
      <dgm:prSet presAssocID="{EF6DA264-D4B0-475F-B1C4-C3B646553DEE}" presName="sibTrans" presStyleLbl="sibTrans2D1" presStyleIdx="0" presStyleCnt="0"/>
      <dgm:spPr/>
    </dgm:pt>
    <dgm:pt modelId="{171BF385-CBEF-404B-8EC8-7F075C0CB150}" type="pres">
      <dgm:prSet presAssocID="{A595308A-6341-4012-9952-84FF4F33E0AD}" presName="compNode" presStyleCnt="0"/>
      <dgm:spPr/>
    </dgm:pt>
    <dgm:pt modelId="{99BA06E2-5304-4AB9-9E3A-0CD22904E8C0}" type="pres">
      <dgm:prSet presAssocID="{A595308A-6341-4012-9952-84FF4F33E0AD}" presName="iconBgRect" presStyleLbl="bgShp" presStyleIdx="4" presStyleCnt="8"/>
      <dgm:spPr/>
    </dgm:pt>
    <dgm:pt modelId="{69FE5258-6C6E-47DA-A46D-A7DD847BAC75}" type="pres">
      <dgm:prSet presAssocID="{A595308A-6341-4012-9952-84FF4F33E0AD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29A2C5EE-43D8-48BC-98D1-267454002832}" type="pres">
      <dgm:prSet presAssocID="{A595308A-6341-4012-9952-84FF4F33E0AD}" presName="spaceRect" presStyleCnt="0"/>
      <dgm:spPr/>
    </dgm:pt>
    <dgm:pt modelId="{21C30C68-F139-4DBF-9806-55385CADF3C7}" type="pres">
      <dgm:prSet presAssocID="{A595308A-6341-4012-9952-84FF4F33E0AD}" presName="textRect" presStyleLbl="revTx" presStyleIdx="4" presStyleCnt="8">
        <dgm:presLayoutVars>
          <dgm:chMax val="1"/>
          <dgm:chPref val="1"/>
        </dgm:presLayoutVars>
      </dgm:prSet>
      <dgm:spPr/>
    </dgm:pt>
    <dgm:pt modelId="{40554037-DCB8-4525-A3A0-DE16CD6C6B4B}" type="pres">
      <dgm:prSet presAssocID="{DF76F1B7-8A29-4286-AB29-00904515BC60}" presName="sibTrans" presStyleLbl="sibTrans2D1" presStyleIdx="0" presStyleCnt="0"/>
      <dgm:spPr/>
    </dgm:pt>
    <dgm:pt modelId="{823740CC-C464-4402-99A5-10B0FF1C4827}" type="pres">
      <dgm:prSet presAssocID="{DE456BA8-0291-4B12-8A27-69486C0B69E1}" presName="compNode" presStyleCnt="0"/>
      <dgm:spPr/>
    </dgm:pt>
    <dgm:pt modelId="{619A3913-4069-4032-93B0-85AA39507E8B}" type="pres">
      <dgm:prSet presAssocID="{DE456BA8-0291-4B12-8A27-69486C0B69E1}" presName="iconBgRect" presStyleLbl="bgShp" presStyleIdx="5" presStyleCnt="8"/>
      <dgm:spPr/>
    </dgm:pt>
    <dgm:pt modelId="{76A2CFDC-C2C9-416D-BCCB-B6676FD5B3E4}" type="pres">
      <dgm:prSet presAssocID="{DE456BA8-0291-4B12-8A27-69486C0B69E1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88E5B6F9-23C5-4BA7-80FE-088EDFDD5092}" type="pres">
      <dgm:prSet presAssocID="{DE456BA8-0291-4B12-8A27-69486C0B69E1}" presName="spaceRect" presStyleCnt="0"/>
      <dgm:spPr/>
    </dgm:pt>
    <dgm:pt modelId="{5F0F9520-03DF-4B1D-BBB4-3352A52AB009}" type="pres">
      <dgm:prSet presAssocID="{DE456BA8-0291-4B12-8A27-69486C0B69E1}" presName="textRect" presStyleLbl="revTx" presStyleIdx="5" presStyleCnt="8">
        <dgm:presLayoutVars>
          <dgm:chMax val="1"/>
          <dgm:chPref val="1"/>
        </dgm:presLayoutVars>
      </dgm:prSet>
      <dgm:spPr/>
    </dgm:pt>
    <dgm:pt modelId="{015C29E8-6199-4939-9C04-5AC3BAA05F95}" type="pres">
      <dgm:prSet presAssocID="{DD1B4F0A-5AF7-4187-ADEF-6AA8BE758076}" presName="sibTrans" presStyleLbl="sibTrans2D1" presStyleIdx="0" presStyleCnt="0"/>
      <dgm:spPr/>
    </dgm:pt>
    <dgm:pt modelId="{3CCFC9CB-934B-414C-BF80-8B372EC69AE1}" type="pres">
      <dgm:prSet presAssocID="{8E1285BC-2A2B-4CF8-8035-059C324A9DF8}" presName="compNode" presStyleCnt="0"/>
      <dgm:spPr/>
    </dgm:pt>
    <dgm:pt modelId="{F2C4EF53-522C-4F6C-8D58-C469DB5D3C8B}" type="pres">
      <dgm:prSet presAssocID="{8E1285BC-2A2B-4CF8-8035-059C324A9DF8}" presName="iconBgRect" presStyleLbl="bgShp" presStyleIdx="6" presStyleCnt="8"/>
      <dgm:spPr/>
    </dgm:pt>
    <dgm:pt modelId="{76297DB5-715A-4B89-8946-A1F7FF84E620}" type="pres">
      <dgm:prSet presAssocID="{8E1285BC-2A2B-4CF8-8035-059C324A9DF8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shing"/>
        </a:ext>
      </dgm:extLst>
    </dgm:pt>
    <dgm:pt modelId="{3CF0F17F-1A6D-4E5E-8125-7102306AB9E3}" type="pres">
      <dgm:prSet presAssocID="{8E1285BC-2A2B-4CF8-8035-059C324A9DF8}" presName="spaceRect" presStyleCnt="0"/>
      <dgm:spPr/>
    </dgm:pt>
    <dgm:pt modelId="{2FD9B184-A2F3-4C6B-8876-A92778A8F5F0}" type="pres">
      <dgm:prSet presAssocID="{8E1285BC-2A2B-4CF8-8035-059C324A9DF8}" presName="textRect" presStyleLbl="revTx" presStyleIdx="6" presStyleCnt="8">
        <dgm:presLayoutVars>
          <dgm:chMax val="1"/>
          <dgm:chPref val="1"/>
        </dgm:presLayoutVars>
      </dgm:prSet>
      <dgm:spPr/>
    </dgm:pt>
    <dgm:pt modelId="{90FAB28B-FE1C-4C4C-9E92-CFC1DA0F8E90}" type="pres">
      <dgm:prSet presAssocID="{2B3AD64E-8E4E-48E9-B235-65F68681FD56}" presName="sibTrans" presStyleLbl="sibTrans2D1" presStyleIdx="0" presStyleCnt="0"/>
      <dgm:spPr/>
    </dgm:pt>
    <dgm:pt modelId="{05CD1DF0-DC6B-4B1D-A38B-28033826FAC8}" type="pres">
      <dgm:prSet presAssocID="{4762228C-F47E-433E-9762-870564CCF8BD}" presName="compNode" presStyleCnt="0"/>
      <dgm:spPr/>
    </dgm:pt>
    <dgm:pt modelId="{22252F1F-9F9C-413A-A44E-3B01AA1164E5}" type="pres">
      <dgm:prSet presAssocID="{4762228C-F47E-433E-9762-870564CCF8BD}" presName="iconBgRect" presStyleLbl="bgShp" presStyleIdx="7" presStyleCnt="8"/>
      <dgm:spPr/>
    </dgm:pt>
    <dgm:pt modelId="{3A95F39B-A806-41DA-9957-A71B31853A73}" type="pres">
      <dgm:prSet presAssocID="{4762228C-F47E-433E-9762-870564CCF8BD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CA0DF242-04B0-4097-830B-07A22A179850}" type="pres">
      <dgm:prSet presAssocID="{4762228C-F47E-433E-9762-870564CCF8BD}" presName="spaceRect" presStyleCnt="0"/>
      <dgm:spPr/>
    </dgm:pt>
    <dgm:pt modelId="{3D6FBADF-579F-4369-A0E3-86E61D881E3D}" type="pres">
      <dgm:prSet presAssocID="{4762228C-F47E-433E-9762-870564CCF8BD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7EA3BC02-4F95-47F5-869D-9244F88FAED3}" type="presOf" srcId="{763E1BD4-42E0-49A4-8FCC-2F5CD21FB56A}" destId="{E5A9550E-5369-4FDE-A442-F2846AC0705B}" srcOrd="0" destOrd="0" presId="urn:microsoft.com/office/officeart/2018/2/layout/IconCircleList"/>
    <dgm:cxn modelId="{47EAA71D-AEE7-4D14-90AA-3AE9F5ADEDA1}" type="presOf" srcId="{DE456BA8-0291-4B12-8A27-69486C0B69E1}" destId="{5F0F9520-03DF-4B1D-BBB4-3352A52AB009}" srcOrd="0" destOrd="0" presId="urn:microsoft.com/office/officeart/2018/2/layout/IconCircleList"/>
    <dgm:cxn modelId="{0CC73C31-9231-4AD8-B8C2-5670DF929F1E}" type="presOf" srcId="{C0CC29A1-FC64-4C1C-BB82-1A94A69085DF}" destId="{17B92302-E79A-4955-92BD-CDB029766DEF}" srcOrd="0" destOrd="0" presId="urn:microsoft.com/office/officeart/2018/2/layout/IconCircleList"/>
    <dgm:cxn modelId="{231DA037-EEA5-4C70-9FDD-F73A99F80515}" type="presOf" srcId="{35FDDA55-96F5-4971-A876-AD2639654800}" destId="{883DCDC4-0116-4D38-B541-3D03FEBCD3F6}" srcOrd="0" destOrd="0" presId="urn:microsoft.com/office/officeart/2018/2/layout/IconCircleList"/>
    <dgm:cxn modelId="{CD6F795C-5845-4C09-A9C4-EB2503622A61}" srcId="{763E1BD4-42E0-49A4-8FCC-2F5CD21FB56A}" destId="{4762228C-F47E-433E-9762-870564CCF8BD}" srcOrd="7" destOrd="0" parTransId="{1B8C34F9-7D12-4497-A700-BBD5E2314D22}" sibTransId="{9FD94E71-5694-4AB6-8CAB-C3657902B2D7}"/>
    <dgm:cxn modelId="{34D9DC65-DEB3-464F-B695-AC97BD53EC4C}" type="presOf" srcId="{EF6DA264-D4B0-475F-B1C4-C3B646553DEE}" destId="{314A7252-44F4-4AD7-A11D-8AB3EDE09057}" srcOrd="0" destOrd="0" presId="urn:microsoft.com/office/officeart/2018/2/layout/IconCircleList"/>
    <dgm:cxn modelId="{31D2306C-B4FC-4EBD-A91F-CFFA9EF4EA23}" type="presOf" srcId="{2B3AD64E-8E4E-48E9-B235-65F68681FD56}" destId="{90FAB28B-FE1C-4C4C-9E92-CFC1DA0F8E90}" srcOrd="0" destOrd="0" presId="urn:microsoft.com/office/officeart/2018/2/layout/IconCircleList"/>
    <dgm:cxn modelId="{AC89E04D-420C-4B98-8D1E-2938CAED3EAC}" type="presOf" srcId="{DD1B4F0A-5AF7-4187-ADEF-6AA8BE758076}" destId="{015C29E8-6199-4939-9C04-5AC3BAA05F95}" srcOrd="0" destOrd="0" presId="urn:microsoft.com/office/officeart/2018/2/layout/IconCircleList"/>
    <dgm:cxn modelId="{7614F46F-2BD1-4EEB-ADC5-3AA59684FAC0}" type="presOf" srcId="{435A2B77-8B90-4343-9DC4-B97A9E61F739}" destId="{4EF65929-4D89-4ACE-A4F2-F4CF340B8852}" srcOrd="0" destOrd="0" presId="urn:microsoft.com/office/officeart/2018/2/layout/IconCircleList"/>
    <dgm:cxn modelId="{191FB774-C862-4A43-853E-37582FC75CCD}" srcId="{763E1BD4-42E0-49A4-8FCC-2F5CD21FB56A}" destId="{0F1117D5-AFB5-423D-B9D7-7EE6E7D713D7}" srcOrd="3" destOrd="0" parTransId="{2EBB4B30-7F4A-4F17-91AF-4605E9E3B45A}" sibTransId="{EF6DA264-D4B0-475F-B1C4-C3B646553DEE}"/>
    <dgm:cxn modelId="{62ACCB7A-F085-4DD5-9370-00BD5F1C7816}" srcId="{763E1BD4-42E0-49A4-8FCC-2F5CD21FB56A}" destId="{8E1285BC-2A2B-4CF8-8035-059C324A9DF8}" srcOrd="6" destOrd="0" parTransId="{77374FD9-9FD6-43E9-9289-990D018C8BDD}" sibTransId="{2B3AD64E-8E4E-48E9-B235-65F68681FD56}"/>
    <dgm:cxn modelId="{0E5ED787-B3A9-4255-A466-9FF78AFDE774}" srcId="{763E1BD4-42E0-49A4-8FCC-2F5CD21FB56A}" destId="{35FDDA55-96F5-4971-A876-AD2639654800}" srcOrd="0" destOrd="0" parTransId="{D6EAF177-96EC-48AE-97C2-A74D23E216C6}" sibTransId="{435A2B77-8B90-4343-9DC4-B97A9E61F739}"/>
    <dgm:cxn modelId="{C3F34D88-4B97-4D6A-AEC6-3E34B57CE5DB}" type="presOf" srcId="{4762228C-F47E-433E-9762-870564CCF8BD}" destId="{3D6FBADF-579F-4369-A0E3-86E61D881E3D}" srcOrd="0" destOrd="0" presId="urn:microsoft.com/office/officeart/2018/2/layout/IconCircleList"/>
    <dgm:cxn modelId="{6C0D8495-37B6-471F-BF5D-D8D1229BACB9}" type="presOf" srcId="{687DF47D-FE38-4A6A-A049-FE09EA571143}" destId="{768AADA5-0F1D-48F8-AE0B-B444001323E9}" srcOrd="0" destOrd="0" presId="urn:microsoft.com/office/officeart/2018/2/layout/IconCircleList"/>
    <dgm:cxn modelId="{50AD719D-D170-4249-8B75-B8D0C856E5DB}" srcId="{763E1BD4-42E0-49A4-8FCC-2F5CD21FB56A}" destId="{687DF47D-FE38-4A6A-A049-FE09EA571143}" srcOrd="1" destOrd="0" parTransId="{527D56DF-08BA-4F54-8D6A-899262E3215E}" sibTransId="{F83274F4-BA3E-434D-A442-00B9A9300B2B}"/>
    <dgm:cxn modelId="{62B167AA-31B3-4679-9745-5CDAE9293B73}" srcId="{763E1BD4-42E0-49A4-8FCC-2F5CD21FB56A}" destId="{C0CC29A1-FC64-4C1C-BB82-1A94A69085DF}" srcOrd="2" destOrd="0" parTransId="{53159E97-555B-4844-AD9B-A27182087791}" sibTransId="{A5053F8F-72B3-4766-BE70-AD5D3CCE3067}"/>
    <dgm:cxn modelId="{0CC108B1-8176-464C-B8CF-BC4BDEFDFF6A}" type="presOf" srcId="{A595308A-6341-4012-9952-84FF4F33E0AD}" destId="{21C30C68-F139-4DBF-9806-55385CADF3C7}" srcOrd="0" destOrd="0" presId="urn:microsoft.com/office/officeart/2018/2/layout/IconCircleList"/>
    <dgm:cxn modelId="{36E560BB-A43E-448D-934E-448178B76492}" type="presOf" srcId="{DF76F1B7-8A29-4286-AB29-00904515BC60}" destId="{40554037-DCB8-4525-A3A0-DE16CD6C6B4B}" srcOrd="0" destOrd="0" presId="urn:microsoft.com/office/officeart/2018/2/layout/IconCircleList"/>
    <dgm:cxn modelId="{69C261D3-0820-49B3-9E4F-0FD8DC29F0BA}" type="presOf" srcId="{F83274F4-BA3E-434D-A442-00B9A9300B2B}" destId="{14755940-6CA1-4F03-B36F-6ED9C40BE071}" srcOrd="0" destOrd="0" presId="urn:microsoft.com/office/officeart/2018/2/layout/IconCircleList"/>
    <dgm:cxn modelId="{00BA05D9-C890-4F55-A0A8-222B0E3365D8}" srcId="{763E1BD4-42E0-49A4-8FCC-2F5CD21FB56A}" destId="{DE456BA8-0291-4B12-8A27-69486C0B69E1}" srcOrd="5" destOrd="0" parTransId="{EBAFE4B6-EE5D-4449-9B10-E63958348ABC}" sibTransId="{DD1B4F0A-5AF7-4187-ADEF-6AA8BE758076}"/>
    <dgm:cxn modelId="{18EC62EE-963A-4994-8791-6694ED667841}" type="presOf" srcId="{0F1117D5-AFB5-423D-B9D7-7EE6E7D713D7}" destId="{8C0767C0-7E73-4491-B681-A254AF3AC682}" srcOrd="0" destOrd="0" presId="urn:microsoft.com/office/officeart/2018/2/layout/IconCircleList"/>
    <dgm:cxn modelId="{18A0E2F1-FD27-4FE3-A1E0-1D570AA087A4}" type="presOf" srcId="{A5053F8F-72B3-4766-BE70-AD5D3CCE3067}" destId="{1B7EABD2-520F-404E-A703-5C2DDF1AE624}" srcOrd="0" destOrd="0" presId="urn:microsoft.com/office/officeart/2018/2/layout/IconCircleList"/>
    <dgm:cxn modelId="{6524ECF1-B59F-42C3-984F-38255549F995}" srcId="{763E1BD4-42E0-49A4-8FCC-2F5CD21FB56A}" destId="{A595308A-6341-4012-9952-84FF4F33E0AD}" srcOrd="4" destOrd="0" parTransId="{5545D79E-D347-4880-BED4-F92D74B6877D}" sibTransId="{DF76F1B7-8A29-4286-AB29-00904515BC60}"/>
    <dgm:cxn modelId="{435531F6-AF1B-4CAD-8093-A095AC0A1253}" type="presOf" srcId="{8E1285BC-2A2B-4CF8-8035-059C324A9DF8}" destId="{2FD9B184-A2F3-4C6B-8876-A92778A8F5F0}" srcOrd="0" destOrd="0" presId="urn:microsoft.com/office/officeart/2018/2/layout/IconCircleList"/>
    <dgm:cxn modelId="{7EA403F6-97E7-4149-B6C8-A48F963FA45D}" type="presParOf" srcId="{E5A9550E-5369-4FDE-A442-F2846AC0705B}" destId="{C490BE71-F735-4E72-ABFE-B06127261011}" srcOrd="0" destOrd="0" presId="urn:microsoft.com/office/officeart/2018/2/layout/IconCircleList"/>
    <dgm:cxn modelId="{762BB479-03B9-4D18-83E6-3D973AFD124A}" type="presParOf" srcId="{C490BE71-F735-4E72-ABFE-B06127261011}" destId="{36927D4B-02A9-491D-B90A-B7EE0A9E991D}" srcOrd="0" destOrd="0" presId="urn:microsoft.com/office/officeart/2018/2/layout/IconCircleList"/>
    <dgm:cxn modelId="{63DBBB7B-79DA-47B0-A071-835FFD6ECD16}" type="presParOf" srcId="{36927D4B-02A9-491D-B90A-B7EE0A9E991D}" destId="{920B5BCD-E377-4C96-BB2B-BD0677C0316A}" srcOrd="0" destOrd="0" presId="urn:microsoft.com/office/officeart/2018/2/layout/IconCircleList"/>
    <dgm:cxn modelId="{54659822-943D-49D2-9591-38A014144015}" type="presParOf" srcId="{36927D4B-02A9-491D-B90A-B7EE0A9E991D}" destId="{480AE24E-A580-47DF-A409-7753067EF9C1}" srcOrd="1" destOrd="0" presId="urn:microsoft.com/office/officeart/2018/2/layout/IconCircleList"/>
    <dgm:cxn modelId="{6F2FA655-37C3-4B75-AEBB-5EC1B231DEFE}" type="presParOf" srcId="{36927D4B-02A9-491D-B90A-B7EE0A9E991D}" destId="{4C61AAA3-D97C-47BD-889F-0A6CEDAA0155}" srcOrd="2" destOrd="0" presId="urn:microsoft.com/office/officeart/2018/2/layout/IconCircleList"/>
    <dgm:cxn modelId="{D96892EB-1249-4C3D-BADA-A5745BFEE368}" type="presParOf" srcId="{36927D4B-02A9-491D-B90A-B7EE0A9E991D}" destId="{883DCDC4-0116-4D38-B541-3D03FEBCD3F6}" srcOrd="3" destOrd="0" presId="urn:microsoft.com/office/officeart/2018/2/layout/IconCircleList"/>
    <dgm:cxn modelId="{5CF949AC-2C85-4784-A392-DFF24D168AC6}" type="presParOf" srcId="{C490BE71-F735-4E72-ABFE-B06127261011}" destId="{4EF65929-4D89-4ACE-A4F2-F4CF340B8852}" srcOrd="1" destOrd="0" presId="urn:microsoft.com/office/officeart/2018/2/layout/IconCircleList"/>
    <dgm:cxn modelId="{ACE7547E-0A13-45EB-8D1B-599E93D2ABEB}" type="presParOf" srcId="{C490BE71-F735-4E72-ABFE-B06127261011}" destId="{FDB71A56-9101-4C4C-B251-7918D6458179}" srcOrd="2" destOrd="0" presId="urn:microsoft.com/office/officeart/2018/2/layout/IconCircleList"/>
    <dgm:cxn modelId="{E097BFEB-426E-445C-8293-67639019CEE2}" type="presParOf" srcId="{FDB71A56-9101-4C4C-B251-7918D6458179}" destId="{C59E175C-CF36-4EE3-937B-8BCD2D96A459}" srcOrd="0" destOrd="0" presId="urn:microsoft.com/office/officeart/2018/2/layout/IconCircleList"/>
    <dgm:cxn modelId="{78564888-6CDD-43E0-BC83-9D43F5D9EA9A}" type="presParOf" srcId="{FDB71A56-9101-4C4C-B251-7918D6458179}" destId="{44691E68-C3D3-4B46-9C76-64BD88D6B24C}" srcOrd="1" destOrd="0" presId="urn:microsoft.com/office/officeart/2018/2/layout/IconCircleList"/>
    <dgm:cxn modelId="{1D30386D-2774-40DC-80C0-DF9413E5A0DB}" type="presParOf" srcId="{FDB71A56-9101-4C4C-B251-7918D6458179}" destId="{A59521E2-3631-40B4-9DF8-EAB509007906}" srcOrd="2" destOrd="0" presId="urn:microsoft.com/office/officeart/2018/2/layout/IconCircleList"/>
    <dgm:cxn modelId="{3D580D80-39E6-4C1E-9EC5-B99FBB1CC750}" type="presParOf" srcId="{FDB71A56-9101-4C4C-B251-7918D6458179}" destId="{768AADA5-0F1D-48F8-AE0B-B444001323E9}" srcOrd="3" destOrd="0" presId="urn:microsoft.com/office/officeart/2018/2/layout/IconCircleList"/>
    <dgm:cxn modelId="{8A5BDCF4-11EE-4083-8F4E-5025C612722E}" type="presParOf" srcId="{C490BE71-F735-4E72-ABFE-B06127261011}" destId="{14755940-6CA1-4F03-B36F-6ED9C40BE071}" srcOrd="3" destOrd="0" presId="urn:microsoft.com/office/officeart/2018/2/layout/IconCircleList"/>
    <dgm:cxn modelId="{44576A1B-4DAF-4DA3-BBFA-07B6E15EE1C7}" type="presParOf" srcId="{C490BE71-F735-4E72-ABFE-B06127261011}" destId="{E2BCF9BE-355E-4C29-86A3-5B644F3F6C22}" srcOrd="4" destOrd="0" presId="urn:microsoft.com/office/officeart/2018/2/layout/IconCircleList"/>
    <dgm:cxn modelId="{37178FF6-8A53-4AFD-AC78-CC643185AF1F}" type="presParOf" srcId="{E2BCF9BE-355E-4C29-86A3-5B644F3F6C22}" destId="{627D1997-B452-455D-97BB-EBCF5EDEDA01}" srcOrd="0" destOrd="0" presId="urn:microsoft.com/office/officeart/2018/2/layout/IconCircleList"/>
    <dgm:cxn modelId="{E1DF9530-D896-4044-80F2-76BE407F5240}" type="presParOf" srcId="{E2BCF9BE-355E-4C29-86A3-5B644F3F6C22}" destId="{9033753B-7B6F-42A2-841B-0E0E55C915C5}" srcOrd="1" destOrd="0" presId="urn:microsoft.com/office/officeart/2018/2/layout/IconCircleList"/>
    <dgm:cxn modelId="{515C82DD-9734-4E03-BE5D-EA17D3218754}" type="presParOf" srcId="{E2BCF9BE-355E-4C29-86A3-5B644F3F6C22}" destId="{B5A73363-C849-4F93-9471-1DCF5655DD90}" srcOrd="2" destOrd="0" presId="urn:microsoft.com/office/officeart/2018/2/layout/IconCircleList"/>
    <dgm:cxn modelId="{BE500055-BAC2-482C-9E05-C31BE168FC51}" type="presParOf" srcId="{E2BCF9BE-355E-4C29-86A3-5B644F3F6C22}" destId="{17B92302-E79A-4955-92BD-CDB029766DEF}" srcOrd="3" destOrd="0" presId="urn:microsoft.com/office/officeart/2018/2/layout/IconCircleList"/>
    <dgm:cxn modelId="{B0038EBC-8305-4B28-8AF3-6F405F326D87}" type="presParOf" srcId="{C490BE71-F735-4E72-ABFE-B06127261011}" destId="{1B7EABD2-520F-404E-A703-5C2DDF1AE624}" srcOrd="5" destOrd="0" presId="urn:microsoft.com/office/officeart/2018/2/layout/IconCircleList"/>
    <dgm:cxn modelId="{60AEDC3A-CE0B-473A-8816-B60DDD1B0BEF}" type="presParOf" srcId="{C490BE71-F735-4E72-ABFE-B06127261011}" destId="{78067969-C43A-4230-87CD-6120101EC129}" srcOrd="6" destOrd="0" presId="urn:microsoft.com/office/officeart/2018/2/layout/IconCircleList"/>
    <dgm:cxn modelId="{E6A4ADBB-E514-4388-88CF-9723AB4DD238}" type="presParOf" srcId="{78067969-C43A-4230-87CD-6120101EC129}" destId="{036E036C-5D5F-4B54-9417-552005EEB9AE}" srcOrd="0" destOrd="0" presId="urn:microsoft.com/office/officeart/2018/2/layout/IconCircleList"/>
    <dgm:cxn modelId="{62A34FDF-0470-4773-8CA2-86C36241B52B}" type="presParOf" srcId="{78067969-C43A-4230-87CD-6120101EC129}" destId="{EB6CF4F9-B456-4B7C-BFA4-02D563FB3CDD}" srcOrd="1" destOrd="0" presId="urn:microsoft.com/office/officeart/2018/2/layout/IconCircleList"/>
    <dgm:cxn modelId="{E8E72D96-0411-4264-91FF-181BCB7D094B}" type="presParOf" srcId="{78067969-C43A-4230-87CD-6120101EC129}" destId="{9CD658F1-E712-4327-B9A3-5C6E6EA81BE3}" srcOrd="2" destOrd="0" presId="urn:microsoft.com/office/officeart/2018/2/layout/IconCircleList"/>
    <dgm:cxn modelId="{54F95718-BA6D-49C9-8884-D1CB1D0C0019}" type="presParOf" srcId="{78067969-C43A-4230-87CD-6120101EC129}" destId="{8C0767C0-7E73-4491-B681-A254AF3AC682}" srcOrd="3" destOrd="0" presId="urn:microsoft.com/office/officeart/2018/2/layout/IconCircleList"/>
    <dgm:cxn modelId="{74B651A0-F5F5-4111-96C5-CB911DDA2999}" type="presParOf" srcId="{C490BE71-F735-4E72-ABFE-B06127261011}" destId="{314A7252-44F4-4AD7-A11D-8AB3EDE09057}" srcOrd="7" destOrd="0" presId="urn:microsoft.com/office/officeart/2018/2/layout/IconCircleList"/>
    <dgm:cxn modelId="{D44CEB36-D505-40AF-B83E-2E0BD43CCDAA}" type="presParOf" srcId="{C490BE71-F735-4E72-ABFE-B06127261011}" destId="{171BF385-CBEF-404B-8EC8-7F075C0CB150}" srcOrd="8" destOrd="0" presId="urn:microsoft.com/office/officeart/2018/2/layout/IconCircleList"/>
    <dgm:cxn modelId="{BC4C879F-EABF-46D4-A185-D6D4B9EB8F9C}" type="presParOf" srcId="{171BF385-CBEF-404B-8EC8-7F075C0CB150}" destId="{99BA06E2-5304-4AB9-9E3A-0CD22904E8C0}" srcOrd="0" destOrd="0" presId="urn:microsoft.com/office/officeart/2018/2/layout/IconCircleList"/>
    <dgm:cxn modelId="{B74156A1-DD8E-4DBB-A520-3FFEF277B45B}" type="presParOf" srcId="{171BF385-CBEF-404B-8EC8-7F075C0CB150}" destId="{69FE5258-6C6E-47DA-A46D-A7DD847BAC75}" srcOrd="1" destOrd="0" presId="urn:microsoft.com/office/officeart/2018/2/layout/IconCircleList"/>
    <dgm:cxn modelId="{940E5BB6-6308-4089-82CB-AF795A69DBEC}" type="presParOf" srcId="{171BF385-CBEF-404B-8EC8-7F075C0CB150}" destId="{29A2C5EE-43D8-48BC-98D1-267454002832}" srcOrd="2" destOrd="0" presId="urn:microsoft.com/office/officeart/2018/2/layout/IconCircleList"/>
    <dgm:cxn modelId="{F3A1BF9C-5B4B-49CB-8124-16BD580405E9}" type="presParOf" srcId="{171BF385-CBEF-404B-8EC8-7F075C0CB150}" destId="{21C30C68-F139-4DBF-9806-55385CADF3C7}" srcOrd="3" destOrd="0" presId="urn:microsoft.com/office/officeart/2018/2/layout/IconCircleList"/>
    <dgm:cxn modelId="{74B1ED07-5EA5-4DDA-A6EA-ADDDF6404AD4}" type="presParOf" srcId="{C490BE71-F735-4E72-ABFE-B06127261011}" destId="{40554037-DCB8-4525-A3A0-DE16CD6C6B4B}" srcOrd="9" destOrd="0" presId="urn:microsoft.com/office/officeart/2018/2/layout/IconCircleList"/>
    <dgm:cxn modelId="{A1C6FBA7-EEF1-4D73-BDA1-D4396548FE74}" type="presParOf" srcId="{C490BE71-F735-4E72-ABFE-B06127261011}" destId="{823740CC-C464-4402-99A5-10B0FF1C4827}" srcOrd="10" destOrd="0" presId="urn:microsoft.com/office/officeart/2018/2/layout/IconCircleList"/>
    <dgm:cxn modelId="{9D298FAF-CD0F-4055-A526-3C435BC128F9}" type="presParOf" srcId="{823740CC-C464-4402-99A5-10B0FF1C4827}" destId="{619A3913-4069-4032-93B0-85AA39507E8B}" srcOrd="0" destOrd="0" presId="urn:microsoft.com/office/officeart/2018/2/layout/IconCircleList"/>
    <dgm:cxn modelId="{7E912C2B-AB8E-4728-8866-2B9C9572B0EE}" type="presParOf" srcId="{823740CC-C464-4402-99A5-10B0FF1C4827}" destId="{76A2CFDC-C2C9-416D-BCCB-B6676FD5B3E4}" srcOrd="1" destOrd="0" presId="urn:microsoft.com/office/officeart/2018/2/layout/IconCircleList"/>
    <dgm:cxn modelId="{CAAC0136-25ED-4497-88CF-A9A48615776F}" type="presParOf" srcId="{823740CC-C464-4402-99A5-10B0FF1C4827}" destId="{88E5B6F9-23C5-4BA7-80FE-088EDFDD5092}" srcOrd="2" destOrd="0" presId="urn:microsoft.com/office/officeart/2018/2/layout/IconCircleList"/>
    <dgm:cxn modelId="{BDA8C17B-BD17-4606-85B2-354C1E906161}" type="presParOf" srcId="{823740CC-C464-4402-99A5-10B0FF1C4827}" destId="{5F0F9520-03DF-4B1D-BBB4-3352A52AB009}" srcOrd="3" destOrd="0" presId="urn:microsoft.com/office/officeart/2018/2/layout/IconCircleList"/>
    <dgm:cxn modelId="{3E590E8A-E108-4CC9-8A0F-EFE010F372C9}" type="presParOf" srcId="{C490BE71-F735-4E72-ABFE-B06127261011}" destId="{015C29E8-6199-4939-9C04-5AC3BAA05F95}" srcOrd="11" destOrd="0" presId="urn:microsoft.com/office/officeart/2018/2/layout/IconCircleList"/>
    <dgm:cxn modelId="{EB43A25E-D07E-4625-A880-A84544BF766D}" type="presParOf" srcId="{C490BE71-F735-4E72-ABFE-B06127261011}" destId="{3CCFC9CB-934B-414C-BF80-8B372EC69AE1}" srcOrd="12" destOrd="0" presId="urn:microsoft.com/office/officeart/2018/2/layout/IconCircleList"/>
    <dgm:cxn modelId="{25B9F866-4897-49C1-A87A-F764C4DAE195}" type="presParOf" srcId="{3CCFC9CB-934B-414C-BF80-8B372EC69AE1}" destId="{F2C4EF53-522C-4F6C-8D58-C469DB5D3C8B}" srcOrd="0" destOrd="0" presId="urn:microsoft.com/office/officeart/2018/2/layout/IconCircleList"/>
    <dgm:cxn modelId="{7A1630D7-F625-4B62-B63D-1655F7B557D7}" type="presParOf" srcId="{3CCFC9CB-934B-414C-BF80-8B372EC69AE1}" destId="{76297DB5-715A-4B89-8946-A1F7FF84E620}" srcOrd="1" destOrd="0" presId="urn:microsoft.com/office/officeart/2018/2/layout/IconCircleList"/>
    <dgm:cxn modelId="{B31079FE-2C18-44DF-A7F2-B057C1B0377C}" type="presParOf" srcId="{3CCFC9CB-934B-414C-BF80-8B372EC69AE1}" destId="{3CF0F17F-1A6D-4E5E-8125-7102306AB9E3}" srcOrd="2" destOrd="0" presId="urn:microsoft.com/office/officeart/2018/2/layout/IconCircleList"/>
    <dgm:cxn modelId="{4D13A5A1-7BEA-44DE-B574-E460AB1D1ACA}" type="presParOf" srcId="{3CCFC9CB-934B-414C-BF80-8B372EC69AE1}" destId="{2FD9B184-A2F3-4C6B-8876-A92778A8F5F0}" srcOrd="3" destOrd="0" presId="urn:microsoft.com/office/officeart/2018/2/layout/IconCircleList"/>
    <dgm:cxn modelId="{FFA05E97-0247-49BB-9A86-E9EF8A402188}" type="presParOf" srcId="{C490BE71-F735-4E72-ABFE-B06127261011}" destId="{90FAB28B-FE1C-4C4C-9E92-CFC1DA0F8E90}" srcOrd="13" destOrd="0" presId="urn:microsoft.com/office/officeart/2018/2/layout/IconCircleList"/>
    <dgm:cxn modelId="{9EBE8EAF-18B6-4FDF-9A5D-324D52E4FDA7}" type="presParOf" srcId="{C490BE71-F735-4E72-ABFE-B06127261011}" destId="{05CD1DF0-DC6B-4B1D-A38B-28033826FAC8}" srcOrd="14" destOrd="0" presId="urn:microsoft.com/office/officeart/2018/2/layout/IconCircleList"/>
    <dgm:cxn modelId="{32FC54A8-84B8-4B3E-BE0A-1B6089EACE24}" type="presParOf" srcId="{05CD1DF0-DC6B-4B1D-A38B-28033826FAC8}" destId="{22252F1F-9F9C-413A-A44E-3B01AA1164E5}" srcOrd="0" destOrd="0" presId="urn:microsoft.com/office/officeart/2018/2/layout/IconCircleList"/>
    <dgm:cxn modelId="{53CFE00E-4CD6-45B0-93FB-409048E64CA7}" type="presParOf" srcId="{05CD1DF0-DC6B-4B1D-A38B-28033826FAC8}" destId="{3A95F39B-A806-41DA-9957-A71B31853A73}" srcOrd="1" destOrd="0" presId="urn:microsoft.com/office/officeart/2018/2/layout/IconCircleList"/>
    <dgm:cxn modelId="{591DCE22-EA3F-4558-BEC0-D680EF4ED073}" type="presParOf" srcId="{05CD1DF0-DC6B-4B1D-A38B-28033826FAC8}" destId="{CA0DF242-04B0-4097-830B-07A22A179850}" srcOrd="2" destOrd="0" presId="urn:microsoft.com/office/officeart/2018/2/layout/IconCircleList"/>
    <dgm:cxn modelId="{CA64EAB7-5904-4C95-88CB-602A509EB994}" type="presParOf" srcId="{05CD1DF0-DC6B-4B1D-A38B-28033826FAC8}" destId="{3D6FBADF-579F-4369-A0E3-86E61D881E3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B79C34-BC8B-4957-88C9-832859AA81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68E94AF-F929-4B0F-8671-B27138ACC15A}">
      <dgm:prSet/>
      <dgm:spPr/>
      <dgm:t>
        <a:bodyPr/>
        <a:lstStyle/>
        <a:p>
          <a:r>
            <a:rPr lang="en-US" b="1" i="0"/>
            <a:t>Tourism-based Service Economies</a:t>
          </a:r>
          <a:endParaRPr lang="en-US"/>
        </a:p>
      </dgm:t>
    </dgm:pt>
    <dgm:pt modelId="{89236BEF-C13A-4058-BF9C-52E1556DA20C}" type="parTrans" cxnId="{F2DBA93D-8540-46D8-9305-70C03B796902}">
      <dgm:prSet/>
      <dgm:spPr/>
      <dgm:t>
        <a:bodyPr/>
        <a:lstStyle/>
        <a:p>
          <a:endParaRPr lang="en-US"/>
        </a:p>
      </dgm:t>
    </dgm:pt>
    <dgm:pt modelId="{7C1A5874-B84C-4087-8394-7B390158D751}" type="sibTrans" cxnId="{F2DBA93D-8540-46D8-9305-70C03B796902}">
      <dgm:prSet/>
      <dgm:spPr/>
      <dgm:t>
        <a:bodyPr/>
        <a:lstStyle/>
        <a:p>
          <a:endParaRPr lang="en-US"/>
        </a:p>
      </dgm:t>
    </dgm:pt>
    <dgm:pt modelId="{D7E278C1-6F1E-45E9-A55C-D79B5EAA1B2C}">
      <dgm:prSet/>
      <dgm:spPr/>
      <dgm:t>
        <a:bodyPr/>
        <a:lstStyle/>
        <a:p>
          <a:r>
            <a:rPr lang="en-US" b="0" i="0" dirty="0"/>
            <a:t>The Bahamas, Barbados, St. Kitts and Nevis, St. Lucia, St. Vincent and the Grenadines</a:t>
          </a:r>
          <a:endParaRPr lang="en-US" dirty="0"/>
        </a:p>
      </dgm:t>
    </dgm:pt>
    <dgm:pt modelId="{23699A96-9464-4130-B513-C92C6EFCD443}" type="parTrans" cxnId="{42275098-5904-41CF-B728-1CF33861C5BB}">
      <dgm:prSet/>
      <dgm:spPr/>
      <dgm:t>
        <a:bodyPr/>
        <a:lstStyle/>
        <a:p>
          <a:endParaRPr lang="en-US"/>
        </a:p>
      </dgm:t>
    </dgm:pt>
    <dgm:pt modelId="{DA96AD73-E1F1-4E05-B92A-C7376D438A82}" type="sibTrans" cxnId="{42275098-5904-41CF-B728-1CF33861C5BB}">
      <dgm:prSet/>
      <dgm:spPr/>
      <dgm:t>
        <a:bodyPr/>
        <a:lstStyle/>
        <a:p>
          <a:endParaRPr lang="en-US"/>
        </a:p>
      </dgm:t>
    </dgm:pt>
    <dgm:pt modelId="{59D3F179-9992-49C6-89A7-6DB830952EAD}">
      <dgm:prSet/>
      <dgm:spPr/>
      <dgm:t>
        <a:bodyPr/>
        <a:lstStyle/>
        <a:p>
          <a:r>
            <a:rPr lang="en-US" b="0" i="0" dirty="0"/>
            <a:t>Hotels and Restaurants, Construction (</a:t>
          </a:r>
          <a:r>
            <a:rPr lang="en-US" b="0" i="0" dirty="0" err="1"/>
            <a:t>fuelled</a:t>
          </a:r>
          <a:r>
            <a:rPr lang="en-US" b="0" i="0" dirty="0"/>
            <a:t> by tourism/investment), Financial Services</a:t>
          </a:r>
          <a:endParaRPr lang="en-US" dirty="0"/>
        </a:p>
      </dgm:t>
    </dgm:pt>
    <dgm:pt modelId="{23E3D538-D121-4D6E-A8D9-F86727DF0C36}" type="parTrans" cxnId="{97FA9F6E-3A98-49EB-A424-3DB2AB4B18FD}">
      <dgm:prSet/>
      <dgm:spPr/>
      <dgm:t>
        <a:bodyPr/>
        <a:lstStyle/>
        <a:p>
          <a:endParaRPr lang="en-US"/>
        </a:p>
      </dgm:t>
    </dgm:pt>
    <dgm:pt modelId="{0AC9E17F-24FC-42EE-A26C-FD93116116BD}" type="sibTrans" cxnId="{97FA9F6E-3A98-49EB-A424-3DB2AB4B18FD}">
      <dgm:prSet/>
      <dgm:spPr/>
      <dgm:t>
        <a:bodyPr/>
        <a:lstStyle/>
        <a:p>
          <a:endParaRPr lang="en-US"/>
        </a:p>
      </dgm:t>
    </dgm:pt>
    <dgm:pt modelId="{ED038D5A-988E-41F7-884B-AFFD43A0179A}">
      <dgm:prSet/>
      <dgm:spPr/>
      <dgm:t>
        <a:bodyPr/>
        <a:lstStyle/>
        <a:p>
          <a:r>
            <a:rPr lang="en-US" b="1" i="0"/>
            <a:t>Commodity-based Economies</a:t>
          </a:r>
          <a:endParaRPr lang="en-US"/>
        </a:p>
      </dgm:t>
    </dgm:pt>
    <dgm:pt modelId="{BFABB136-25CC-45D6-AC1A-65C0DD5B98D5}" type="parTrans" cxnId="{3F206C68-0294-45F2-BD32-4CB889AA3C9C}">
      <dgm:prSet/>
      <dgm:spPr/>
      <dgm:t>
        <a:bodyPr/>
        <a:lstStyle/>
        <a:p>
          <a:endParaRPr lang="en-US"/>
        </a:p>
      </dgm:t>
    </dgm:pt>
    <dgm:pt modelId="{60759537-7E34-4337-9B2F-45A6728FE3CD}" type="sibTrans" cxnId="{3F206C68-0294-45F2-BD32-4CB889AA3C9C}">
      <dgm:prSet/>
      <dgm:spPr/>
      <dgm:t>
        <a:bodyPr/>
        <a:lstStyle/>
        <a:p>
          <a:endParaRPr lang="en-US"/>
        </a:p>
      </dgm:t>
    </dgm:pt>
    <dgm:pt modelId="{057B1B56-CFAE-4A4F-9642-6A1A024B3F3B}">
      <dgm:prSet/>
      <dgm:spPr/>
      <dgm:t>
        <a:bodyPr/>
        <a:lstStyle/>
        <a:p>
          <a:r>
            <a:rPr lang="en-US" b="0" i="0"/>
            <a:t>Guyana, Trinidad and Tobago, Suriname</a:t>
          </a:r>
          <a:endParaRPr lang="en-US"/>
        </a:p>
      </dgm:t>
    </dgm:pt>
    <dgm:pt modelId="{DECFD361-2CE7-4B8E-ADAA-0C235D69B37E}" type="parTrans" cxnId="{E49FFE20-C514-417E-9B72-117FA36C7FDE}">
      <dgm:prSet/>
      <dgm:spPr/>
      <dgm:t>
        <a:bodyPr/>
        <a:lstStyle/>
        <a:p>
          <a:endParaRPr lang="en-US"/>
        </a:p>
      </dgm:t>
    </dgm:pt>
    <dgm:pt modelId="{57FB46F9-470F-4227-8DEC-A91515B7444E}" type="sibTrans" cxnId="{E49FFE20-C514-417E-9B72-117FA36C7FDE}">
      <dgm:prSet/>
      <dgm:spPr/>
      <dgm:t>
        <a:bodyPr/>
        <a:lstStyle/>
        <a:p>
          <a:endParaRPr lang="en-US"/>
        </a:p>
      </dgm:t>
    </dgm:pt>
    <dgm:pt modelId="{DD0F628C-D2A7-4EA0-B5B4-81CD59D7CB5E}">
      <dgm:prSet/>
      <dgm:spPr/>
      <dgm:t>
        <a:bodyPr/>
        <a:lstStyle/>
        <a:p>
          <a:r>
            <a:rPr lang="en-US" b="0" i="0"/>
            <a:t>Mining and Quarrying </a:t>
          </a:r>
          <a:endParaRPr lang="en-US"/>
        </a:p>
      </dgm:t>
    </dgm:pt>
    <dgm:pt modelId="{21A760BF-ED33-4E34-B380-BD81921B1094}" type="parTrans" cxnId="{3757DC89-2E96-43F9-B7B5-87D4A7D2B038}">
      <dgm:prSet/>
      <dgm:spPr/>
      <dgm:t>
        <a:bodyPr/>
        <a:lstStyle/>
        <a:p>
          <a:endParaRPr lang="en-US"/>
        </a:p>
      </dgm:t>
    </dgm:pt>
    <dgm:pt modelId="{B2905BC3-6FB6-4930-B0E0-36EC75E58C84}" type="sibTrans" cxnId="{3757DC89-2E96-43F9-B7B5-87D4A7D2B038}">
      <dgm:prSet/>
      <dgm:spPr/>
      <dgm:t>
        <a:bodyPr/>
        <a:lstStyle/>
        <a:p>
          <a:endParaRPr lang="en-US"/>
        </a:p>
      </dgm:t>
    </dgm:pt>
    <dgm:pt modelId="{8FB645FE-6A5F-49A8-A3B2-8C13EE7D91E1}">
      <dgm:prSet/>
      <dgm:spPr/>
      <dgm:t>
        <a:bodyPr/>
        <a:lstStyle/>
        <a:p>
          <a:r>
            <a:rPr lang="en-US" b="1" i="0"/>
            <a:t>Emerging Diversified Economies</a:t>
          </a:r>
          <a:endParaRPr lang="en-US"/>
        </a:p>
      </dgm:t>
    </dgm:pt>
    <dgm:pt modelId="{33396D6D-77E8-42B8-AAA3-830D32829A19}" type="parTrans" cxnId="{1895ED2B-A338-4B26-BE4D-3B765FEB0657}">
      <dgm:prSet/>
      <dgm:spPr/>
      <dgm:t>
        <a:bodyPr/>
        <a:lstStyle/>
        <a:p>
          <a:endParaRPr lang="en-US"/>
        </a:p>
      </dgm:t>
    </dgm:pt>
    <dgm:pt modelId="{DEABD6A2-8918-455E-AAF1-1C416B325B41}" type="sibTrans" cxnId="{1895ED2B-A338-4B26-BE4D-3B765FEB0657}">
      <dgm:prSet/>
      <dgm:spPr/>
      <dgm:t>
        <a:bodyPr/>
        <a:lstStyle/>
        <a:p>
          <a:endParaRPr lang="en-US"/>
        </a:p>
      </dgm:t>
    </dgm:pt>
    <dgm:pt modelId="{AB2804CF-9D84-4642-A442-6EFF9EBECF4A}">
      <dgm:prSet/>
      <dgm:spPr/>
      <dgm:t>
        <a:bodyPr/>
        <a:lstStyle/>
        <a:p>
          <a:r>
            <a:rPr lang="en-US" b="0" i="0"/>
            <a:t>Jamaica, Dominica, Grenada</a:t>
          </a:r>
          <a:endParaRPr lang="en-US"/>
        </a:p>
      </dgm:t>
    </dgm:pt>
    <dgm:pt modelId="{284962F3-4F72-4397-89F9-D41724403A7A}" type="parTrans" cxnId="{DD1AD4F3-64BB-4300-8A34-A61B12EC7BF8}">
      <dgm:prSet/>
      <dgm:spPr/>
      <dgm:t>
        <a:bodyPr/>
        <a:lstStyle/>
        <a:p>
          <a:endParaRPr lang="en-US"/>
        </a:p>
      </dgm:t>
    </dgm:pt>
    <dgm:pt modelId="{05DF417B-5429-49DE-90C8-7594ED3CEE3D}" type="sibTrans" cxnId="{DD1AD4F3-64BB-4300-8A34-A61B12EC7BF8}">
      <dgm:prSet/>
      <dgm:spPr/>
      <dgm:t>
        <a:bodyPr/>
        <a:lstStyle/>
        <a:p>
          <a:endParaRPr lang="en-US"/>
        </a:p>
      </dgm:t>
    </dgm:pt>
    <dgm:pt modelId="{B402A63C-9EED-441D-9C5B-45E7F90FCFE6}">
      <dgm:prSet/>
      <dgm:spPr/>
      <dgm:t>
        <a:bodyPr/>
        <a:lstStyle/>
        <a:p>
          <a:r>
            <a:rPr lang="en-US" b="0" i="0"/>
            <a:t>Construction, Mining and Quarrying, Specialized Services (Financial Intermediation, Real Estate, Agriculture, Hunting, Forestry, and Fishing </a:t>
          </a:r>
          <a:endParaRPr lang="en-US"/>
        </a:p>
      </dgm:t>
    </dgm:pt>
    <dgm:pt modelId="{4E0BB12F-C252-4367-A9DE-115CD1B148B0}" type="parTrans" cxnId="{06312774-FC44-40C4-ABA7-770CA30D543D}">
      <dgm:prSet/>
      <dgm:spPr/>
      <dgm:t>
        <a:bodyPr/>
        <a:lstStyle/>
        <a:p>
          <a:endParaRPr lang="en-US"/>
        </a:p>
      </dgm:t>
    </dgm:pt>
    <dgm:pt modelId="{F0DBF379-1978-4C6D-8420-68EC4E92C893}" type="sibTrans" cxnId="{06312774-FC44-40C4-ABA7-770CA30D543D}">
      <dgm:prSet/>
      <dgm:spPr/>
      <dgm:t>
        <a:bodyPr/>
        <a:lstStyle/>
        <a:p>
          <a:endParaRPr lang="en-US"/>
        </a:p>
      </dgm:t>
    </dgm:pt>
    <dgm:pt modelId="{6D6AB570-BE0F-4045-867E-0B4884C841B6}" type="pres">
      <dgm:prSet presAssocID="{E9B79C34-BC8B-4957-88C9-832859AA818D}" presName="linear" presStyleCnt="0">
        <dgm:presLayoutVars>
          <dgm:dir/>
          <dgm:animLvl val="lvl"/>
          <dgm:resizeHandles val="exact"/>
        </dgm:presLayoutVars>
      </dgm:prSet>
      <dgm:spPr/>
    </dgm:pt>
    <dgm:pt modelId="{5B533EFD-7DE0-4959-A4D4-547449E2DAB6}" type="pres">
      <dgm:prSet presAssocID="{368E94AF-F929-4B0F-8671-B27138ACC15A}" presName="parentLin" presStyleCnt="0"/>
      <dgm:spPr/>
    </dgm:pt>
    <dgm:pt modelId="{1FA63F20-AE87-455B-82BF-9EC5BE607976}" type="pres">
      <dgm:prSet presAssocID="{368E94AF-F929-4B0F-8671-B27138ACC15A}" presName="parentLeftMargin" presStyleLbl="node1" presStyleIdx="0" presStyleCnt="3"/>
      <dgm:spPr/>
    </dgm:pt>
    <dgm:pt modelId="{2B0725A8-51E7-4EB7-9C9C-E277801BF7BE}" type="pres">
      <dgm:prSet presAssocID="{368E94AF-F929-4B0F-8671-B27138ACC15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2744AF-8089-4B89-A154-A276364BDDE9}" type="pres">
      <dgm:prSet presAssocID="{368E94AF-F929-4B0F-8671-B27138ACC15A}" presName="negativeSpace" presStyleCnt="0"/>
      <dgm:spPr/>
    </dgm:pt>
    <dgm:pt modelId="{6D00A990-2B40-472A-840C-DC822B9314E0}" type="pres">
      <dgm:prSet presAssocID="{368E94AF-F929-4B0F-8671-B27138ACC15A}" presName="childText" presStyleLbl="conFgAcc1" presStyleIdx="0" presStyleCnt="3">
        <dgm:presLayoutVars>
          <dgm:bulletEnabled val="1"/>
        </dgm:presLayoutVars>
      </dgm:prSet>
      <dgm:spPr/>
    </dgm:pt>
    <dgm:pt modelId="{CE00B11F-BED8-41F2-9F4A-6897CA8E98AC}" type="pres">
      <dgm:prSet presAssocID="{7C1A5874-B84C-4087-8394-7B390158D751}" presName="spaceBetweenRectangles" presStyleCnt="0"/>
      <dgm:spPr/>
    </dgm:pt>
    <dgm:pt modelId="{2BAEB47C-4EB3-4B3A-BEB3-AE51CA45D301}" type="pres">
      <dgm:prSet presAssocID="{ED038D5A-988E-41F7-884B-AFFD43A0179A}" presName="parentLin" presStyleCnt="0"/>
      <dgm:spPr/>
    </dgm:pt>
    <dgm:pt modelId="{FE003193-33F5-4B27-846E-C2BBA745B7BB}" type="pres">
      <dgm:prSet presAssocID="{ED038D5A-988E-41F7-884B-AFFD43A0179A}" presName="parentLeftMargin" presStyleLbl="node1" presStyleIdx="0" presStyleCnt="3"/>
      <dgm:spPr/>
    </dgm:pt>
    <dgm:pt modelId="{F05F08F4-F3D7-49F8-9F3C-CED4850F57F2}" type="pres">
      <dgm:prSet presAssocID="{ED038D5A-988E-41F7-884B-AFFD43A017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5F3930-9975-4737-B9C5-7EA1C01EB6C4}" type="pres">
      <dgm:prSet presAssocID="{ED038D5A-988E-41F7-884B-AFFD43A0179A}" presName="negativeSpace" presStyleCnt="0"/>
      <dgm:spPr/>
    </dgm:pt>
    <dgm:pt modelId="{1AB271BE-9C4B-48AF-AE97-5A4B744C0DBC}" type="pres">
      <dgm:prSet presAssocID="{ED038D5A-988E-41F7-884B-AFFD43A0179A}" presName="childText" presStyleLbl="conFgAcc1" presStyleIdx="1" presStyleCnt="3">
        <dgm:presLayoutVars>
          <dgm:bulletEnabled val="1"/>
        </dgm:presLayoutVars>
      </dgm:prSet>
      <dgm:spPr/>
    </dgm:pt>
    <dgm:pt modelId="{560A3EA9-4DE8-4962-92F9-CBA655EB4BDA}" type="pres">
      <dgm:prSet presAssocID="{60759537-7E34-4337-9B2F-45A6728FE3CD}" presName="spaceBetweenRectangles" presStyleCnt="0"/>
      <dgm:spPr/>
    </dgm:pt>
    <dgm:pt modelId="{A08B3181-D30A-400B-A4E5-D23C2C1EAFDA}" type="pres">
      <dgm:prSet presAssocID="{8FB645FE-6A5F-49A8-A3B2-8C13EE7D91E1}" presName="parentLin" presStyleCnt="0"/>
      <dgm:spPr/>
    </dgm:pt>
    <dgm:pt modelId="{A6C1DAAC-2E63-41B0-906C-E82C9DB0EF95}" type="pres">
      <dgm:prSet presAssocID="{8FB645FE-6A5F-49A8-A3B2-8C13EE7D91E1}" presName="parentLeftMargin" presStyleLbl="node1" presStyleIdx="1" presStyleCnt="3"/>
      <dgm:spPr/>
    </dgm:pt>
    <dgm:pt modelId="{6BAC38D8-F943-434F-B2A7-40BBE77F1D90}" type="pres">
      <dgm:prSet presAssocID="{8FB645FE-6A5F-49A8-A3B2-8C13EE7D91E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54611D4-D913-4FB2-BC4F-E86D40E84442}" type="pres">
      <dgm:prSet presAssocID="{8FB645FE-6A5F-49A8-A3B2-8C13EE7D91E1}" presName="negativeSpace" presStyleCnt="0"/>
      <dgm:spPr/>
    </dgm:pt>
    <dgm:pt modelId="{ED418503-444D-4243-A21A-49A210F74382}" type="pres">
      <dgm:prSet presAssocID="{8FB645FE-6A5F-49A8-A3B2-8C13EE7D91E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49FFE20-C514-417E-9B72-117FA36C7FDE}" srcId="{ED038D5A-988E-41F7-884B-AFFD43A0179A}" destId="{057B1B56-CFAE-4A4F-9642-6A1A024B3F3B}" srcOrd="0" destOrd="0" parTransId="{DECFD361-2CE7-4B8E-ADAA-0C235D69B37E}" sibTransId="{57FB46F9-470F-4227-8DEC-A91515B7444E}"/>
    <dgm:cxn modelId="{51441E28-472A-4654-A7E4-668F0AB1A1EC}" type="presOf" srcId="{DD0F628C-D2A7-4EA0-B5B4-81CD59D7CB5E}" destId="{1AB271BE-9C4B-48AF-AE97-5A4B744C0DBC}" srcOrd="0" destOrd="1" presId="urn:microsoft.com/office/officeart/2005/8/layout/list1"/>
    <dgm:cxn modelId="{1895ED2B-A338-4B26-BE4D-3B765FEB0657}" srcId="{E9B79C34-BC8B-4957-88C9-832859AA818D}" destId="{8FB645FE-6A5F-49A8-A3B2-8C13EE7D91E1}" srcOrd="2" destOrd="0" parTransId="{33396D6D-77E8-42B8-AAA3-830D32829A19}" sibTransId="{DEABD6A2-8918-455E-AAF1-1C416B325B41}"/>
    <dgm:cxn modelId="{581E8E30-6AE9-4A74-A443-83F70724B0C4}" type="presOf" srcId="{ED038D5A-988E-41F7-884B-AFFD43A0179A}" destId="{FE003193-33F5-4B27-846E-C2BBA745B7BB}" srcOrd="0" destOrd="0" presId="urn:microsoft.com/office/officeart/2005/8/layout/list1"/>
    <dgm:cxn modelId="{F2DBA93D-8540-46D8-9305-70C03B796902}" srcId="{E9B79C34-BC8B-4957-88C9-832859AA818D}" destId="{368E94AF-F929-4B0F-8671-B27138ACC15A}" srcOrd="0" destOrd="0" parTransId="{89236BEF-C13A-4058-BF9C-52E1556DA20C}" sibTransId="{7C1A5874-B84C-4087-8394-7B390158D751}"/>
    <dgm:cxn modelId="{1AE7625E-BDD5-49CE-A202-C5CD8A12BE74}" type="presOf" srcId="{057B1B56-CFAE-4A4F-9642-6A1A024B3F3B}" destId="{1AB271BE-9C4B-48AF-AE97-5A4B744C0DBC}" srcOrd="0" destOrd="0" presId="urn:microsoft.com/office/officeart/2005/8/layout/list1"/>
    <dgm:cxn modelId="{56CC7242-F852-42E8-91F8-C0F9D9E89079}" type="presOf" srcId="{E9B79C34-BC8B-4957-88C9-832859AA818D}" destId="{6D6AB570-BE0F-4045-867E-0B4884C841B6}" srcOrd="0" destOrd="0" presId="urn:microsoft.com/office/officeart/2005/8/layout/list1"/>
    <dgm:cxn modelId="{BDB40B46-7339-4544-A12D-0D9B76C7D1A3}" type="presOf" srcId="{368E94AF-F929-4B0F-8671-B27138ACC15A}" destId="{1FA63F20-AE87-455B-82BF-9EC5BE607976}" srcOrd="0" destOrd="0" presId="urn:microsoft.com/office/officeart/2005/8/layout/list1"/>
    <dgm:cxn modelId="{3F206C68-0294-45F2-BD32-4CB889AA3C9C}" srcId="{E9B79C34-BC8B-4957-88C9-832859AA818D}" destId="{ED038D5A-988E-41F7-884B-AFFD43A0179A}" srcOrd="1" destOrd="0" parTransId="{BFABB136-25CC-45D6-AC1A-65C0DD5B98D5}" sibTransId="{60759537-7E34-4337-9B2F-45A6728FE3CD}"/>
    <dgm:cxn modelId="{A3C1B24D-5BD0-4FFD-914D-166D3858F888}" type="presOf" srcId="{ED038D5A-988E-41F7-884B-AFFD43A0179A}" destId="{F05F08F4-F3D7-49F8-9F3C-CED4850F57F2}" srcOrd="1" destOrd="0" presId="urn:microsoft.com/office/officeart/2005/8/layout/list1"/>
    <dgm:cxn modelId="{97FA9F6E-3A98-49EB-A424-3DB2AB4B18FD}" srcId="{368E94AF-F929-4B0F-8671-B27138ACC15A}" destId="{59D3F179-9992-49C6-89A7-6DB830952EAD}" srcOrd="1" destOrd="0" parTransId="{23E3D538-D121-4D6E-A8D9-F86727DF0C36}" sibTransId="{0AC9E17F-24FC-42EE-A26C-FD93116116BD}"/>
    <dgm:cxn modelId="{06312774-FC44-40C4-ABA7-770CA30D543D}" srcId="{8FB645FE-6A5F-49A8-A3B2-8C13EE7D91E1}" destId="{B402A63C-9EED-441D-9C5B-45E7F90FCFE6}" srcOrd="1" destOrd="0" parTransId="{4E0BB12F-C252-4367-A9DE-115CD1B148B0}" sibTransId="{F0DBF379-1978-4C6D-8420-68EC4E92C893}"/>
    <dgm:cxn modelId="{E2DEC379-6330-437B-AA37-57F2EE00F893}" type="presOf" srcId="{8FB645FE-6A5F-49A8-A3B2-8C13EE7D91E1}" destId="{6BAC38D8-F943-434F-B2A7-40BBE77F1D90}" srcOrd="1" destOrd="0" presId="urn:microsoft.com/office/officeart/2005/8/layout/list1"/>
    <dgm:cxn modelId="{C11AEB7F-0B71-43F3-B0FE-084A6D045830}" type="presOf" srcId="{AB2804CF-9D84-4642-A442-6EFF9EBECF4A}" destId="{ED418503-444D-4243-A21A-49A210F74382}" srcOrd="0" destOrd="0" presId="urn:microsoft.com/office/officeart/2005/8/layout/list1"/>
    <dgm:cxn modelId="{3757DC89-2E96-43F9-B7B5-87D4A7D2B038}" srcId="{ED038D5A-988E-41F7-884B-AFFD43A0179A}" destId="{DD0F628C-D2A7-4EA0-B5B4-81CD59D7CB5E}" srcOrd="1" destOrd="0" parTransId="{21A760BF-ED33-4E34-B380-BD81921B1094}" sibTransId="{B2905BC3-6FB6-4930-B0E0-36EC75E58C84}"/>
    <dgm:cxn modelId="{42275098-5904-41CF-B728-1CF33861C5BB}" srcId="{368E94AF-F929-4B0F-8671-B27138ACC15A}" destId="{D7E278C1-6F1E-45E9-A55C-D79B5EAA1B2C}" srcOrd="0" destOrd="0" parTransId="{23699A96-9464-4130-B513-C92C6EFCD443}" sibTransId="{DA96AD73-E1F1-4E05-B92A-C7376D438A82}"/>
    <dgm:cxn modelId="{6361639A-E9A0-4739-AE09-69B989084570}" type="presOf" srcId="{59D3F179-9992-49C6-89A7-6DB830952EAD}" destId="{6D00A990-2B40-472A-840C-DC822B9314E0}" srcOrd="0" destOrd="1" presId="urn:microsoft.com/office/officeart/2005/8/layout/list1"/>
    <dgm:cxn modelId="{97BFDBA3-327F-479E-843A-D22D9CC9C2C8}" type="presOf" srcId="{B402A63C-9EED-441D-9C5B-45E7F90FCFE6}" destId="{ED418503-444D-4243-A21A-49A210F74382}" srcOrd="0" destOrd="1" presId="urn:microsoft.com/office/officeart/2005/8/layout/list1"/>
    <dgm:cxn modelId="{6658BAD5-26E9-438D-AB00-4EFF9AF44DE2}" type="presOf" srcId="{8FB645FE-6A5F-49A8-A3B2-8C13EE7D91E1}" destId="{A6C1DAAC-2E63-41B0-906C-E82C9DB0EF95}" srcOrd="0" destOrd="0" presId="urn:microsoft.com/office/officeart/2005/8/layout/list1"/>
    <dgm:cxn modelId="{956893DE-6A13-427A-98CB-9DD6B12C9EB6}" type="presOf" srcId="{368E94AF-F929-4B0F-8671-B27138ACC15A}" destId="{2B0725A8-51E7-4EB7-9C9C-E277801BF7BE}" srcOrd="1" destOrd="0" presId="urn:microsoft.com/office/officeart/2005/8/layout/list1"/>
    <dgm:cxn modelId="{0B6C89E8-646C-4F0C-AFB5-D987BB0AAA05}" type="presOf" srcId="{D7E278C1-6F1E-45E9-A55C-D79B5EAA1B2C}" destId="{6D00A990-2B40-472A-840C-DC822B9314E0}" srcOrd="0" destOrd="0" presId="urn:microsoft.com/office/officeart/2005/8/layout/list1"/>
    <dgm:cxn modelId="{DD1AD4F3-64BB-4300-8A34-A61B12EC7BF8}" srcId="{8FB645FE-6A5F-49A8-A3B2-8C13EE7D91E1}" destId="{AB2804CF-9D84-4642-A442-6EFF9EBECF4A}" srcOrd="0" destOrd="0" parTransId="{284962F3-4F72-4397-89F9-D41724403A7A}" sibTransId="{05DF417B-5429-49DE-90C8-7594ED3CEE3D}"/>
    <dgm:cxn modelId="{CD60392F-3973-4E1B-8FDC-EE3561759A28}" type="presParOf" srcId="{6D6AB570-BE0F-4045-867E-0B4884C841B6}" destId="{5B533EFD-7DE0-4959-A4D4-547449E2DAB6}" srcOrd="0" destOrd="0" presId="urn:microsoft.com/office/officeart/2005/8/layout/list1"/>
    <dgm:cxn modelId="{EF66DE0C-33FA-44AB-A64E-206888C56519}" type="presParOf" srcId="{5B533EFD-7DE0-4959-A4D4-547449E2DAB6}" destId="{1FA63F20-AE87-455B-82BF-9EC5BE607976}" srcOrd="0" destOrd="0" presId="urn:microsoft.com/office/officeart/2005/8/layout/list1"/>
    <dgm:cxn modelId="{C0691259-6C92-4B5D-A29C-3BF935E39AC1}" type="presParOf" srcId="{5B533EFD-7DE0-4959-A4D4-547449E2DAB6}" destId="{2B0725A8-51E7-4EB7-9C9C-E277801BF7BE}" srcOrd="1" destOrd="0" presId="urn:microsoft.com/office/officeart/2005/8/layout/list1"/>
    <dgm:cxn modelId="{93F9AE27-8003-430E-A868-485180D1F7FA}" type="presParOf" srcId="{6D6AB570-BE0F-4045-867E-0B4884C841B6}" destId="{C82744AF-8089-4B89-A154-A276364BDDE9}" srcOrd="1" destOrd="0" presId="urn:microsoft.com/office/officeart/2005/8/layout/list1"/>
    <dgm:cxn modelId="{207C7176-618A-4C35-B4BE-74562CEECD80}" type="presParOf" srcId="{6D6AB570-BE0F-4045-867E-0B4884C841B6}" destId="{6D00A990-2B40-472A-840C-DC822B9314E0}" srcOrd="2" destOrd="0" presId="urn:microsoft.com/office/officeart/2005/8/layout/list1"/>
    <dgm:cxn modelId="{623A57AA-0F1F-4723-9D6B-86DAF9666DD4}" type="presParOf" srcId="{6D6AB570-BE0F-4045-867E-0B4884C841B6}" destId="{CE00B11F-BED8-41F2-9F4A-6897CA8E98AC}" srcOrd="3" destOrd="0" presId="urn:microsoft.com/office/officeart/2005/8/layout/list1"/>
    <dgm:cxn modelId="{02A2B4B7-E6EA-4926-9B24-7D71FD76BDF6}" type="presParOf" srcId="{6D6AB570-BE0F-4045-867E-0B4884C841B6}" destId="{2BAEB47C-4EB3-4B3A-BEB3-AE51CA45D301}" srcOrd="4" destOrd="0" presId="urn:microsoft.com/office/officeart/2005/8/layout/list1"/>
    <dgm:cxn modelId="{2CC56D8B-3C16-4A04-A143-D6165A5ABC5D}" type="presParOf" srcId="{2BAEB47C-4EB3-4B3A-BEB3-AE51CA45D301}" destId="{FE003193-33F5-4B27-846E-C2BBA745B7BB}" srcOrd="0" destOrd="0" presId="urn:microsoft.com/office/officeart/2005/8/layout/list1"/>
    <dgm:cxn modelId="{1CDBABB2-8FAD-4CBB-BC51-7A2C4402A967}" type="presParOf" srcId="{2BAEB47C-4EB3-4B3A-BEB3-AE51CA45D301}" destId="{F05F08F4-F3D7-49F8-9F3C-CED4850F57F2}" srcOrd="1" destOrd="0" presId="urn:microsoft.com/office/officeart/2005/8/layout/list1"/>
    <dgm:cxn modelId="{D7CA988C-4705-4C3F-B279-CF711DD96A84}" type="presParOf" srcId="{6D6AB570-BE0F-4045-867E-0B4884C841B6}" destId="{8E5F3930-9975-4737-B9C5-7EA1C01EB6C4}" srcOrd="5" destOrd="0" presId="urn:microsoft.com/office/officeart/2005/8/layout/list1"/>
    <dgm:cxn modelId="{204F7309-E69F-4666-9C2F-FDCE224F0872}" type="presParOf" srcId="{6D6AB570-BE0F-4045-867E-0B4884C841B6}" destId="{1AB271BE-9C4B-48AF-AE97-5A4B744C0DBC}" srcOrd="6" destOrd="0" presId="urn:microsoft.com/office/officeart/2005/8/layout/list1"/>
    <dgm:cxn modelId="{1DF4835B-AA1F-4438-8845-188CB3A33828}" type="presParOf" srcId="{6D6AB570-BE0F-4045-867E-0B4884C841B6}" destId="{560A3EA9-4DE8-4962-92F9-CBA655EB4BDA}" srcOrd="7" destOrd="0" presId="urn:microsoft.com/office/officeart/2005/8/layout/list1"/>
    <dgm:cxn modelId="{A2E167EA-A2EB-460D-9E16-043130F9148C}" type="presParOf" srcId="{6D6AB570-BE0F-4045-867E-0B4884C841B6}" destId="{A08B3181-D30A-400B-A4E5-D23C2C1EAFDA}" srcOrd="8" destOrd="0" presId="urn:microsoft.com/office/officeart/2005/8/layout/list1"/>
    <dgm:cxn modelId="{44890715-5942-4808-AB43-BB73C4FB721C}" type="presParOf" srcId="{A08B3181-D30A-400B-A4E5-D23C2C1EAFDA}" destId="{A6C1DAAC-2E63-41B0-906C-E82C9DB0EF95}" srcOrd="0" destOrd="0" presId="urn:microsoft.com/office/officeart/2005/8/layout/list1"/>
    <dgm:cxn modelId="{2CA4000B-66C2-4A68-98B8-D64A6891A6F1}" type="presParOf" srcId="{A08B3181-D30A-400B-A4E5-D23C2C1EAFDA}" destId="{6BAC38D8-F943-434F-B2A7-40BBE77F1D90}" srcOrd="1" destOrd="0" presId="urn:microsoft.com/office/officeart/2005/8/layout/list1"/>
    <dgm:cxn modelId="{4B96F6CA-460F-4773-8C92-7BCCAB406D63}" type="presParOf" srcId="{6D6AB570-BE0F-4045-867E-0B4884C841B6}" destId="{954611D4-D913-4FB2-BC4F-E86D40E84442}" srcOrd="9" destOrd="0" presId="urn:microsoft.com/office/officeart/2005/8/layout/list1"/>
    <dgm:cxn modelId="{EDC3C726-E186-49D1-AA91-199C7D4888A7}" type="presParOf" srcId="{6D6AB570-BE0F-4045-867E-0B4884C841B6}" destId="{ED418503-444D-4243-A21A-49A210F7438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59024A-F81F-4234-ACA9-C6B312A96F4E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82D5F7-3E21-4814-9502-44750233426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 dirty="0"/>
            <a:t>Hotels and Restaurants</a:t>
          </a:r>
          <a:endParaRPr lang="en-US" dirty="0"/>
        </a:p>
      </dgm:t>
    </dgm:pt>
    <dgm:pt modelId="{55E0EAF6-48A3-4737-9465-517A8427FAA3}" type="parTrans" cxnId="{912F1EE4-6D9E-4C78-935D-91B59C77E299}">
      <dgm:prSet/>
      <dgm:spPr/>
      <dgm:t>
        <a:bodyPr/>
        <a:lstStyle/>
        <a:p>
          <a:endParaRPr lang="en-US"/>
        </a:p>
      </dgm:t>
    </dgm:pt>
    <dgm:pt modelId="{1A291024-A26D-4422-BB55-734A2EAAA5CE}" type="sibTrans" cxnId="{912F1EE4-6D9E-4C78-935D-91B59C77E299}">
      <dgm:prSet/>
      <dgm:spPr/>
      <dgm:t>
        <a:bodyPr/>
        <a:lstStyle/>
        <a:p>
          <a:endParaRPr lang="en-US"/>
        </a:p>
      </dgm:t>
    </dgm:pt>
    <dgm:pt modelId="{AEED4567-320F-4083-8E9B-89B803215E0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Experience Economy: Wiser Wallets, Aging Population, Global Consumer Class Growth.</a:t>
          </a:r>
          <a:endParaRPr lang="en-US" sz="1400" b="0" dirty="0"/>
        </a:p>
      </dgm:t>
    </dgm:pt>
    <dgm:pt modelId="{52211F39-423C-4818-A333-146B56BDE9ED}" type="parTrans" cxnId="{0809F701-1ED8-4F8F-B384-578EDF3FE957}">
      <dgm:prSet/>
      <dgm:spPr/>
      <dgm:t>
        <a:bodyPr/>
        <a:lstStyle/>
        <a:p>
          <a:endParaRPr lang="en-US"/>
        </a:p>
      </dgm:t>
    </dgm:pt>
    <dgm:pt modelId="{9F1F052D-9313-4BA6-B898-8720A3FBB9C5}" type="sibTrans" cxnId="{0809F701-1ED8-4F8F-B384-578EDF3FE957}">
      <dgm:prSet/>
      <dgm:spPr/>
      <dgm:t>
        <a:bodyPr/>
        <a:lstStyle/>
        <a:p>
          <a:endParaRPr lang="en-US"/>
        </a:p>
      </dgm:t>
    </dgm:pt>
    <dgm:pt modelId="{2272FF09-4387-4716-B2AE-97D5DC39B6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Expand Niche Tourism: Target new source markets and high-value, culturally immersive experiences.</a:t>
          </a:r>
          <a:endParaRPr lang="en-US" sz="1400" b="0" dirty="0"/>
        </a:p>
      </dgm:t>
    </dgm:pt>
    <dgm:pt modelId="{C2B3B1E3-3040-4358-9D83-E006655A3725}" type="parTrans" cxnId="{CBC8AD66-B6A0-4B9B-988E-0C01076AA0A9}">
      <dgm:prSet/>
      <dgm:spPr/>
      <dgm:t>
        <a:bodyPr/>
        <a:lstStyle/>
        <a:p>
          <a:endParaRPr lang="en-US"/>
        </a:p>
      </dgm:t>
    </dgm:pt>
    <dgm:pt modelId="{1E18F5AC-F98C-4CAC-92BC-600683FED65F}" type="sibTrans" cxnId="{CBC8AD66-B6A0-4B9B-988E-0C01076AA0A9}">
      <dgm:prSet/>
      <dgm:spPr/>
      <dgm:t>
        <a:bodyPr/>
        <a:lstStyle/>
        <a:p>
          <a:endParaRPr lang="en-US"/>
        </a:p>
      </dgm:t>
    </dgm:pt>
    <dgm:pt modelId="{C9EA0D9C-33EF-4B79-924C-D52564C352F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/>
            <a:t>Agriculture and Fishing</a:t>
          </a:r>
          <a:endParaRPr lang="en-US"/>
        </a:p>
      </dgm:t>
    </dgm:pt>
    <dgm:pt modelId="{5CA7F59E-C95F-4702-BFE6-5C1F5DDCE842}" type="parTrans" cxnId="{D4EB027E-CEEA-49A8-9ECC-2E110372B162}">
      <dgm:prSet/>
      <dgm:spPr/>
      <dgm:t>
        <a:bodyPr/>
        <a:lstStyle/>
        <a:p>
          <a:endParaRPr lang="en-US"/>
        </a:p>
      </dgm:t>
    </dgm:pt>
    <dgm:pt modelId="{A52C76D0-7759-4466-B4B5-81985ABE72BD}" type="sibTrans" cxnId="{D4EB027E-CEEA-49A8-9ECC-2E110372B162}">
      <dgm:prSet/>
      <dgm:spPr/>
      <dgm:t>
        <a:bodyPr/>
        <a:lstStyle/>
        <a:p>
          <a:endParaRPr lang="en-US"/>
        </a:p>
      </dgm:t>
    </dgm:pt>
    <dgm:pt modelId="{24248218-D6BF-4D69-89BD-A39735653E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Lean Local: Health/Wellness, Sustainability, Global Value Chain Reconfiguration.</a:t>
          </a:r>
          <a:endParaRPr lang="en-US" sz="1400" dirty="0"/>
        </a:p>
      </dgm:t>
    </dgm:pt>
    <dgm:pt modelId="{E9B9DDCF-BDB6-487F-925F-8221DF05472D}" type="parTrans" cxnId="{F80B6BAB-A6A6-40A7-8EAD-A7140D2E42B6}">
      <dgm:prSet/>
      <dgm:spPr/>
      <dgm:t>
        <a:bodyPr/>
        <a:lstStyle/>
        <a:p>
          <a:endParaRPr lang="en-US"/>
        </a:p>
      </dgm:t>
    </dgm:pt>
    <dgm:pt modelId="{A28E27DD-1596-48F4-9986-DE483D3AEDB1}" type="sibTrans" cxnId="{F80B6BAB-A6A6-40A7-8EAD-A7140D2E42B6}">
      <dgm:prSet/>
      <dgm:spPr/>
      <dgm:t>
        <a:bodyPr/>
        <a:lstStyle/>
        <a:p>
          <a:endParaRPr lang="en-US"/>
        </a:p>
      </dgm:t>
    </dgm:pt>
    <dgm:pt modelId="{E6F3D427-5911-47ED-836C-2883C0A53F0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Enhance Food Security: Capitalize on demand for ethically sourced, locally produced goods.</a:t>
          </a:r>
          <a:endParaRPr lang="en-US" sz="1400" dirty="0"/>
        </a:p>
      </dgm:t>
    </dgm:pt>
    <dgm:pt modelId="{5078A057-32C6-4AD6-B5C5-7E494C9BA414}" type="parTrans" cxnId="{17B8A0FA-2238-47ED-89BA-24424F852703}">
      <dgm:prSet/>
      <dgm:spPr/>
      <dgm:t>
        <a:bodyPr/>
        <a:lstStyle/>
        <a:p>
          <a:endParaRPr lang="en-US"/>
        </a:p>
      </dgm:t>
    </dgm:pt>
    <dgm:pt modelId="{2BCD2A74-9094-447E-8F4C-F85814CA6C10}" type="sibTrans" cxnId="{17B8A0FA-2238-47ED-89BA-24424F852703}">
      <dgm:prSet/>
      <dgm:spPr/>
      <dgm:t>
        <a:bodyPr/>
        <a:lstStyle/>
        <a:p>
          <a:endParaRPr lang="en-US"/>
        </a:p>
      </dgm:t>
    </dgm:pt>
    <dgm:pt modelId="{A88D2535-527E-4D85-A9B7-3E40D136C2B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/>
            <a:t>Specialized Services</a:t>
          </a:r>
          <a:endParaRPr lang="en-US"/>
        </a:p>
      </dgm:t>
    </dgm:pt>
    <dgm:pt modelId="{B2DB9889-B50F-422C-A07B-4A383536E213}" type="parTrans" cxnId="{117B2174-6BB1-4722-B96E-2CDDB768431D}">
      <dgm:prSet/>
      <dgm:spPr/>
      <dgm:t>
        <a:bodyPr/>
        <a:lstStyle/>
        <a:p>
          <a:endParaRPr lang="en-US"/>
        </a:p>
      </dgm:t>
    </dgm:pt>
    <dgm:pt modelId="{7AA375BE-3262-4EE3-886D-6FE132968C45}" type="sibTrans" cxnId="{117B2174-6BB1-4722-B96E-2CDDB768431D}">
      <dgm:prSet/>
      <dgm:spPr/>
      <dgm:t>
        <a:bodyPr/>
        <a:lstStyle/>
        <a:p>
          <a:endParaRPr lang="en-US"/>
        </a:p>
      </dgm:t>
    </dgm:pt>
    <dgm:pt modelId="{11D73416-FD05-4069-9467-9DAE36542A7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Digital Disruption: AI, Personalization, Near-Shoring of Services, Gen Z/Aging Population Demand.</a:t>
          </a:r>
          <a:endParaRPr lang="en-US" sz="1400" dirty="0"/>
        </a:p>
      </dgm:t>
    </dgm:pt>
    <dgm:pt modelId="{ED858092-995F-40DA-97A6-FFE00E02E16D}" type="parTrans" cxnId="{F173E6AD-91B3-4224-A649-EA6A6A062E68}">
      <dgm:prSet/>
      <dgm:spPr/>
      <dgm:t>
        <a:bodyPr/>
        <a:lstStyle/>
        <a:p>
          <a:endParaRPr lang="en-US"/>
        </a:p>
      </dgm:t>
    </dgm:pt>
    <dgm:pt modelId="{87F02B2D-C12C-4ADA-8D8F-81D45D6ED7F3}" type="sibTrans" cxnId="{F173E6AD-91B3-4224-A649-EA6A6A062E68}">
      <dgm:prSet/>
      <dgm:spPr/>
      <dgm:t>
        <a:bodyPr/>
        <a:lstStyle/>
        <a:p>
          <a:endParaRPr lang="en-US"/>
        </a:p>
      </dgm:t>
    </dgm:pt>
    <dgm:pt modelId="{ED187BE5-5075-4A95-84BF-E24E771E588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Develop Tech-Driven Services: Create tailored financial/business products leveraging AI and near-shoring trends.</a:t>
          </a:r>
          <a:endParaRPr lang="en-US" sz="1400" dirty="0"/>
        </a:p>
      </dgm:t>
    </dgm:pt>
    <dgm:pt modelId="{D569A03A-8F91-4E13-9674-806E2FDAC70A}" type="parTrans" cxnId="{54F3094F-079B-4793-874A-5B95B05A52E7}">
      <dgm:prSet/>
      <dgm:spPr/>
      <dgm:t>
        <a:bodyPr/>
        <a:lstStyle/>
        <a:p>
          <a:endParaRPr lang="en-US"/>
        </a:p>
      </dgm:t>
    </dgm:pt>
    <dgm:pt modelId="{5E16231B-0298-48F7-A61B-0C501540E3C2}" type="sibTrans" cxnId="{54F3094F-079B-4793-874A-5B95B05A52E7}">
      <dgm:prSet/>
      <dgm:spPr/>
      <dgm:t>
        <a:bodyPr/>
        <a:lstStyle/>
        <a:p>
          <a:endParaRPr lang="en-US"/>
        </a:p>
      </dgm:t>
    </dgm:pt>
    <dgm:pt modelId="{92852532-CEBA-4BAB-A626-22B8FD958E7D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/>
            <a:t>Electricity, Gas and Water</a:t>
          </a:r>
          <a:endParaRPr lang="en-US"/>
        </a:p>
      </dgm:t>
    </dgm:pt>
    <dgm:pt modelId="{9A7F81D1-165A-4DED-A83A-C28556C7410F}" type="parTrans" cxnId="{C7BF1A20-0364-45DD-821E-2B3508E1E0C8}">
      <dgm:prSet/>
      <dgm:spPr/>
      <dgm:t>
        <a:bodyPr/>
        <a:lstStyle/>
        <a:p>
          <a:endParaRPr lang="en-US"/>
        </a:p>
      </dgm:t>
    </dgm:pt>
    <dgm:pt modelId="{327A6385-C0D1-4023-98C9-016C752780A2}" type="sibTrans" cxnId="{C7BF1A20-0364-45DD-821E-2B3508E1E0C8}">
      <dgm:prSet/>
      <dgm:spPr/>
      <dgm:t>
        <a:bodyPr/>
        <a:lstStyle/>
        <a:p>
          <a:endParaRPr lang="en-US"/>
        </a:p>
      </dgm:t>
    </dgm:pt>
    <dgm:pt modelId="{C16C4FD8-B2AA-468C-9489-B8A4142B219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Sustainability &amp; Energy Transition.</a:t>
          </a:r>
          <a:endParaRPr lang="en-US" sz="1400" dirty="0"/>
        </a:p>
      </dgm:t>
    </dgm:pt>
    <dgm:pt modelId="{C13E4F53-E522-4944-9A3B-107135E8527F}" type="parTrans" cxnId="{459BB779-9C7D-454B-ACD9-83130445189B}">
      <dgm:prSet/>
      <dgm:spPr/>
      <dgm:t>
        <a:bodyPr/>
        <a:lstStyle/>
        <a:p>
          <a:endParaRPr lang="en-US"/>
        </a:p>
      </dgm:t>
    </dgm:pt>
    <dgm:pt modelId="{988F24F6-D5A1-4053-B428-E6DF5713A2AF}" type="sibTrans" cxnId="{459BB779-9C7D-454B-ACD9-83130445189B}">
      <dgm:prSet/>
      <dgm:spPr/>
      <dgm:t>
        <a:bodyPr/>
        <a:lstStyle/>
        <a:p>
          <a:endParaRPr lang="en-US"/>
        </a:p>
      </dgm:t>
    </dgm:pt>
    <dgm:pt modelId="{D1A3A0A7-A44C-473C-9869-E8F8D1A2B0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Invest in Renewables: Reduce fossil fuel reliance through solar, wind, and geothermal infrastructure.</a:t>
          </a:r>
          <a:endParaRPr lang="en-US" sz="1400" dirty="0"/>
        </a:p>
      </dgm:t>
    </dgm:pt>
    <dgm:pt modelId="{6CA84EC7-F03A-46EB-B89E-D1627A80DB76}" type="parTrans" cxnId="{85B723EE-EC4E-4769-AC69-C4F226AACEA4}">
      <dgm:prSet/>
      <dgm:spPr/>
      <dgm:t>
        <a:bodyPr/>
        <a:lstStyle/>
        <a:p>
          <a:endParaRPr lang="en-US"/>
        </a:p>
      </dgm:t>
    </dgm:pt>
    <dgm:pt modelId="{CA07759F-5F72-419B-AEE4-3BA88667B057}" type="sibTrans" cxnId="{85B723EE-EC4E-4769-AC69-C4F226AACEA4}">
      <dgm:prSet/>
      <dgm:spPr/>
      <dgm:t>
        <a:bodyPr/>
        <a:lstStyle/>
        <a:p>
          <a:endParaRPr lang="en-US"/>
        </a:p>
      </dgm:t>
    </dgm:pt>
    <dgm:pt modelId="{76A0F0F8-2751-499F-B9AF-86EB414A9FF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b="1" i="0"/>
            <a:t>Transport &amp; Supporting Activities</a:t>
          </a:r>
          <a:endParaRPr lang="en-US"/>
        </a:p>
      </dgm:t>
    </dgm:pt>
    <dgm:pt modelId="{355D549D-2A2D-4C6B-9A0C-99B848B32560}" type="parTrans" cxnId="{11645F5D-1622-4D25-8290-A453EF0B2581}">
      <dgm:prSet/>
      <dgm:spPr/>
      <dgm:t>
        <a:bodyPr/>
        <a:lstStyle/>
        <a:p>
          <a:endParaRPr lang="en-US"/>
        </a:p>
      </dgm:t>
    </dgm:pt>
    <dgm:pt modelId="{57D0CAA0-8885-46B6-8BDC-BE873E4C3CA0}" type="sibTrans" cxnId="{11645F5D-1622-4D25-8290-A453EF0B2581}">
      <dgm:prSet/>
      <dgm:spPr/>
      <dgm:t>
        <a:bodyPr/>
        <a:lstStyle/>
        <a:p>
          <a:endParaRPr lang="en-US"/>
        </a:p>
      </dgm:t>
    </dgm:pt>
    <dgm:pt modelId="{A01E67D3-80AC-4DCA-9E50-D6C3F9D822D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Logistics Reconfiguration: Tech Disruption, Supporting Near-Shoring.</a:t>
          </a:r>
          <a:endParaRPr lang="en-US" sz="1400" dirty="0"/>
        </a:p>
      </dgm:t>
    </dgm:pt>
    <dgm:pt modelId="{768748D5-4492-4433-91E1-735D620A2A6A}" type="parTrans" cxnId="{1CD048E0-5366-45FB-8B75-1AA9AF1E32F1}">
      <dgm:prSet/>
      <dgm:spPr/>
      <dgm:t>
        <a:bodyPr/>
        <a:lstStyle/>
        <a:p>
          <a:endParaRPr lang="en-US"/>
        </a:p>
      </dgm:t>
    </dgm:pt>
    <dgm:pt modelId="{F48C8735-C3EE-4B42-9BCA-7F59F9F5FC11}" type="sibTrans" cxnId="{1CD048E0-5366-45FB-8B75-1AA9AF1E32F1}">
      <dgm:prSet/>
      <dgm:spPr/>
      <dgm:t>
        <a:bodyPr/>
        <a:lstStyle/>
        <a:p>
          <a:endParaRPr lang="en-US"/>
        </a:p>
      </dgm:t>
    </dgm:pt>
    <dgm:pt modelId="{BAE796A0-A229-4D91-94B0-A06EB7CB63D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dirty="0"/>
            <a:t>Optimize Supply Chains: Leverage digital platforms to facilitate trade and support near-shoring logistics.</a:t>
          </a:r>
          <a:endParaRPr lang="en-US" sz="1400" dirty="0"/>
        </a:p>
      </dgm:t>
    </dgm:pt>
    <dgm:pt modelId="{CF209376-EA67-4302-9338-B2A777AE8102}" type="parTrans" cxnId="{65936CC4-97E6-4E6A-8A91-02410868D1B7}">
      <dgm:prSet/>
      <dgm:spPr/>
      <dgm:t>
        <a:bodyPr/>
        <a:lstStyle/>
        <a:p>
          <a:endParaRPr lang="en-US"/>
        </a:p>
      </dgm:t>
    </dgm:pt>
    <dgm:pt modelId="{51BEF57E-D470-4E46-96C2-95F51A9CAF74}" type="sibTrans" cxnId="{65936CC4-97E6-4E6A-8A91-02410868D1B7}">
      <dgm:prSet/>
      <dgm:spPr/>
      <dgm:t>
        <a:bodyPr/>
        <a:lstStyle/>
        <a:p>
          <a:endParaRPr lang="en-US"/>
        </a:p>
      </dgm:t>
    </dgm:pt>
    <dgm:pt modelId="{DC2820D5-E0CE-45A7-B46A-67F37312F763}" type="pres">
      <dgm:prSet presAssocID="{7A59024A-F81F-4234-ACA9-C6B312A96F4E}" presName="root" presStyleCnt="0">
        <dgm:presLayoutVars>
          <dgm:dir/>
          <dgm:resizeHandles val="exact"/>
        </dgm:presLayoutVars>
      </dgm:prSet>
      <dgm:spPr/>
    </dgm:pt>
    <dgm:pt modelId="{4158A73A-A0A2-406E-B0FC-21C42982E31F}" type="pres">
      <dgm:prSet presAssocID="{0A82D5F7-3E21-4814-9502-44750233426B}" presName="compNode" presStyleCnt="0"/>
      <dgm:spPr/>
    </dgm:pt>
    <dgm:pt modelId="{222188DE-2653-4223-8F01-E8CAF85B621A}" type="pres">
      <dgm:prSet presAssocID="{0A82D5F7-3E21-4814-9502-44750233426B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llet"/>
        </a:ext>
      </dgm:extLst>
    </dgm:pt>
    <dgm:pt modelId="{21CCA40C-12D3-45F7-B309-4D063E803C53}" type="pres">
      <dgm:prSet presAssocID="{0A82D5F7-3E21-4814-9502-44750233426B}" presName="iconSpace" presStyleCnt="0"/>
      <dgm:spPr/>
    </dgm:pt>
    <dgm:pt modelId="{ACB2A7B2-37F3-44FC-B78A-1392C75679CD}" type="pres">
      <dgm:prSet presAssocID="{0A82D5F7-3E21-4814-9502-44750233426B}" presName="parTx" presStyleLbl="revTx" presStyleIdx="0" presStyleCnt="10">
        <dgm:presLayoutVars>
          <dgm:chMax val="0"/>
          <dgm:chPref val="0"/>
        </dgm:presLayoutVars>
      </dgm:prSet>
      <dgm:spPr/>
    </dgm:pt>
    <dgm:pt modelId="{F48328C6-3B5B-4BB0-88B2-7FF27B4B4D2C}" type="pres">
      <dgm:prSet presAssocID="{0A82D5F7-3E21-4814-9502-44750233426B}" presName="txSpace" presStyleCnt="0"/>
      <dgm:spPr/>
    </dgm:pt>
    <dgm:pt modelId="{F243EAF2-5E8E-4364-9B5E-53C0D554D3C0}" type="pres">
      <dgm:prSet presAssocID="{0A82D5F7-3E21-4814-9502-44750233426B}" presName="desTx" presStyleLbl="revTx" presStyleIdx="1" presStyleCnt="10">
        <dgm:presLayoutVars/>
      </dgm:prSet>
      <dgm:spPr/>
    </dgm:pt>
    <dgm:pt modelId="{5E01A101-6B4F-4E6A-B0DF-B8F595AC420E}" type="pres">
      <dgm:prSet presAssocID="{1A291024-A26D-4422-BB55-734A2EAAA5CE}" presName="sibTrans" presStyleCnt="0"/>
      <dgm:spPr/>
    </dgm:pt>
    <dgm:pt modelId="{C9D73993-7D28-49E3-95FB-3978F2627935}" type="pres">
      <dgm:prSet presAssocID="{C9EA0D9C-33EF-4B79-924C-D52564C352FD}" presName="compNode" presStyleCnt="0"/>
      <dgm:spPr/>
    </dgm:pt>
    <dgm:pt modelId="{EB214A04-DB96-4FDF-83A6-A95F7ED32DB5}" type="pres">
      <dgm:prSet presAssocID="{C9EA0D9C-33EF-4B79-924C-D52564C352F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shing"/>
        </a:ext>
      </dgm:extLst>
    </dgm:pt>
    <dgm:pt modelId="{C3ADCD36-FB3F-4CB6-AAE0-D005D1E67693}" type="pres">
      <dgm:prSet presAssocID="{C9EA0D9C-33EF-4B79-924C-D52564C352FD}" presName="iconSpace" presStyleCnt="0"/>
      <dgm:spPr/>
    </dgm:pt>
    <dgm:pt modelId="{6C58B38E-E551-4ACA-B02E-608E7293C134}" type="pres">
      <dgm:prSet presAssocID="{C9EA0D9C-33EF-4B79-924C-D52564C352FD}" presName="parTx" presStyleLbl="revTx" presStyleIdx="2" presStyleCnt="10">
        <dgm:presLayoutVars>
          <dgm:chMax val="0"/>
          <dgm:chPref val="0"/>
        </dgm:presLayoutVars>
      </dgm:prSet>
      <dgm:spPr/>
    </dgm:pt>
    <dgm:pt modelId="{BE154368-3A58-4FBF-AB80-126E597F4C4B}" type="pres">
      <dgm:prSet presAssocID="{C9EA0D9C-33EF-4B79-924C-D52564C352FD}" presName="txSpace" presStyleCnt="0"/>
      <dgm:spPr/>
    </dgm:pt>
    <dgm:pt modelId="{3AB84BEE-8991-4158-BC04-0AF230B42E00}" type="pres">
      <dgm:prSet presAssocID="{C9EA0D9C-33EF-4B79-924C-D52564C352FD}" presName="desTx" presStyleLbl="revTx" presStyleIdx="3" presStyleCnt="10">
        <dgm:presLayoutVars/>
      </dgm:prSet>
      <dgm:spPr/>
    </dgm:pt>
    <dgm:pt modelId="{75AE640F-72D7-472B-8CC1-252B9D4885D7}" type="pres">
      <dgm:prSet presAssocID="{A52C76D0-7759-4466-B4B5-81985ABE72BD}" presName="sibTrans" presStyleCnt="0"/>
      <dgm:spPr/>
    </dgm:pt>
    <dgm:pt modelId="{D1FE7F2A-033D-42F0-97DB-75E32A4E8D16}" type="pres">
      <dgm:prSet presAssocID="{A88D2535-527E-4D85-A9B7-3E40D136C2B9}" presName="compNode" presStyleCnt="0"/>
      <dgm:spPr/>
    </dgm:pt>
    <dgm:pt modelId="{148BF0BD-330E-41A3-997E-848E5AD2C73A}" type="pres">
      <dgm:prSet presAssocID="{A88D2535-527E-4D85-A9B7-3E40D136C2B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309327C5-E533-47C8-890C-7796C4400C86}" type="pres">
      <dgm:prSet presAssocID="{A88D2535-527E-4D85-A9B7-3E40D136C2B9}" presName="iconSpace" presStyleCnt="0"/>
      <dgm:spPr/>
    </dgm:pt>
    <dgm:pt modelId="{512D8D5F-84BE-42ED-8072-24986AACAF9F}" type="pres">
      <dgm:prSet presAssocID="{A88D2535-527E-4D85-A9B7-3E40D136C2B9}" presName="parTx" presStyleLbl="revTx" presStyleIdx="4" presStyleCnt="10">
        <dgm:presLayoutVars>
          <dgm:chMax val="0"/>
          <dgm:chPref val="0"/>
        </dgm:presLayoutVars>
      </dgm:prSet>
      <dgm:spPr/>
    </dgm:pt>
    <dgm:pt modelId="{EF402091-F376-439B-ADE5-12F63B66F33C}" type="pres">
      <dgm:prSet presAssocID="{A88D2535-527E-4D85-A9B7-3E40D136C2B9}" presName="txSpace" presStyleCnt="0"/>
      <dgm:spPr/>
    </dgm:pt>
    <dgm:pt modelId="{807F3867-7D44-4A81-9D8C-639A857E207A}" type="pres">
      <dgm:prSet presAssocID="{A88D2535-527E-4D85-A9B7-3E40D136C2B9}" presName="desTx" presStyleLbl="revTx" presStyleIdx="5" presStyleCnt="10">
        <dgm:presLayoutVars/>
      </dgm:prSet>
      <dgm:spPr/>
    </dgm:pt>
    <dgm:pt modelId="{D582F3ED-79E3-4457-80AF-E2B0920CE423}" type="pres">
      <dgm:prSet presAssocID="{7AA375BE-3262-4EE3-886D-6FE132968C45}" presName="sibTrans" presStyleCnt="0"/>
      <dgm:spPr/>
    </dgm:pt>
    <dgm:pt modelId="{6ABFC63D-8DCA-47C9-BEF5-AF4C813C03B6}" type="pres">
      <dgm:prSet presAssocID="{92852532-CEBA-4BAB-A626-22B8FD958E7D}" presName="compNode" presStyleCnt="0"/>
      <dgm:spPr/>
    </dgm:pt>
    <dgm:pt modelId="{3C0006ED-8BCB-4759-98BA-E6F3294CC86E}" type="pres">
      <dgm:prSet presAssocID="{92852532-CEBA-4BAB-A626-22B8FD958E7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ndmill"/>
        </a:ext>
      </dgm:extLst>
    </dgm:pt>
    <dgm:pt modelId="{7E588954-D6E0-4CEE-A4B2-22ABF1AC9CE0}" type="pres">
      <dgm:prSet presAssocID="{92852532-CEBA-4BAB-A626-22B8FD958E7D}" presName="iconSpace" presStyleCnt="0"/>
      <dgm:spPr/>
    </dgm:pt>
    <dgm:pt modelId="{024DD955-8F4C-407C-BC50-5CCC6E283E63}" type="pres">
      <dgm:prSet presAssocID="{92852532-CEBA-4BAB-A626-22B8FD958E7D}" presName="parTx" presStyleLbl="revTx" presStyleIdx="6" presStyleCnt="10">
        <dgm:presLayoutVars>
          <dgm:chMax val="0"/>
          <dgm:chPref val="0"/>
        </dgm:presLayoutVars>
      </dgm:prSet>
      <dgm:spPr/>
    </dgm:pt>
    <dgm:pt modelId="{F30DC1CB-BC25-4D13-ADE8-EDC4E829868F}" type="pres">
      <dgm:prSet presAssocID="{92852532-CEBA-4BAB-A626-22B8FD958E7D}" presName="txSpace" presStyleCnt="0"/>
      <dgm:spPr/>
    </dgm:pt>
    <dgm:pt modelId="{B9FAC337-6CC4-4FC8-BB7E-0074F4BAB832}" type="pres">
      <dgm:prSet presAssocID="{92852532-CEBA-4BAB-A626-22B8FD958E7D}" presName="desTx" presStyleLbl="revTx" presStyleIdx="7" presStyleCnt="10">
        <dgm:presLayoutVars/>
      </dgm:prSet>
      <dgm:spPr/>
    </dgm:pt>
    <dgm:pt modelId="{83182DC4-94E4-4E2E-BF42-C123DC3D7EE7}" type="pres">
      <dgm:prSet presAssocID="{327A6385-C0D1-4023-98C9-016C752780A2}" presName="sibTrans" presStyleCnt="0"/>
      <dgm:spPr/>
    </dgm:pt>
    <dgm:pt modelId="{465C62EA-1F50-4206-BA36-6278A0BB5119}" type="pres">
      <dgm:prSet presAssocID="{76A0F0F8-2751-499F-B9AF-86EB414A9FF7}" presName="compNode" presStyleCnt="0"/>
      <dgm:spPr/>
    </dgm:pt>
    <dgm:pt modelId="{40840EA5-B39E-40FB-83A8-D3BFD364DDDA}" type="pres">
      <dgm:prSet presAssocID="{76A0F0F8-2751-499F-B9AF-86EB414A9FF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A709E653-C86B-4749-9CD6-4BFC49C5A9A9}" type="pres">
      <dgm:prSet presAssocID="{76A0F0F8-2751-499F-B9AF-86EB414A9FF7}" presName="iconSpace" presStyleCnt="0"/>
      <dgm:spPr/>
    </dgm:pt>
    <dgm:pt modelId="{8F5ECD7A-A4EF-44E3-88AA-1FA74AAF6E1C}" type="pres">
      <dgm:prSet presAssocID="{76A0F0F8-2751-499F-B9AF-86EB414A9FF7}" presName="parTx" presStyleLbl="revTx" presStyleIdx="8" presStyleCnt="10">
        <dgm:presLayoutVars>
          <dgm:chMax val="0"/>
          <dgm:chPref val="0"/>
        </dgm:presLayoutVars>
      </dgm:prSet>
      <dgm:spPr/>
    </dgm:pt>
    <dgm:pt modelId="{0321C81A-68BF-4016-81ED-1AD453874945}" type="pres">
      <dgm:prSet presAssocID="{76A0F0F8-2751-499F-B9AF-86EB414A9FF7}" presName="txSpace" presStyleCnt="0"/>
      <dgm:spPr/>
    </dgm:pt>
    <dgm:pt modelId="{544AECFD-3C52-4ABD-9CE8-26A985563C9B}" type="pres">
      <dgm:prSet presAssocID="{76A0F0F8-2751-499F-B9AF-86EB414A9FF7}" presName="desTx" presStyleLbl="revTx" presStyleIdx="9" presStyleCnt="10">
        <dgm:presLayoutVars/>
      </dgm:prSet>
      <dgm:spPr/>
    </dgm:pt>
  </dgm:ptLst>
  <dgm:cxnLst>
    <dgm:cxn modelId="{41D03300-EE78-4DDC-BEA4-D3303D52D2C1}" type="presOf" srcId="{92852532-CEBA-4BAB-A626-22B8FD958E7D}" destId="{024DD955-8F4C-407C-BC50-5CCC6E283E63}" srcOrd="0" destOrd="0" presId="urn:microsoft.com/office/officeart/2018/5/layout/CenteredIconLabelDescriptionList"/>
    <dgm:cxn modelId="{0809F701-1ED8-4F8F-B384-578EDF3FE957}" srcId="{0A82D5F7-3E21-4814-9502-44750233426B}" destId="{AEED4567-320F-4083-8E9B-89B803215E0F}" srcOrd="0" destOrd="0" parTransId="{52211F39-423C-4818-A333-146B56BDE9ED}" sibTransId="{9F1F052D-9313-4BA6-B898-8720A3FBB9C5}"/>
    <dgm:cxn modelId="{6639CE09-9BA2-4BDB-8E59-94B8BC74D271}" type="presOf" srcId="{A01E67D3-80AC-4DCA-9E50-D6C3F9D822DF}" destId="{544AECFD-3C52-4ABD-9CE8-26A985563C9B}" srcOrd="0" destOrd="0" presId="urn:microsoft.com/office/officeart/2018/5/layout/CenteredIconLabelDescriptionList"/>
    <dgm:cxn modelId="{92D17A12-4A6A-457C-B028-53D99F92AFEA}" type="presOf" srcId="{ED187BE5-5075-4A95-84BF-E24E771E588E}" destId="{807F3867-7D44-4A81-9D8C-639A857E207A}" srcOrd="0" destOrd="1" presId="urn:microsoft.com/office/officeart/2018/5/layout/CenteredIconLabelDescriptionList"/>
    <dgm:cxn modelId="{C7BF1A20-0364-45DD-821E-2B3508E1E0C8}" srcId="{7A59024A-F81F-4234-ACA9-C6B312A96F4E}" destId="{92852532-CEBA-4BAB-A626-22B8FD958E7D}" srcOrd="3" destOrd="0" parTransId="{9A7F81D1-165A-4DED-A83A-C28556C7410F}" sibTransId="{327A6385-C0D1-4023-98C9-016C752780A2}"/>
    <dgm:cxn modelId="{FB356C33-8F46-460F-AD24-B83D7E612E14}" type="presOf" srcId="{C16C4FD8-B2AA-468C-9489-B8A4142B219B}" destId="{B9FAC337-6CC4-4FC8-BB7E-0074F4BAB832}" srcOrd="0" destOrd="0" presId="urn:microsoft.com/office/officeart/2018/5/layout/CenteredIconLabelDescriptionList"/>
    <dgm:cxn modelId="{11645F5D-1622-4D25-8290-A453EF0B2581}" srcId="{7A59024A-F81F-4234-ACA9-C6B312A96F4E}" destId="{76A0F0F8-2751-499F-B9AF-86EB414A9FF7}" srcOrd="4" destOrd="0" parTransId="{355D549D-2A2D-4C6B-9A0C-99B848B32560}" sibTransId="{57D0CAA0-8885-46B6-8BDC-BE873E4C3CA0}"/>
    <dgm:cxn modelId="{CBC8AD66-B6A0-4B9B-988E-0C01076AA0A9}" srcId="{0A82D5F7-3E21-4814-9502-44750233426B}" destId="{2272FF09-4387-4716-B2AE-97D5DC39B6EA}" srcOrd="1" destOrd="0" parTransId="{C2B3B1E3-3040-4358-9D83-E006655A3725}" sibTransId="{1E18F5AC-F98C-4CAC-92BC-600683FED65F}"/>
    <dgm:cxn modelId="{1D8FFD67-AE38-4631-90D9-6FB46A0B9807}" type="presOf" srcId="{AEED4567-320F-4083-8E9B-89B803215E0F}" destId="{F243EAF2-5E8E-4364-9B5E-53C0D554D3C0}" srcOrd="0" destOrd="0" presId="urn:microsoft.com/office/officeart/2018/5/layout/CenteredIconLabelDescriptionList"/>
    <dgm:cxn modelId="{54F3094F-079B-4793-874A-5B95B05A52E7}" srcId="{A88D2535-527E-4D85-A9B7-3E40D136C2B9}" destId="{ED187BE5-5075-4A95-84BF-E24E771E588E}" srcOrd="1" destOrd="0" parTransId="{D569A03A-8F91-4E13-9674-806E2FDAC70A}" sibTransId="{5E16231B-0298-48F7-A61B-0C501540E3C2}"/>
    <dgm:cxn modelId="{45307051-2AAA-46B3-926F-D6EFEED625FF}" type="presOf" srcId="{A88D2535-527E-4D85-A9B7-3E40D136C2B9}" destId="{512D8D5F-84BE-42ED-8072-24986AACAF9F}" srcOrd="0" destOrd="0" presId="urn:microsoft.com/office/officeart/2018/5/layout/CenteredIconLabelDescriptionList"/>
    <dgm:cxn modelId="{117B2174-6BB1-4722-B96E-2CDDB768431D}" srcId="{7A59024A-F81F-4234-ACA9-C6B312A96F4E}" destId="{A88D2535-527E-4D85-A9B7-3E40D136C2B9}" srcOrd="2" destOrd="0" parTransId="{B2DB9889-B50F-422C-A07B-4A383536E213}" sibTransId="{7AA375BE-3262-4EE3-886D-6FE132968C45}"/>
    <dgm:cxn modelId="{81283079-11F1-4F7F-B9CF-8FB3963E45C9}" type="presOf" srcId="{7A59024A-F81F-4234-ACA9-C6B312A96F4E}" destId="{DC2820D5-E0CE-45A7-B46A-67F37312F763}" srcOrd="0" destOrd="0" presId="urn:microsoft.com/office/officeart/2018/5/layout/CenteredIconLabelDescriptionList"/>
    <dgm:cxn modelId="{459BB779-9C7D-454B-ACD9-83130445189B}" srcId="{92852532-CEBA-4BAB-A626-22B8FD958E7D}" destId="{C16C4FD8-B2AA-468C-9489-B8A4142B219B}" srcOrd="0" destOrd="0" parTransId="{C13E4F53-E522-4944-9A3B-107135E8527F}" sibTransId="{988F24F6-D5A1-4053-B428-E6DF5713A2AF}"/>
    <dgm:cxn modelId="{D4EB027E-CEEA-49A8-9ECC-2E110372B162}" srcId="{7A59024A-F81F-4234-ACA9-C6B312A96F4E}" destId="{C9EA0D9C-33EF-4B79-924C-D52564C352FD}" srcOrd="1" destOrd="0" parTransId="{5CA7F59E-C95F-4702-BFE6-5C1F5DDCE842}" sibTransId="{A52C76D0-7759-4466-B4B5-81985ABE72BD}"/>
    <dgm:cxn modelId="{D8F23E82-A7A7-435E-A63A-9117492ADC17}" type="presOf" srcId="{11D73416-FD05-4069-9467-9DAE36542A74}" destId="{807F3867-7D44-4A81-9D8C-639A857E207A}" srcOrd="0" destOrd="0" presId="urn:microsoft.com/office/officeart/2018/5/layout/CenteredIconLabelDescriptionList"/>
    <dgm:cxn modelId="{ED9F7998-41F5-4480-AF56-1DBD27EFA3FC}" type="presOf" srcId="{D1A3A0A7-A44C-473C-9869-E8F8D1A2B07F}" destId="{B9FAC337-6CC4-4FC8-BB7E-0074F4BAB832}" srcOrd="0" destOrd="1" presId="urn:microsoft.com/office/officeart/2018/5/layout/CenteredIconLabelDescriptionList"/>
    <dgm:cxn modelId="{C0A6029A-36BA-4074-98C9-3702C45F447B}" type="presOf" srcId="{24248218-D6BF-4D69-89BD-A39735653EBC}" destId="{3AB84BEE-8991-4158-BC04-0AF230B42E00}" srcOrd="0" destOrd="0" presId="urn:microsoft.com/office/officeart/2018/5/layout/CenteredIconLabelDescriptionList"/>
    <dgm:cxn modelId="{A16983A7-11A5-4DFF-BA1D-9B3D2162BD1E}" type="presOf" srcId="{BAE796A0-A229-4D91-94B0-A06EB7CB63D2}" destId="{544AECFD-3C52-4ABD-9CE8-26A985563C9B}" srcOrd="0" destOrd="1" presId="urn:microsoft.com/office/officeart/2018/5/layout/CenteredIconLabelDescriptionList"/>
    <dgm:cxn modelId="{F80B6BAB-A6A6-40A7-8EAD-A7140D2E42B6}" srcId="{C9EA0D9C-33EF-4B79-924C-D52564C352FD}" destId="{24248218-D6BF-4D69-89BD-A39735653EBC}" srcOrd="0" destOrd="0" parTransId="{E9B9DDCF-BDB6-487F-925F-8221DF05472D}" sibTransId="{A28E27DD-1596-48F4-9986-DE483D3AEDB1}"/>
    <dgm:cxn modelId="{F173E6AD-91B3-4224-A649-EA6A6A062E68}" srcId="{A88D2535-527E-4D85-A9B7-3E40D136C2B9}" destId="{11D73416-FD05-4069-9467-9DAE36542A74}" srcOrd="0" destOrd="0" parTransId="{ED858092-995F-40DA-97A6-FFE00E02E16D}" sibTransId="{87F02B2D-C12C-4ADA-8D8F-81D45D6ED7F3}"/>
    <dgm:cxn modelId="{142B82AF-1FE3-4773-BE5F-530CF94E202E}" type="presOf" srcId="{C9EA0D9C-33EF-4B79-924C-D52564C352FD}" destId="{6C58B38E-E551-4ACA-B02E-608E7293C134}" srcOrd="0" destOrd="0" presId="urn:microsoft.com/office/officeart/2018/5/layout/CenteredIconLabelDescriptionList"/>
    <dgm:cxn modelId="{B1334EB5-2821-4F2D-8949-98BDD849CB3B}" type="presOf" srcId="{E6F3D427-5911-47ED-836C-2883C0A53F0C}" destId="{3AB84BEE-8991-4158-BC04-0AF230B42E00}" srcOrd="0" destOrd="1" presId="urn:microsoft.com/office/officeart/2018/5/layout/CenteredIconLabelDescriptionList"/>
    <dgm:cxn modelId="{A3AA2CC1-9723-41D2-A0BA-63D14A157E07}" type="presOf" srcId="{76A0F0F8-2751-499F-B9AF-86EB414A9FF7}" destId="{8F5ECD7A-A4EF-44E3-88AA-1FA74AAF6E1C}" srcOrd="0" destOrd="0" presId="urn:microsoft.com/office/officeart/2018/5/layout/CenteredIconLabelDescriptionList"/>
    <dgm:cxn modelId="{65936CC4-97E6-4E6A-8A91-02410868D1B7}" srcId="{76A0F0F8-2751-499F-B9AF-86EB414A9FF7}" destId="{BAE796A0-A229-4D91-94B0-A06EB7CB63D2}" srcOrd="1" destOrd="0" parTransId="{CF209376-EA67-4302-9338-B2A777AE8102}" sibTransId="{51BEF57E-D470-4E46-96C2-95F51A9CAF74}"/>
    <dgm:cxn modelId="{1CD048E0-5366-45FB-8B75-1AA9AF1E32F1}" srcId="{76A0F0F8-2751-499F-B9AF-86EB414A9FF7}" destId="{A01E67D3-80AC-4DCA-9E50-D6C3F9D822DF}" srcOrd="0" destOrd="0" parTransId="{768748D5-4492-4433-91E1-735D620A2A6A}" sibTransId="{F48C8735-C3EE-4B42-9BCA-7F59F9F5FC11}"/>
    <dgm:cxn modelId="{912F1EE4-6D9E-4C78-935D-91B59C77E299}" srcId="{7A59024A-F81F-4234-ACA9-C6B312A96F4E}" destId="{0A82D5F7-3E21-4814-9502-44750233426B}" srcOrd="0" destOrd="0" parTransId="{55E0EAF6-48A3-4737-9465-517A8427FAA3}" sibTransId="{1A291024-A26D-4422-BB55-734A2EAAA5CE}"/>
    <dgm:cxn modelId="{7D7E78E7-39FF-4B95-B7FC-0E92E5A693F0}" type="presOf" srcId="{0A82D5F7-3E21-4814-9502-44750233426B}" destId="{ACB2A7B2-37F3-44FC-B78A-1392C75679CD}" srcOrd="0" destOrd="0" presId="urn:microsoft.com/office/officeart/2018/5/layout/CenteredIconLabelDescriptionList"/>
    <dgm:cxn modelId="{85B723EE-EC4E-4769-AC69-C4F226AACEA4}" srcId="{92852532-CEBA-4BAB-A626-22B8FD958E7D}" destId="{D1A3A0A7-A44C-473C-9869-E8F8D1A2B07F}" srcOrd="1" destOrd="0" parTransId="{6CA84EC7-F03A-46EB-B89E-D1627A80DB76}" sibTransId="{CA07759F-5F72-419B-AEE4-3BA88667B057}"/>
    <dgm:cxn modelId="{64E948F8-E3F8-4781-A878-398E70BC1D70}" type="presOf" srcId="{2272FF09-4387-4716-B2AE-97D5DC39B6EA}" destId="{F243EAF2-5E8E-4364-9B5E-53C0D554D3C0}" srcOrd="0" destOrd="1" presId="urn:microsoft.com/office/officeart/2018/5/layout/CenteredIconLabelDescriptionList"/>
    <dgm:cxn modelId="{17B8A0FA-2238-47ED-89BA-24424F852703}" srcId="{C9EA0D9C-33EF-4B79-924C-D52564C352FD}" destId="{E6F3D427-5911-47ED-836C-2883C0A53F0C}" srcOrd="1" destOrd="0" parTransId="{5078A057-32C6-4AD6-B5C5-7E494C9BA414}" sibTransId="{2BCD2A74-9094-447E-8F4C-F85814CA6C10}"/>
    <dgm:cxn modelId="{026D0FC9-FA66-4602-9D8C-010FB27F0E19}" type="presParOf" srcId="{DC2820D5-E0CE-45A7-B46A-67F37312F763}" destId="{4158A73A-A0A2-406E-B0FC-21C42982E31F}" srcOrd="0" destOrd="0" presId="urn:microsoft.com/office/officeart/2018/5/layout/CenteredIconLabelDescriptionList"/>
    <dgm:cxn modelId="{9D0BCF8B-7DB7-4750-86E4-16C1B098FE1F}" type="presParOf" srcId="{4158A73A-A0A2-406E-B0FC-21C42982E31F}" destId="{222188DE-2653-4223-8F01-E8CAF85B621A}" srcOrd="0" destOrd="0" presId="urn:microsoft.com/office/officeart/2018/5/layout/CenteredIconLabelDescriptionList"/>
    <dgm:cxn modelId="{EC3029C0-D609-41DB-A36F-16BB8932A5FE}" type="presParOf" srcId="{4158A73A-A0A2-406E-B0FC-21C42982E31F}" destId="{21CCA40C-12D3-45F7-B309-4D063E803C53}" srcOrd="1" destOrd="0" presId="urn:microsoft.com/office/officeart/2018/5/layout/CenteredIconLabelDescriptionList"/>
    <dgm:cxn modelId="{62BA25D8-921B-4DE7-9323-B806A8429637}" type="presParOf" srcId="{4158A73A-A0A2-406E-B0FC-21C42982E31F}" destId="{ACB2A7B2-37F3-44FC-B78A-1392C75679CD}" srcOrd="2" destOrd="0" presId="urn:microsoft.com/office/officeart/2018/5/layout/CenteredIconLabelDescriptionList"/>
    <dgm:cxn modelId="{940AA39F-EBEA-44A7-BDFA-CA873787C214}" type="presParOf" srcId="{4158A73A-A0A2-406E-B0FC-21C42982E31F}" destId="{F48328C6-3B5B-4BB0-88B2-7FF27B4B4D2C}" srcOrd="3" destOrd="0" presId="urn:microsoft.com/office/officeart/2018/5/layout/CenteredIconLabelDescriptionList"/>
    <dgm:cxn modelId="{63A2BC1D-874F-4274-A46F-016E81C08023}" type="presParOf" srcId="{4158A73A-A0A2-406E-B0FC-21C42982E31F}" destId="{F243EAF2-5E8E-4364-9B5E-53C0D554D3C0}" srcOrd="4" destOrd="0" presId="urn:microsoft.com/office/officeart/2018/5/layout/CenteredIconLabelDescriptionList"/>
    <dgm:cxn modelId="{EF65825D-03DD-494A-A764-B9976C07C405}" type="presParOf" srcId="{DC2820D5-E0CE-45A7-B46A-67F37312F763}" destId="{5E01A101-6B4F-4E6A-B0DF-B8F595AC420E}" srcOrd="1" destOrd="0" presId="urn:microsoft.com/office/officeart/2018/5/layout/CenteredIconLabelDescriptionList"/>
    <dgm:cxn modelId="{461A16BE-87D2-4FAA-B320-A306C3D290D9}" type="presParOf" srcId="{DC2820D5-E0CE-45A7-B46A-67F37312F763}" destId="{C9D73993-7D28-49E3-95FB-3978F2627935}" srcOrd="2" destOrd="0" presId="urn:microsoft.com/office/officeart/2018/5/layout/CenteredIconLabelDescriptionList"/>
    <dgm:cxn modelId="{CD43D3CA-78C3-48C2-AB6D-9B052ADA01AC}" type="presParOf" srcId="{C9D73993-7D28-49E3-95FB-3978F2627935}" destId="{EB214A04-DB96-4FDF-83A6-A95F7ED32DB5}" srcOrd="0" destOrd="0" presId="urn:microsoft.com/office/officeart/2018/5/layout/CenteredIconLabelDescriptionList"/>
    <dgm:cxn modelId="{E224AA83-2C76-4115-9958-0A0981BD7356}" type="presParOf" srcId="{C9D73993-7D28-49E3-95FB-3978F2627935}" destId="{C3ADCD36-FB3F-4CB6-AAE0-D005D1E67693}" srcOrd="1" destOrd="0" presId="urn:microsoft.com/office/officeart/2018/5/layout/CenteredIconLabelDescriptionList"/>
    <dgm:cxn modelId="{07742BC3-95FA-4EC8-AC34-566B2CCDDEA9}" type="presParOf" srcId="{C9D73993-7D28-49E3-95FB-3978F2627935}" destId="{6C58B38E-E551-4ACA-B02E-608E7293C134}" srcOrd="2" destOrd="0" presId="urn:microsoft.com/office/officeart/2018/5/layout/CenteredIconLabelDescriptionList"/>
    <dgm:cxn modelId="{7116B0F0-B8BD-4969-A323-E888E034B5FC}" type="presParOf" srcId="{C9D73993-7D28-49E3-95FB-3978F2627935}" destId="{BE154368-3A58-4FBF-AB80-126E597F4C4B}" srcOrd="3" destOrd="0" presId="urn:microsoft.com/office/officeart/2018/5/layout/CenteredIconLabelDescriptionList"/>
    <dgm:cxn modelId="{DC95CFE5-5987-4BD8-BCF6-E1E7FA94201A}" type="presParOf" srcId="{C9D73993-7D28-49E3-95FB-3978F2627935}" destId="{3AB84BEE-8991-4158-BC04-0AF230B42E00}" srcOrd="4" destOrd="0" presId="urn:microsoft.com/office/officeart/2018/5/layout/CenteredIconLabelDescriptionList"/>
    <dgm:cxn modelId="{83DACD3C-9A1D-42EB-ABB1-60C55225624C}" type="presParOf" srcId="{DC2820D5-E0CE-45A7-B46A-67F37312F763}" destId="{75AE640F-72D7-472B-8CC1-252B9D4885D7}" srcOrd="3" destOrd="0" presId="urn:microsoft.com/office/officeart/2018/5/layout/CenteredIconLabelDescriptionList"/>
    <dgm:cxn modelId="{DF764033-33C9-4335-ACD1-E42A8D6D5024}" type="presParOf" srcId="{DC2820D5-E0CE-45A7-B46A-67F37312F763}" destId="{D1FE7F2A-033D-42F0-97DB-75E32A4E8D16}" srcOrd="4" destOrd="0" presId="urn:microsoft.com/office/officeart/2018/5/layout/CenteredIconLabelDescriptionList"/>
    <dgm:cxn modelId="{2D6334B1-60DC-433E-81E6-B0E7C4D58F49}" type="presParOf" srcId="{D1FE7F2A-033D-42F0-97DB-75E32A4E8D16}" destId="{148BF0BD-330E-41A3-997E-848E5AD2C73A}" srcOrd="0" destOrd="0" presId="urn:microsoft.com/office/officeart/2018/5/layout/CenteredIconLabelDescriptionList"/>
    <dgm:cxn modelId="{5B5538E4-38B4-47A3-BF8E-25D6E3FE1B6C}" type="presParOf" srcId="{D1FE7F2A-033D-42F0-97DB-75E32A4E8D16}" destId="{309327C5-E533-47C8-890C-7796C4400C86}" srcOrd="1" destOrd="0" presId="urn:microsoft.com/office/officeart/2018/5/layout/CenteredIconLabelDescriptionList"/>
    <dgm:cxn modelId="{4C5DCA29-E30F-4DDF-9CD0-D2C0857643A7}" type="presParOf" srcId="{D1FE7F2A-033D-42F0-97DB-75E32A4E8D16}" destId="{512D8D5F-84BE-42ED-8072-24986AACAF9F}" srcOrd="2" destOrd="0" presId="urn:microsoft.com/office/officeart/2018/5/layout/CenteredIconLabelDescriptionList"/>
    <dgm:cxn modelId="{ECD81026-6A54-4B2C-81F8-C1A1975A8D87}" type="presParOf" srcId="{D1FE7F2A-033D-42F0-97DB-75E32A4E8D16}" destId="{EF402091-F376-439B-ADE5-12F63B66F33C}" srcOrd="3" destOrd="0" presId="urn:microsoft.com/office/officeart/2018/5/layout/CenteredIconLabelDescriptionList"/>
    <dgm:cxn modelId="{FB26F003-FBFB-4A61-8D0B-BFC00B357E61}" type="presParOf" srcId="{D1FE7F2A-033D-42F0-97DB-75E32A4E8D16}" destId="{807F3867-7D44-4A81-9D8C-639A857E207A}" srcOrd="4" destOrd="0" presId="urn:microsoft.com/office/officeart/2018/5/layout/CenteredIconLabelDescriptionList"/>
    <dgm:cxn modelId="{EEB2EFD5-1550-4F93-A513-86B969B7BFCF}" type="presParOf" srcId="{DC2820D5-E0CE-45A7-B46A-67F37312F763}" destId="{D582F3ED-79E3-4457-80AF-E2B0920CE423}" srcOrd="5" destOrd="0" presId="urn:microsoft.com/office/officeart/2018/5/layout/CenteredIconLabelDescriptionList"/>
    <dgm:cxn modelId="{F310F85F-6DC8-4980-BA34-D6C3E21A4961}" type="presParOf" srcId="{DC2820D5-E0CE-45A7-B46A-67F37312F763}" destId="{6ABFC63D-8DCA-47C9-BEF5-AF4C813C03B6}" srcOrd="6" destOrd="0" presId="urn:microsoft.com/office/officeart/2018/5/layout/CenteredIconLabelDescriptionList"/>
    <dgm:cxn modelId="{DA236580-1268-4D75-B400-0A56AAB06592}" type="presParOf" srcId="{6ABFC63D-8DCA-47C9-BEF5-AF4C813C03B6}" destId="{3C0006ED-8BCB-4759-98BA-E6F3294CC86E}" srcOrd="0" destOrd="0" presId="urn:microsoft.com/office/officeart/2018/5/layout/CenteredIconLabelDescriptionList"/>
    <dgm:cxn modelId="{791797C9-0B1B-46D2-BD55-D06C6AB0E1E1}" type="presParOf" srcId="{6ABFC63D-8DCA-47C9-BEF5-AF4C813C03B6}" destId="{7E588954-D6E0-4CEE-A4B2-22ABF1AC9CE0}" srcOrd="1" destOrd="0" presId="urn:microsoft.com/office/officeart/2018/5/layout/CenteredIconLabelDescriptionList"/>
    <dgm:cxn modelId="{ADBBC08C-B150-4712-AE71-6EE6EAA86210}" type="presParOf" srcId="{6ABFC63D-8DCA-47C9-BEF5-AF4C813C03B6}" destId="{024DD955-8F4C-407C-BC50-5CCC6E283E63}" srcOrd="2" destOrd="0" presId="urn:microsoft.com/office/officeart/2018/5/layout/CenteredIconLabelDescriptionList"/>
    <dgm:cxn modelId="{A2B85D2A-2D8D-4C00-960A-FD39C83857B0}" type="presParOf" srcId="{6ABFC63D-8DCA-47C9-BEF5-AF4C813C03B6}" destId="{F30DC1CB-BC25-4D13-ADE8-EDC4E829868F}" srcOrd="3" destOrd="0" presId="urn:microsoft.com/office/officeart/2018/5/layout/CenteredIconLabelDescriptionList"/>
    <dgm:cxn modelId="{73F795C2-1EBC-4AD9-BD8A-A1D3BB408040}" type="presParOf" srcId="{6ABFC63D-8DCA-47C9-BEF5-AF4C813C03B6}" destId="{B9FAC337-6CC4-4FC8-BB7E-0074F4BAB832}" srcOrd="4" destOrd="0" presId="urn:microsoft.com/office/officeart/2018/5/layout/CenteredIconLabelDescriptionList"/>
    <dgm:cxn modelId="{A961A944-C3E9-45DD-9372-51A5F60632FE}" type="presParOf" srcId="{DC2820D5-E0CE-45A7-B46A-67F37312F763}" destId="{83182DC4-94E4-4E2E-BF42-C123DC3D7EE7}" srcOrd="7" destOrd="0" presId="urn:microsoft.com/office/officeart/2018/5/layout/CenteredIconLabelDescriptionList"/>
    <dgm:cxn modelId="{0E49F201-5BEB-49FB-8749-1A15550AC13C}" type="presParOf" srcId="{DC2820D5-E0CE-45A7-B46A-67F37312F763}" destId="{465C62EA-1F50-4206-BA36-6278A0BB5119}" srcOrd="8" destOrd="0" presId="urn:microsoft.com/office/officeart/2018/5/layout/CenteredIconLabelDescriptionList"/>
    <dgm:cxn modelId="{E76B2076-8D43-47B1-8490-6AC2669E6C9B}" type="presParOf" srcId="{465C62EA-1F50-4206-BA36-6278A0BB5119}" destId="{40840EA5-B39E-40FB-83A8-D3BFD364DDDA}" srcOrd="0" destOrd="0" presId="urn:microsoft.com/office/officeart/2018/5/layout/CenteredIconLabelDescriptionList"/>
    <dgm:cxn modelId="{07DF5855-CC49-4692-BB3A-83F30721ED55}" type="presParOf" srcId="{465C62EA-1F50-4206-BA36-6278A0BB5119}" destId="{A709E653-C86B-4749-9CD6-4BFC49C5A9A9}" srcOrd="1" destOrd="0" presId="urn:microsoft.com/office/officeart/2018/5/layout/CenteredIconLabelDescriptionList"/>
    <dgm:cxn modelId="{610B5F82-B7B4-458B-9921-0BE21943F5B1}" type="presParOf" srcId="{465C62EA-1F50-4206-BA36-6278A0BB5119}" destId="{8F5ECD7A-A4EF-44E3-88AA-1FA74AAF6E1C}" srcOrd="2" destOrd="0" presId="urn:microsoft.com/office/officeart/2018/5/layout/CenteredIconLabelDescriptionList"/>
    <dgm:cxn modelId="{828B84C0-DB89-403C-B67E-93F7CBE0FA8A}" type="presParOf" srcId="{465C62EA-1F50-4206-BA36-6278A0BB5119}" destId="{0321C81A-68BF-4016-81ED-1AD453874945}" srcOrd="3" destOrd="0" presId="urn:microsoft.com/office/officeart/2018/5/layout/CenteredIconLabelDescriptionList"/>
    <dgm:cxn modelId="{1D848EF2-14D3-4EB0-BCD8-3475EDF83781}" type="presParOf" srcId="{465C62EA-1F50-4206-BA36-6278A0BB5119}" destId="{544AECFD-3C52-4ABD-9CE8-26A985563C9B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17CD1F-8062-4965-AD58-9D4418047FF8}" type="doc">
      <dgm:prSet loTypeId="urn:microsoft.com/office/officeart/2018/2/layout/IconVerticalSolidList" loCatId="icon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F7F9D8-2D26-471C-AA7D-0E3003AD0A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/>
            <a:t>AI &amp; Big Data</a:t>
          </a:r>
          <a:endParaRPr lang="en-US" sz="1600" dirty="0"/>
        </a:p>
      </dgm:t>
    </dgm:pt>
    <dgm:pt modelId="{F7FD73A9-13EE-403E-8E0C-ACEAF6027B24}" type="parTrans" cxnId="{432ECAE2-ACCB-40CA-948E-DF046D3995F2}">
      <dgm:prSet/>
      <dgm:spPr/>
      <dgm:t>
        <a:bodyPr/>
        <a:lstStyle/>
        <a:p>
          <a:endParaRPr lang="en-US"/>
        </a:p>
      </dgm:t>
    </dgm:pt>
    <dgm:pt modelId="{A24B7797-4EC6-4337-B688-9A117C44C2AB}" type="sibTrans" cxnId="{432ECAE2-ACCB-40CA-948E-DF046D3995F2}">
      <dgm:prSet/>
      <dgm:spPr/>
      <dgm:t>
        <a:bodyPr/>
        <a:lstStyle/>
        <a:p>
          <a:endParaRPr lang="en-US"/>
        </a:p>
      </dgm:t>
    </dgm:pt>
    <dgm:pt modelId="{4465AFAA-D01B-4AF5-B0C3-B2803DB825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Hotels &amp; Restaurants Experiential AI Platforms: Hyper-personalize tourism, optimize operations, and enhance revenue yield.</a:t>
          </a:r>
          <a:endParaRPr lang="en-US" sz="1200" b="0" dirty="0"/>
        </a:p>
      </dgm:t>
    </dgm:pt>
    <dgm:pt modelId="{5BAB8A4B-DE8A-496C-920A-EDAF1A7B35E1}" type="parTrans" cxnId="{1D30397E-F927-4188-B956-A7F5A2AD80F0}">
      <dgm:prSet/>
      <dgm:spPr/>
      <dgm:t>
        <a:bodyPr/>
        <a:lstStyle/>
        <a:p>
          <a:endParaRPr lang="en-US"/>
        </a:p>
      </dgm:t>
    </dgm:pt>
    <dgm:pt modelId="{B5D46A05-0AAF-4A7D-B59F-929F8235BCBD}" type="sibTrans" cxnId="{1D30397E-F927-4188-B956-A7F5A2AD80F0}">
      <dgm:prSet/>
      <dgm:spPr/>
      <dgm:t>
        <a:bodyPr/>
        <a:lstStyle/>
        <a:p>
          <a:endParaRPr lang="en-US"/>
        </a:p>
      </dgm:t>
    </dgm:pt>
    <dgm:pt modelId="{70EB1A46-34F8-4FA3-BBA0-07F6F592D92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Specialized Services FinTech &amp; </a:t>
          </a:r>
          <a:r>
            <a:rPr lang="en-US" sz="1200" b="0" i="0" dirty="0" err="1"/>
            <a:t>RegTech</a:t>
          </a:r>
          <a:r>
            <a:rPr lang="en-US" sz="1200" b="0" i="0" dirty="0"/>
            <a:t> Hubs: Automate compliance, enhance fraud detection, and enable cross-border digital banking.</a:t>
          </a:r>
          <a:endParaRPr lang="en-US" sz="1200" b="0" dirty="0"/>
        </a:p>
      </dgm:t>
    </dgm:pt>
    <dgm:pt modelId="{FC7E5622-F9EA-4EE1-99DF-37C801BDB056}" type="parTrans" cxnId="{3FDB6402-5D28-43D8-88CF-D244E90C0F26}">
      <dgm:prSet/>
      <dgm:spPr/>
      <dgm:t>
        <a:bodyPr/>
        <a:lstStyle/>
        <a:p>
          <a:endParaRPr lang="en-US"/>
        </a:p>
      </dgm:t>
    </dgm:pt>
    <dgm:pt modelId="{1438CB23-938B-49BF-B3C6-0312EA5DC327}" type="sibTrans" cxnId="{3FDB6402-5D28-43D8-88CF-D244E90C0F26}">
      <dgm:prSet/>
      <dgm:spPr/>
      <dgm:t>
        <a:bodyPr/>
        <a:lstStyle/>
        <a:p>
          <a:endParaRPr lang="en-US"/>
        </a:p>
      </dgm:t>
    </dgm:pt>
    <dgm:pt modelId="{D6EA6741-28CF-4C83-BA93-6BBC72A736D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/>
            <a:t>IoT (Internet of Things)</a:t>
          </a:r>
          <a:endParaRPr lang="en-US" sz="1600" dirty="0"/>
        </a:p>
      </dgm:t>
    </dgm:pt>
    <dgm:pt modelId="{33CDE70A-80F1-45C7-8357-F6B80D60D30A}" type="parTrans" cxnId="{CBBBAA9F-4BB6-4E9D-A4D7-E55D369E7E4F}">
      <dgm:prSet/>
      <dgm:spPr/>
      <dgm:t>
        <a:bodyPr/>
        <a:lstStyle/>
        <a:p>
          <a:endParaRPr lang="en-US"/>
        </a:p>
      </dgm:t>
    </dgm:pt>
    <dgm:pt modelId="{F9965214-2BAD-4136-97BE-379E9CEAED3E}" type="sibTrans" cxnId="{CBBBAA9F-4BB6-4E9D-A4D7-E55D369E7E4F}">
      <dgm:prSet/>
      <dgm:spPr/>
      <dgm:t>
        <a:bodyPr/>
        <a:lstStyle/>
        <a:p>
          <a:endParaRPr lang="en-US"/>
        </a:p>
      </dgm:t>
    </dgm:pt>
    <dgm:pt modelId="{D433956D-3247-4D49-A937-AD6CE015F7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Agriculture &amp; Fishing Precision Agriculture: Use sensors for climate-smart yields, optimizing water/fertilizer use.</a:t>
          </a:r>
          <a:endParaRPr lang="en-US" sz="1200" dirty="0"/>
        </a:p>
      </dgm:t>
    </dgm:pt>
    <dgm:pt modelId="{C5817AA2-62D4-47FE-8B4A-C58DD00234FA}" type="parTrans" cxnId="{6D8FD16E-079B-44F1-A04A-9C28067C3538}">
      <dgm:prSet/>
      <dgm:spPr/>
      <dgm:t>
        <a:bodyPr/>
        <a:lstStyle/>
        <a:p>
          <a:endParaRPr lang="en-US"/>
        </a:p>
      </dgm:t>
    </dgm:pt>
    <dgm:pt modelId="{CAE0445B-A2C2-42F0-9196-4B7257E903F6}" type="sibTrans" cxnId="{6D8FD16E-079B-44F1-A04A-9C28067C3538}">
      <dgm:prSet/>
      <dgm:spPr/>
      <dgm:t>
        <a:bodyPr/>
        <a:lstStyle/>
        <a:p>
          <a:endParaRPr lang="en-US"/>
        </a:p>
      </dgm:t>
    </dgm:pt>
    <dgm:pt modelId="{D51CAAA8-E559-4EAE-84FD-EA4B5E6EA05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Electricity, Gas &amp; Water Decentralized Smart Grids: Build resilient, modern infrastructure essential for clean energy transition.</a:t>
          </a:r>
          <a:endParaRPr lang="en-US" sz="1200" dirty="0"/>
        </a:p>
      </dgm:t>
    </dgm:pt>
    <dgm:pt modelId="{3F9490E3-8E1D-4223-ADB3-702E0EA6832E}" type="parTrans" cxnId="{9038416C-3E6A-4C1F-BAA9-73897D60D68C}">
      <dgm:prSet/>
      <dgm:spPr/>
      <dgm:t>
        <a:bodyPr/>
        <a:lstStyle/>
        <a:p>
          <a:endParaRPr lang="en-US"/>
        </a:p>
      </dgm:t>
    </dgm:pt>
    <dgm:pt modelId="{695C03EF-ED72-4D7A-96CF-D2B07D1FF6FE}" type="sibTrans" cxnId="{9038416C-3E6A-4C1F-BAA9-73897D60D68C}">
      <dgm:prSet/>
      <dgm:spPr/>
      <dgm:t>
        <a:bodyPr/>
        <a:lstStyle/>
        <a:p>
          <a:endParaRPr lang="en-US"/>
        </a:p>
      </dgm:t>
    </dgm:pt>
    <dgm:pt modelId="{17CBBEDA-3C40-47C9-A7C6-4F8171793FC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/>
            <a:t>Advanced Manufacturing (3D Printing)</a:t>
          </a:r>
          <a:endParaRPr lang="en-US" sz="1600" dirty="0"/>
        </a:p>
      </dgm:t>
    </dgm:pt>
    <dgm:pt modelId="{97652AB6-F3EA-4194-A196-01AD52D6E919}" type="parTrans" cxnId="{97BE443E-F57B-46B0-8C8A-0CD8C1803025}">
      <dgm:prSet/>
      <dgm:spPr/>
      <dgm:t>
        <a:bodyPr/>
        <a:lstStyle/>
        <a:p>
          <a:endParaRPr lang="en-US"/>
        </a:p>
      </dgm:t>
    </dgm:pt>
    <dgm:pt modelId="{C568E771-AF33-4914-B05B-8CC46ECA653D}" type="sibTrans" cxnId="{97BE443E-F57B-46B0-8C8A-0CD8C1803025}">
      <dgm:prSet/>
      <dgm:spPr/>
      <dgm:t>
        <a:bodyPr/>
        <a:lstStyle/>
        <a:p>
          <a:endParaRPr lang="en-US"/>
        </a:p>
      </dgm:t>
    </dgm:pt>
    <dgm:pt modelId="{59C5FD02-7DEE-4074-80D6-0210D0FFAE8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Construction/ Manufacturing</a:t>
          </a:r>
          <a:r>
            <a:rPr lang="en-US" sz="1200" dirty="0"/>
            <a:t> </a:t>
          </a:r>
          <a:r>
            <a:rPr lang="en-US" sz="1200" b="0" i="0" dirty="0"/>
            <a:t>Resilience-Focused Modular Systems: Rapidly 3D-print climate-resilient, affordable housing and specialized components locally, reducing high import reliance.</a:t>
          </a:r>
          <a:endParaRPr lang="en-US" sz="1200" dirty="0"/>
        </a:p>
      </dgm:t>
    </dgm:pt>
    <dgm:pt modelId="{059EDBDA-B143-4027-981E-C4F09F4DFC9B}" type="parTrans" cxnId="{841D731C-E058-49C1-BA95-989189A07709}">
      <dgm:prSet/>
      <dgm:spPr/>
      <dgm:t>
        <a:bodyPr/>
        <a:lstStyle/>
        <a:p>
          <a:endParaRPr lang="en-US"/>
        </a:p>
      </dgm:t>
    </dgm:pt>
    <dgm:pt modelId="{CEC7D874-39BD-4CA7-B838-1B7B1B3546EC}" type="sibTrans" cxnId="{841D731C-E058-49C1-BA95-989189A07709}">
      <dgm:prSet/>
      <dgm:spPr/>
      <dgm:t>
        <a:bodyPr/>
        <a:lstStyle/>
        <a:p>
          <a:endParaRPr lang="en-US"/>
        </a:p>
      </dgm:t>
    </dgm:pt>
    <dgm:pt modelId="{8AF20609-F1AD-4312-BA4F-0ADE55194D7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/>
            <a:t>Biotechnology</a:t>
          </a:r>
          <a:endParaRPr lang="en-US" sz="1600" dirty="0"/>
        </a:p>
      </dgm:t>
    </dgm:pt>
    <dgm:pt modelId="{6A239299-FB58-4E9D-85DD-7F0D9EB1BDA9}" type="parTrans" cxnId="{FE1BA65E-79BD-4473-8CA0-0EB437B1AA1F}">
      <dgm:prSet/>
      <dgm:spPr/>
      <dgm:t>
        <a:bodyPr/>
        <a:lstStyle/>
        <a:p>
          <a:endParaRPr lang="en-US"/>
        </a:p>
      </dgm:t>
    </dgm:pt>
    <dgm:pt modelId="{7DFC5BB6-0B1D-4CE5-AB83-A9E95C05C5E6}" type="sibTrans" cxnId="{FE1BA65E-79BD-4473-8CA0-0EB437B1AA1F}">
      <dgm:prSet/>
      <dgm:spPr/>
      <dgm:t>
        <a:bodyPr/>
        <a:lstStyle/>
        <a:p>
          <a:endParaRPr lang="en-US"/>
        </a:p>
      </dgm:t>
    </dgm:pt>
    <dgm:pt modelId="{A7586E6A-25F3-4DB6-B9CF-47427193DE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Agriculture &amp; Fishing Agri-Biotech Labs: Develop high-value, climate-resilient food crops and new bio-based products (e.g., from Sargassum) to enhance food security.</a:t>
          </a:r>
          <a:endParaRPr lang="en-US" sz="1200" dirty="0"/>
        </a:p>
      </dgm:t>
    </dgm:pt>
    <dgm:pt modelId="{BF4621F5-5C22-4C96-A5AB-07ED05BC1139}" type="parTrans" cxnId="{98AE0D9C-89EB-4895-82F9-C3CCA55F90EB}">
      <dgm:prSet/>
      <dgm:spPr/>
      <dgm:t>
        <a:bodyPr/>
        <a:lstStyle/>
        <a:p>
          <a:endParaRPr lang="en-US"/>
        </a:p>
      </dgm:t>
    </dgm:pt>
    <dgm:pt modelId="{A9B72B1C-FEA4-479C-B837-13AFEB79AD3A}" type="sibTrans" cxnId="{98AE0D9C-89EB-4895-82F9-C3CCA55F90EB}">
      <dgm:prSet/>
      <dgm:spPr/>
      <dgm:t>
        <a:bodyPr/>
        <a:lstStyle/>
        <a:p>
          <a:endParaRPr lang="en-US"/>
        </a:p>
      </dgm:t>
    </dgm:pt>
    <dgm:pt modelId="{0735C556-6F79-4767-B9F2-91475F1E056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i="0"/>
            <a:t>Blockchain</a:t>
          </a:r>
          <a:endParaRPr lang="en-US" sz="1600" dirty="0"/>
        </a:p>
      </dgm:t>
    </dgm:pt>
    <dgm:pt modelId="{E2B1F3C9-6483-480B-B2B7-01FDFA8ACBE0}" type="parTrans" cxnId="{42DB2214-BC46-4065-976E-CF62C6288034}">
      <dgm:prSet/>
      <dgm:spPr/>
      <dgm:t>
        <a:bodyPr/>
        <a:lstStyle/>
        <a:p>
          <a:endParaRPr lang="en-US"/>
        </a:p>
      </dgm:t>
    </dgm:pt>
    <dgm:pt modelId="{E12C68B8-C144-417A-A867-89D413FD2AD1}" type="sibTrans" cxnId="{42DB2214-BC46-4065-976E-CF62C6288034}">
      <dgm:prSet/>
      <dgm:spPr/>
      <dgm:t>
        <a:bodyPr/>
        <a:lstStyle/>
        <a:p>
          <a:endParaRPr lang="en-US"/>
        </a:p>
      </dgm:t>
    </dgm:pt>
    <dgm:pt modelId="{B7DF06AA-D1EC-4285-9FE5-5630E612E26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Specialized Services</a:t>
          </a:r>
          <a:r>
            <a:rPr lang="en-US" sz="1200" dirty="0"/>
            <a:t> </a:t>
          </a:r>
          <a:r>
            <a:rPr lang="en-US" sz="1200" b="0" i="0" dirty="0"/>
            <a:t>Secure Financial Transactions: Enhance trust, immutability, and efficiency for smart contracts and fractional ownership, deepening FinTech sophistication.</a:t>
          </a:r>
          <a:endParaRPr lang="en-US" sz="1200" dirty="0"/>
        </a:p>
      </dgm:t>
    </dgm:pt>
    <dgm:pt modelId="{41FE74B6-93F2-4F9F-AC90-68B24867EC9E}" type="parTrans" cxnId="{A146D60E-D9D5-485A-B6BE-7A3DB4466B6A}">
      <dgm:prSet/>
      <dgm:spPr/>
      <dgm:t>
        <a:bodyPr/>
        <a:lstStyle/>
        <a:p>
          <a:endParaRPr lang="en-US"/>
        </a:p>
      </dgm:t>
    </dgm:pt>
    <dgm:pt modelId="{165D86B4-B259-4500-97DE-DE71795D8E8D}" type="sibTrans" cxnId="{A146D60E-D9D5-485A-B6BE-7A3DB4466B6A}">
      <dgm:prSet/>
      <dgm:spPr/>
      <dgm:t>
        <a:bodyPr/>
        <a:lstStyle/>
        <a:p>
          <a:endParaRPr lang="en-US"/>
        </a:p>
      </dgm:t>
    </dgm:pt>
    <dgm:pt modelId="{2B975D9A-9CCD-4249-B8DA-9D0B21AF23B0}" type="pres">
      <dgm:prSet presAssocID="{0217CD1F-8062-4965-AD58-9D4418047FF8}" presName="root" presStyleCnt="0">
        <dgm:presLayoutVars>
          <dgm:dir/>
          <dgm:resizeHandles val="exact"/>
        </dgm:presLayoutVars>
      </dgm:prSet>
      <dgm:spPr/>
    </dgm:pt>
    <dgm:pt modelId="{AF389358-627C-4CE9-B0FE-A1F21C16002D}" type="pres">
      <dgm:prSet presAssocID="{7DF7F9D8-2D26-471C-AA7D-0E3003AD0A4F}" presName="compNode" presStyleCnt="0"/>
      <dgm:spPr/>
    </dgm:pt>
    <dgm:pt modelId="{627B7007-561B-43F5-B8E8-0843DF4CAA39}" type="pres">
      <dgm:prSet presAssocID="{7DF7F9D8-2D26-471C-AA7D-0E3003AD0A4F}" presName="bgRect" presStyleLbl="bgShp" presStyleIdx="0" presStyleCnt="5"/>
      <dgm:spPr/>
    </dgm:pt>
    <dgm:pt modelId="{22BD79DF-0706-4860-AB86-51961150A8A7}" type="pres">
      <dgm:prSet presAssocID="{7DF7F9D8-2D26-471C-AA7D-0E3003AD0A4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EE7DEFE-A378-4EB2-AA86-80CF0DD16372}" type="pres">
      <dgm:prSet presAssocID="{7DF7F9D8-2D26-471C-AA7D-0E3003AD0A4F}" presName="spaceRect" presStyleCnt="0"/>
      <dgm:spPr/>
    </dgm:pt>
    <dgm:pt modelId="{3D4D8E7E-529C-4629-AAD9-FBCA0AD1A5FC}" type="pres">
      <dgm:prSet presAssocID="{7DF7F9D8-2D26-471C-AA7D-0E3003AD0A4F}" presName="parTx" presStyleLbl="revTx" presStyleIdx="0" presStyleCnt="10" custScaleX="92835">
        <dgm:presLayoutVars>
          <dgm:chMax val="0"/>
          <dgm:chPref val="0"/>
        </dgm:presLayoutVars>
      </dgm:prSet>
      <dgm:spPr/>
    </dgm:pt>
    <dgm:pt modelId="{B3768EEE-1C23-402C-AD9C-EB8B3BC287ED}" type="pres">
      <dgm:prSet presAssocID="{7DF7F9D8-2D26-471C-AA7D-0E3003AD0A4F}" presName="desTx" presStyleLbl="revTx" presStyleIdx="1" presStyleCnt="10" custLinFactNeighborX="-5729" custLinFactNeighborY="1182">
        <dgm:presLayoutVars/>
      </dgm:prSet>
      <dgm:spPr/>
    </dgm:pt>
    <dgm:pt modelId="{6AD57138-B170-4381-9E30-487DF3B12B3E}" type="pres">
      <dgm:prSet presAssocID="{A24B7797-4EC6-4337-B688-9A117C44C2AB}" presName="sibTrans" presStyleCnt="0"/>
      <dgm:spPr/>
    </dgm:pt>
    <dgm:pt modelId="{470D1386-F0B1-4F74-8D1B-06641E07E286}" type="pres">
      <dgm:prSet presAssocID="{D6EA6741-28CF-4C83-BA93-6BBC72A736D7}" presName="compNode" presStyleCnt="0"/>
      <dgm:spPr/>
    </dgm:pt>
    <dgm:pt modelId="{1C1EBC6E-EA7D-4D8E-9F91-47B53D7D8C81}" type="pres">
      <dgm:prSet presAssocID="{D6EA6741-28CF-4C83-BA93-6BBC72A736D7}" presName="bgRect" presStyleLbl="bgShp" presStyleIdx="1" presStyleCnt="5"/>
      <dgm:spPr/>
    </dgm:pt>
    <dgm:pt modelId="{B8D1C817-9C28-4CE0-8000-5B7CFDE68D10}" type="pres">
      <dgm:prSet presAssocID="{D6EA6741-28CF-4C83-BA93-6BBC72A736D7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shing"/>
        </a:ext>
      </dgm:extLst>
    </dgm:pt>
    <dgm:pt modelId="{DD3B1BF2-D179-4374-ACFA-88DBB0FC96F6}" type="pres">
      <dgm:prSet presAssocID="{D6EA6741-28CF-4C83-BA93-6BBC72A736D7}" presName="spaceRect" presStyleCnt="0"/>
      <dgm:spPr/>
    </dgm:pt>
    <dgm:pt modelId="{00497D1B-AE93-4192-8E6D-43B90924A7D5}" type="pres">
      <dgm:prSet presAssocID="{D6EA6741-28CF-4C83-BA93-6BBC72A736D7}" presName="parTx" presStyleLbl="revTx" presStyleIdx="2" presStyleCnt="10" custScaleX="86909" custLinFactNeighborX="-3335" custLinFactNeighborY="-4268">
        <dgm:presLayoutVars>
          <dgm:chMax val="0"/>
          <dgm:chPref val="0"/>
        </dgm:presLayoutVars>
      </dgm:prSet>
      <dgm:spPr/>
    </dgm:pt>
    <dgm:pt modelId="{BB1D1FC3-3839-4ABC-9FB7-81AA5B3DEFF8}" type="pres">
      <dgm:prSet presAssocID="{D6EA6741-28CF-4C83-BA93-6BBC72A736D7}" presName="desTx" presStyleLbl="revTx" presStyleIdx="3" presStyleCnt="10">
        <dgm:presLayoutVars/>
      </dgm:prSet>
      <dgm:spPr/>
    </dgm:pt>
    <dgm:pt modelId="{158AC9EE-3CD9-4633-956B-8BC86D9BB54F}" type="pres">
      <dgm:prSet presAssocID="{F9965214-2BAD-4136-97BE-379E9CEAED3E}" presName="sibTrans" presStyleCnt="0"/>
      <dgm:spPr/>
    </dgm:pt>
    <dgm:pt modelId="{5A43CD13-F8C4-4D71-B736-9009F0086A76}" type="pres">
      <dgm:prSet presAssocID="{17CBBEDA-3C40-47C9-A7C6-4F8171793FCC}" presName="compNode" presStyleCnt="0"/>
      <dgm:spPr/>
    </dgm:pt>
    <dgm:pt modelId="{730F3A2A-B962-401E-B6F0-918571024624}" type="pres">
      <dgm:prSet presAssocID="{17CBBEDA-3C40-47C9-A7C6-4F8171793FCC}" presName="bgRect" presStyleLbl="bgShp" presStyleIdx="2" presStyleCnt="5" custLinFactNeighborX="-1043" custLinFactNeighborY="3079"/>
      <dgm:spPr/>
    </dgm:pt>
    <dgm:pt modelId="{EC983035-ED54-47A6-9988-1AE229796D5D}" type="pres">
      <dgm:prSet presAssocID="{17CBBEDA-3C40-47C9-A7C6-4F8171793FC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DDA065EE-F30E-4264-BDA3-28AB0D4BC4A1}" type="pres">
      <dgm:prSet presAssocID="{17CBBEDA-3C40-47C9-A7C6-4F8171793FCC}" presName="spaceRect" presStyleCnt="0"/>
      <dgm:spPr/>
    </dgm:pt>
    <dgm:pt modelId="{6BFADEDA-CE08-4805-A9B9-05B63CA8C80F}" type="pres">
      <dgm:prSet presAssocID="{17CBBEDA-3C40-47C9-A7C6-4F8171793FCC}" presName="parTx" presStyleLbl="revTx" presStyleIdx="4" presStyleCnt="10" custScaleX="86909" custLinFactNeighborX="-1779" custLinFactNeighborY="3079">
        <dgm:presLayoutVars>
          <dgm:chMax val="0"/>
          <dgm:chPref val="0"/>
        </dgm:presLayoutVars>
      </dgm:prSet>
      <dgm:spPr/>
    </dgm:pt>
    <dgm:pt modelId="{EBEDCDFD-F60E-4588-9FDC-2EBF19CEBBEB}" type="pres">
      <dgm:prSet presAssocID="{17CBBEDA-3C40-47C9-A7C6-4F8171793FCC}" presName="desTx" presStyleLbl="revTx" presStyleIdx="5" presStyleCnt="10">
        <dgm:presLayoutVars/>
      </dgm:prSet>
      <dgm:spPr/>
    </dgm:pt>
    <dgm:pt modelId="{A9E7504B-7F6F-4E50-B64C-5EE72773C84A}" type="pres">
      <dgm:prSet presAssocID="{C568E771-AF33-4914-B05B-8CC46ECA653D}" presName="sibTrans" presStyleCnt="0"/>
      <dgm:spPr/>
    </dgm:pt>
    <dgm:pt modelId="{6F9296A8-ECE5-45F0-9313-E36768A6FB34}" type="pres">
      <dgm:prSet presAssocID="{8AF20609-F1AD-4312-BA4F-0ADE55194D75}" presName="compNode" presStyleCnt="0"/>
      <dgm:spPr/>
    </dgm:pt>
    <dgm:pt modelId="{01319B20-3D70-4587-999D-678DA345788C}" type="pres">
      <dgm:prSet presAssocID="{8AF20609-F1AD-4312-BA4F-0ADE55194D75}" presName="bgRect" presStyleLbl="bgShp" presStyleIdx="3" presStyleCnt="5"/>
      <dgm:spPr/>
    </dgm:pt>
    <dgm:pt modelId="{0CA97420-0D57-4684-954E-0F05127B0995}" type="pres">
      <dgm:prSet presAssocID="{8AF20609-F1AD-4312-BA4F-0ADE55194D7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9BDE2529-77D2-47CE-8FC3-F63787184887}" type="pres">
      <dgm:prSet presAssocID="{8AF20609-F1AD-4312-BA4F-0ADE55194D75}" presName="spaceRect" presStyleCnt="0"/>
      <dgm:spPr/>
    </dgm:pt>
    <dgm:pt modelId="{58486C21-6449-451A-9773-DA381A0803AA}" type="pres">
      <dgm:prSet presAssocID="{8AF20609-F1AD-4312-BA4F-0ADE55194D75}" presName="parTx" presStyleLbl="revTx" presStyleIdx="6" presStyleCnt="10" custScaleX="80468" custLinFactNeighborX="-5043" custLinFactNeighborY="2533">
        <dgm:presLayoutVars>
          <dgm:chMax val="0"/>
          <dgm:chPref val="0"/>
        </dgm:presLayoutVars>
      </dgm:prSet>
      <dgm:spPr/>
    </dgm:pt>
    <dgm:pt modelId="{31AAE523-910E-4C51-919A-D4EA5880AFD7}" type="pres">
      <dgm:prSet presAssocID="{8AF20609-F1AD-4312-BA4F-0ADE55194D75}" presName="desTx" presStyleLbl="revTx" presStyleIdx="7" presStyleCnt="10" custLinFactNeighborX="6653" custLinFactNeighborY="-1267">
        <dgm:presLayoutVars/>
      </dgm:prSet>
      <dgm:spPr/>
    </dgm:pt>
    <dgm:pt modelId="{D20EDAF4-914B-470B-8EAB-8EDC3507A6EB}" type="pres">
      <dgm:prSet presAssocID="{7DFC5BB6-0B1D-4CE5-AB83-A9E95C05C5E6}" presName="sibTrans" presStyleCnt="0"/>
      <dgm:spPr/>
    </dgm:pt>
    <dgm:pt modelId="{CDC3552E-82D7-4EEC-8E86-FDC052568D4A}" type="pres">
      <dgm:prSet presAssocID="{0735C556-6F79-4767-B9F2-91475F1E0561}" presName="compNode" presStyleCnt="0"/>
      <dgm:spPr/>
    </dgm:pt>
    <dgm:pt modelId="{CC946696-9AD4-405F-96F0-5D48091B980E}" type="pres">
      <dgm:prSet presAssocID="{0735C556-6F79-4767-B9F2-91475F1E0561}" presName="bgRect" presStyleLbl="bgShp" presStyleIdx="4" presStyleCnt="5" custLinFactNeighborX="-1797" custLinFactNeighborY="1352"/>
      <dgm:spPr/>
    </dgm:pt>
    <dgm:pt modelId="{9395BF0A-7C42-44D0-8D67-3DFECA6FA381}" type="pres">
      <dgm:prSet presAssocID="{0735C556-6F79-4767-B9F2-91475F1E0561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edit card"/>
        </a:ext>
      </dgm:extLst>
    </dgm:pt>
    <dgm:pt modelId="{1A4B7BF3-7E3B-4960-985D-A8E96C0372A4}" type="pres">
      <dgm:prSet presAssocID="{0735C556-6F79-4767-B9F2-91475F1E0561}" presName="spaceRect" presStyleCnt="0"/>
      <dgm:spPr/>
    </dgm:pt>
    <dgm:pt modelId="{DCFE4E5E-B655-4746-955D-36E948EC1F34}" type="pres">
      <dgm:prSet presAssocID="{0735C556-6F79-4767-B9F2-91475F1E0561}" presName="parTx" presStyleLbl="revTx" presStyleIdx="8" presStyleCnt="10" custLinFactNeighborX="2319">
        <dgm:presLayoutVars>
          <dgm:chMax val="0"/>
          <dgm:chPref val="0"/>
        </dgm:presLayoutVars>
      </dgm:prSet>
      <dgm:spPr/>
    </dgm:pt>
    <dgm:pt modelId="{C11AB8C3-E46D-427C-B7E5-98DB4662B355}" type="pres">
      <dgm:prSet presAssocID="{0735C556-6F79-4767-B9F2-91475F1E0561}" presName="desTx" presStyleLbl="revTx" presStyleIdx="9" presStyleCnt="10" custScaleX="113047" custLinFactNeighborX="-5917" custLinFactNeighborY="6597">
        <dgm:presLayoutVars/>
      </dgm:prSet>
      <dgm:spPr/>
    </dgm:pt>
  </dgm:ptLst>
  <dgm:cxnLst>
    <dgm:cxn modelId="{3FDB6402-5D28-43D8-88CF-D244E90C0F26}" srcId="{7DF7F9D8-2D26-471C-AA7D-0E3003AD0A4F}" destId="{70EB1A46-34F8-4FA3-BBA0-07F6F592D926}" srcOrd="1" destOrd="0" parTransId="{FC7E5622-F9EA-4EE1-99DF-37C801BDB056}" sibTransId="{1438CB23-938B-49BF-B3C6-0312EA5DC327}"/>
    <dgm:cxn modelId="{CA4DB204-E0E6-437E-8C67-92BA412FE49A}" type="presOf" srcId="{0217CD1F-8062-4965-AD58-9D4418047FF8}" destId="{2B975D9A-9CCD-4249-B8DA-9D0B21AF23B0}" srcOrd="0" destOrd="0" presId="urn:microsoft.com/office/officeart/2018/2/layout/IconVerticalSolidList"/>
    <dgm:cxn modelId="{C8A2010B-5945-43F2-9EC9-5E0C5CA00DDE}" type="presOf" srcId="{17CBBEDA-3C40-47C9-A7C6-4F8171793FCC}" destId="{6BFADEDA-CE08-4805-A9B9-05B63CA8C80F}" srcOrd="0" destOrd="0" presId="urn:microsoft.com/office/officeart/2018/2/layout/IconVerticalSolidList"/>
    <dgm:cxn modelId="{A146D60E-D9D5-485A-B6BE-7A3DB4466B6A}" srcId="{0735C556-6F79-4767-B9F2-91475F1E0561}" destId="{B7DF06AA-D1EC-4285-9FE5-5630E612E263}" srcOrd="0" destOrd="0" parTransId="{41FE74B6-93F2-4F9F-AC90-68B24867EC9E}" sibTransId="{165D86B4-B259-4500-97DE-DE71795D8E8D}"/>
    <dgm:cxn modelId="{EAF59512-2F7F-4601-80CC-66C26649D36E}" type="presOf" srcId="{7DF7F9D8-2D26-471C-AA7D-0E3003AD0A4F}" destId="{3D4D8E7E-529C-4629-AAD9-FBCA0AD1A5FC}" srcOrd="0" destOrd="0" presId="urn:microsoft.com/office/officeart/2018/2/layout/IconVerticalSolidList"/>
    <dgm:cxn modelId="{42DB2214-BC46-4065-976E-CF62C6288034}" srcId="{0217CD1F-8062-4965-AD58-9D4418047FF8}" destId="{0735C556-6F79-4767-B9F2-91475F1E0561}" srcOrd="4" destOrd="0" parTransId="{E2B1F3C9-6483-480B-B2B7-01FDFA8ACBE0}" sibTransId="{E12C68B8-C144-417A-A867-89D413FD2AD1}"/>
    <dgm:cxn modelId="{841D731C-E058-49C1-BA95-989189A07709}" srcId="{17CBBEDA-3C40-47C9-A7C6-4F8171793FCC}" destId="{59C5FD02-7DEE-4074-80D6-0210D0FFAE86}" srcOrd="0" destOrd="0" parTransId="{059EDBDA-B143-4027-981E-C4F09F4DFC9B}" sibTransId="{CEC7D874-39BD-4CA7-B838-1B7B1B3546EC}"/>
    <dgm:cxn modelId="{75985C1E-971E-4F19-AD5A-BF38EAF603D0}" type="presOf" srcId="{D51CAAA8-E559-4EAE-84FD-EA4B5E6EA05C}" destId="{BB1D1FC3-3839-4ABC-9FB7-81AA5B3DEFF8}" srcOrd="0" destOrd="1" presId="urn:microsoft.com/office/officeart/2018/2/layout/IconVerticalSolidList"/>
    <dgm:cxn modelId="{9EDFE52B-F8C9-4174-830A-1D547A5CEC91}" type="presOf" srcId="{70EB1A46-34F8-4FA3-BBA0-07F6F592D926}" destId="{B3768EEE-1C23-402C-AD9C-EB8B3BC287ED}" srcOrd="0" destOrd="1" presId="urn:microsoft.com/office/officeart/2018/2/layout/IconVerticalSolidList"/>
    <dgm:cxn modelId="{29675D33-5B1E-4A77-8F5E-D7BFC43085A3}" type="presOf" srcId="{59C5FD02-7DEE-4074-80D6-0210D0FFAE86}" destId="{EBEDCDFD-F60E-4588-9FDC-2EBF19CEBBEB}" srcOrd="0" destOrd="0" presId="urn:microsoft.com/office/officeart/2018/2/layout/IconVerticalSolidList"/>
    <dgm:cxn modelId="{97BE443E-F57B-46B0-8C8A-0CD8C1803025}" srcId="{0217CD1F-8062-4965-AD58-9D4418047FF8}" destId="{17CBBEDA-3C40-47C9-A7C6-4F8171793FCC}" srcOrd="2" destOrd="0" parTransId="{97652AB6-F3EA-4194-A196-01AD52D6E919}" sibTransId="{C568E771-AF33-4914-B05B-8CC46ECA653D}"/>
    <dgm:cxn modelId="{FE1BA65E-79BD-4473-8CA0-0EB437B1AA1F}" srcId="{0217CD1F-8062-4965-AD58-9D4418047FF8}" destId="{8AF20609-F1AD-4312-BA4F-0ADE55194D75}" srcOrd="3" destOrd="0" parTransId="{6A239299-FB58-4E9D-85DD-7F0D9EB1BDA9}" sibTransId="{7DFC5BB6-0B1D-4CE5-AB83-A9E95C05C5E6}"/>
    <dgm:cxn modelId="{AB224C69-3A26-48BE-B996-EA9DB068AC7C}" type="presOf" srcId="{8AF20609-F1AD-4312-BA4F-0ADE55194D75}" destId="{58486C21-6449-451A-9773-DA381A0803AA}" srcOrd="0" destOrd="0" presId="urn:microsoft.com/office/officeart/2018/2/layout/IconVerticalSolidList"/>
    <dgm:cxn modelId="{9038416C-3E6A-4C1F-BAA9-73897D60D68C}" srcId="{D6EA6741-28CF-4C83-BA93-6BBC72A736D7}" destId="{D51CAAA8-E559-4EAE-84FD-EA4B5E6EA05C}" srcOrd="1" destOrd="0" parTransId="{3F9490E3-8E1D-4223-ADB3-702E0EA6832E}" sibTransId="{695C03EF-ED72-4D7A-96CF-D2B07D1FF6FE}"/>
    <dgm:cxn modelId="{6D8FD16E-079B-44F1-A04A-9C28067C3538}" srcId="{D6EA6741-28CF-4C83-BA93-6BBC72A736D7}" destId="{D433956D-3247-4D49-A937-AD6CE015F7CF}" srcOrd="0" destOrd="0" parTransId="{C5817AA2-62D4-47FE-8B4A-C58DD00234FA}" sibTransId="{CAE0445B-A2C2-42F0-9196-4B7257E903F6}"/>
    <dgm:cxn modelId="{CC474056-E75B-4AEC-A391-6A4F29F4FB82}" type="presOf" srcId="{D6EA6741-28CF-4C83-BA93-6BBC72A736D7}" destId="{00497D1B-AE93-4192-8E6D-43B90924A7D5}" srcOrd="0" destOrd="0" presId="urn:microsoft.com/office/officeart/2018/2/layout/IconVerticalSolidList"/>
    <dgm:cxn modelId="{1D30397E-F927-4188-B956-A7F5A2AD80F0}" srcId="{7DF7F9D8-2D26-471C-AA7D-0E3003AD0A4F}" destId="{4465AFAA-D01B-4AF5-B0C3-B2803DB825E5}" srcOrd="0" destOrd="0" parTransId="{5BAB8A4B-DE8A-496C-920A-EDAF1A7B35E1}" sibTransId="{B5D46A05-0AAF-4A7D-B59F-929F8235BCBD}"/>
    <dgm:cxn modelId="{CD0F5092-3FC9-46AC-B9A2-908A330A3E2E}" type="presOf" srcId="{A7586E6A-25F3-4DB6-B9CF-47427193DED6}" destId="{31AAE523-910E-4C51-919A-D4EA5880AFD7}" srcOrd="0" destOrd="0" presId="urn:microsoft.com/office/officeart/2018/2/layout/IconVerticalSolidList"/>
    <dgm:cxn modelId="{A130ED94-3907-4C2A-963F-F6A47E3681B8}" type="presOf" srcId="{4465AFAA-D01B-4AF5-B0C3-B2803DB825E5}" destId="{B3768EEE-1C23-402C-AD9C-EB8B3BC287ED}" srcOrd="0" destOrd="0" presId="urn:microsoft.com/office/officeart/2018/2/layout/IconVerticalSolidList"/>
    <dgm:cxn modelId="{98AE0D9C-89EB-4895-82F9-C3CCA55F90EB}" srcId="{8AF20609-F1AD-4312-BA4F-0ADE55194D75}" destId="{A7586E6A-25F3-4DB6-B9CF-47427193DED6}" srcOrd="0" destOrd="0" parTransId="{BF4621F5-5C22-4C96-A5AB-07ED05BC1139}" sibTransId="{A9B72B1C-FEA4-479C-B837-13AFEB79AD3A}"/>
    <dgm:cxn modelId="{CBBBAA9F-4BB6-4E9D-A4D7-E55D369E7E4F}" srcId="{0217CD1F-8062-4965-AD58-9D4418047FF8}" destId="{D6EA6741-28CF-4C83-BA93-6BBC72A736D7}" srcOrd="1" destOrd="0" parTransId="{33CDE70A-80F1-45C7-8357-F6B80D60D30A}" sibTransId="{F9965214-2BAD-4136-97BE-379E9CEAED3E}"/>
    <dgm:cxn modelId="{72A4F4B1-68D6-4691-8D27-F7005385CFCE}" type="presOf" srcId="{0735C556-6F79-4767-B9F2-91475F1E0561}" destId="{DCFE4E5E-B655-4746-955D-36E948EC1F34}" srcOrd="0" destOrd="0" presId="urn:microsoft.com/office/officeart/2018/2/layout/IconVerticalSolidList"/>
    <dgm:cxn modelId="{B63322B2-E32A-4810-934E-74893617D46E}" type="presOf" srcId="{B7DF06AA-D1EC-4285-9FE5-5630E612E263}" destId="{C11AB8C3-E46D-427C-B7E5-98DB4662B355}" srcOrd="0" destOrd="0" presId="urn:microsoft.com/office/officeart/2018/2/layout/IconVerticalSolidList"/>
    <dgm:cxn modelId="{432ECAE2-ACCB-40CA-948E-DF046D3995F2}" srcId="{0217CD1F-8062-4965-AD58-9D4418047FF8}" destId="{7DF7F9D8-2D26-471C-AA7D-0E3003AD0A4F}" srcOrd="0" destOrd="0" parTransId="{F7FD73A9-13EE-403E-8E0C-ACEAF6027B24}" sibTransId="{A24B7797-4EC6-4337-B688-9A117C44C2AB}"/>
    <dgm:cxn modelId="{F3C8BAF9-F9CB-43EF-AC6D-9C7BDD79B9C8}" type="presOf" srcId="{D433956D-3247-4D49-A937-AD6CE015F7CF}" destId="{BB1D1FC3-3839-4ABC-9FB7-81AA5B3DEFF8}" srcOrd="0" destOrd="0" presId="urn:microsoft.com/office/officeart/2018/2/layout/IconVerticalSolidList"/>
    <dgm:cxn modelId="{C5A6E6BF-A78E-4524-BBF6-6FF6457DEA62}" type="presParOf" srcId="{2B975D9A-9CCD-4249-B8DA-9D0B21AF23B0}" destId="{AF389358-627C-4CE9-B0FE-A1F21C16002D}" srcOrd="0" destOrd="0" presId="urn:microsoft.com/office/officeart/2018/2/layout/IconVerticalSolidList"/>
    <dgm:cxn modelId="{033A0B20-8805-4D2E-8FED-FD5B7E7C413E}" type="presParOf" srcId="{AF389358-627C-4CE9-B0FE-A1F21C16002D}" destId="{627B7007-561B-43F5-B8E8-0843DF4CAA39}" srcOrd="0" destOrd="0" presId="urn:microsoft.com/office/officeart/2018/2/layout/IconVerticalSolidList"/>
    <dgm:cxn modelId="{1896A86D-826E-4C34-8B9F-24E5FFDEA44C}" type="presParOf" srcId="{AF389358-627C-4CE9-B0FE-A1F21C16002D}" destId="{22BD79DF-0706-4860-AB86-51961150A8A7}" srcOrd="1" destOrd="0" presId="urn:microsoft.com/office/officeart/2018/2/layout/IconVerticalSolidList"/>
    <dgm:cxn modelId="{96C1A43A-1488-46C2-BC4B-25FFBC88152F}" type="presParOf" srcId="{AF389358-627C-4CE9-B0FE-A1F21C16002D}" destId="{3EE7DEFE-A378-4EB2-AA86-80CF0DD16372}" srcOrd="2" destOrd="0" presId="urn:microsoft.com/office/officeart/2018/2/layout/IconVerticalSolidList"/>
    <dgm:cxn modelId="{D7E7F8F3-6794-466B-BD4C-BC406240167C}" type="presParOf" srcId="{AF389358-627C-4CE9-B0FE-A1F21C16002D}" destId="{3D4D8E7E-529C-4629-AAD9-FBCA0AD1A5FC}" srcOrd="3" destOrd="0" presId="urn:microsoft.com/office/officeart/2018/2/layout/IconVerticalSolidList"/>
    <dgm:cxn modelId="{FBF7BCA1-6DF5-40EA-A3AC-42A9E3FFCCF6}" type="presParOf" srcId="{AF389358-627C-4CE9-B0FE-A1F21C16002D}" destId="{B3768EEE-1C23-402C-AD9C-EB8B3BC287ED}" srcOrd="4" destOrd="0" presId="urn:microsoft.com/office/officeart/2018/2/layout/IconVerticalSolidList"/>
    <dgm:cxn modelId="{B3518404-8761-4916-9A73-E712804451C0}" type="presParOf" srcId="{2B975D9A-9CCD-4249-B8DA-9D0B21AF23B0}" destId="{6AD57138-B170-4381-9E30-487DF3B12B3E}" srcOrd="1" destOrd="0" presId="urn:microsoft.com/office/officeart/2018/2/layout/IconVerticalSolidList"/>
    <dgm:cxn modelId="{2EDF3246-27C0-436A-8EB7-D89B5D5A1822}" type="presParOf" srcId="{2B975D9A-9CCD-4249-B8DA-9D0B21AF23B0}" destId="{470D1386-F0B1-4F74-8D1B-06641E07E286}" srcOrd="2" destOrd="0" presId="urn:microsoft.com/office/officeart/2018/2/layout/IconVerticalSolidList"/>
    <dgm:cxn modelId="{47E8497B-5518-489F-A5AA-DCB0B0FDF1FE}" type="presParOf" srcId="{470D1386-F0B1-4F74-8D1B-06641E07E286}" destId="{1C1EBC6E-EA7D-4D8E-9F91-47B53D7D8C81}" srcOrd="0" destOrd="0" presId="urn:microsoft.com/office/officeart/2018/2/layout/IconVerticalSolidList"/>
    <dgm:cxn modelId="{7D5772C2-664F-4A59-BBEF-27B924C11AA1}" type="presParOf" srcId="{470D1386-F0B1-4F74-8D1B-06641E07E286}" destId="{B8D1C817-9C28-4CE0-8000-5B7CFDE68D10}" srcOrd="1" destOrd="0" presId="urn:microsoft.com/office/officeart/2018/2/layout/IconVerticalSolidList"/>
    <dgm:cxn modelId="{109D3C0C-7C4A-499F-9345-CFCE6819E70E}" type="presParOf" srcId="{470D1386-F0B1-4F74-8D1B-06641E07E286}" destId="{DD3B1BF2-D179-4374-ACFA-88DBB0FC96F6}" srcOrd="2" destOrd="0" presId="urn:microsoft.com/office/officeart/2018/2/layout/IconVerticalSolidList"/>
    <dgm:cxn modelId="{53EC06D6-42B5-40DB-98AE-846EC789634C}" type="presParOf" srcId="{470D1386-F0B1-4F74-8D1B-06641E07E286}" destId="{00497D1B-AE93-4192-8E6D-43B90924A7D5}" srcOrd="3" destOrd="0" presId="urn:microsoft.com/office/officeart/2018/2/layout/IconVerticalSolidList"/>
    <dgm:cxn modelId="{865EC644-DB55-413D-9975-DD705EE9947D}" type="presParOf" srcId="{470D1386-F0B1-4F74-8D1B-06641E07E286}" destId="{BB1D1FC3-3839-4ABC-9FB7-81AA5B3DEFF8}" srcOrd="4" destOrd="0" presId="urn:microsoft.com/office/officeart/2018/2/layout/IconVerticalSolidList"/>
    <dgm:cxn modelId="{26913ECE-ED69-42D8-8265-F7343D559D29}" type="presParOf" srcId="{2B975D9A-9CCD-4249-B8DA-9D0B21AF23B0}" destId="{158AC9EE-3CD9-4633-956B-8BC86D9BB54F}" srcOrd="3" destOrd="0" presId="urn:microsoft.com/office/officeart/2018/2/layout/IconVerticalSolidList"/>
    <dgm:cxn modelId="{26EE44BC-28CB-4C77-93DC-32303BE0FBB1}" type="presParOf" srcId="{2B975D9A-9CCD-4249-B8DA-9D0B21AF23B0}" destId="{5A43CD13-F8C4-4D71-B736-9009F0086A76}" srcOrd="4" destOrd="0" presId="urn:microsoft.com/office/officeart/2018/2/layout/IconVerticalSolidList"/>
    <dgm:cxn modelId="{E75A747B-8D6F-41C5-92CB-97373539F007}" type="presParOf" srcId="{5A43CD13-F8C4-4D71-B736-9009F0086A76}" destId="{730F3A2A-B962-401E-B6F0-918571024624}" srcOrd="0" destOrd="0" presId="urn:microsoft.com/office/officeart/2018/2/layout/IconVerticalSolidList"/>
    <dgm:cxn modelId="{E746CC55-02FB-4509-B86A-9B066F319349}" type="presParOf" srcId="{5A43CD13-F8C4-4D71-B736-9009F0086A76}" destId="{EC983035-ED54-47A6-9988-1AE229796D5D}" srcOrd="1" destOrd="0" presId="urn:microsoft.com/office/officeart/2018/2/layout/IconVerticalSolidList"/>
    <dgm:cxn modelId="{BFFA72DB-6B4E-4583-ABED-A7CD5585C75B}" type="presParOf" srcId="{5A43CD13-F8C4-4D71-B736-9009F0086A76}" destId="{DDA065EE-F30E-4264-BDA3-28AB0D4BC4A1}" srcOrd="2" destOrd="0" presId="urn:microsoft.com/office/officeart/2018/2/layout/IconVerticalSolidList"/>
    <dgm:cxn modelId="{EC849D8B-8150-4C9A-8A4E-EEA08BC2131C}" type="presParOf" srcId="{5A43CD13-F8C4-4D71-B736-9009F0086A76}" destId="{6BFADEDA-CE08-4805-A9B9-05B63CA8C80F}" srcOrd="3" destOrd="0" presId="urn:microsoft.com/office/officeart/2018/2/layout/IconVerticalSolidList"/>
    <dgm:cxn modelId="{2B310831-B11D-4E9F-8497-8D9F9203DB0F}" type="presParOf" srcId="{5A43CD13-F8C4-4D71-B736-9009F0086A76}" destId="{EBEDCDFD-F60E-4588-9FDC-2EBF19CEBBEB}" srcOrd="4" destOrd="0" presId="urn:microsoft.com/office/officeart/2018/2/layout/IconVerticalSolidList"/>
    <dgm:cxn modelId="{1C892A0D-E0DB-4270-B56E-DE32DC8C59AA}" type="presParOf" srcId="{2B975D9A-9CCD-4249-B8DA-9D0B21AF23B0}" destId="{A9E7504B-7F6F-4E50-B64C-5EE72773C84A}" srcOrd="5" destOrd="0" presId="urn:microsoft.com/office/officeart/2018/2/layout/IconVerticalSolidList"/>
    <dgm:cxn modelId="{94490BF0-3BEE-412F-8FE1-E32742BAAF9C}" type="presParOf" srcId="{2B975D9A-9CCD-4249-B8DA-9D0B21AF23B0}" destId="{6F9296A8-ECE5-45F0-9313-E36768A6FB34}" srcOrd="6" destOrd="0" presId="urn:microsoft.com/office/officeart/2018/2/layout/IconVerticalSolidList"/>
    <dgm:cxn modelId="{93D82A6B-27AB-48EC-95D0-2B35B32E39A3}" type="presParOf" srcId="{6F9296A8-ECE5-45F0-9313-E36768A6FB34}" destId="{01319B20-3D70-4587-999D-678DA345788C}" srcOrd="0" destOrd="0" presId="urn:microsoft.com/office/officeart/2018/2/layout/IconVerticalSolidList"/>
    <dgm:cxn modelId="{7D22108F-8CB3-4297-9B44-B94FC7586800}" type="presParOf" srcId="{6F9296A8-ECE5-45F0-9313-E36768A6FB34}" destId="{0CA97420-0D57-4684-954E-0F05127B0995}" srcOrd="1" destOrd="0" presId="urn:microsoft.com/office/officeart/2018/2/layout/IconVerticalSolidList"/>
    <dgm:cxn modelId="{68602BFE-487E-442A-AA81-32A7FA666823}" type="presParOf" srcId="{6F9296A8-ECE5-45F0-9313-E36768A6FB34}" destId="{9BDE2529-77D2-47CE-8FC3-F63787184887}" srcOrd="2" destOrd="0" presId="urn:microsoft.com/office/officeart/2018/2/layout/IconVerticalSolidList"/>
    <dgm:cxn modelId="{0BB7CD8A-112A-4747-B53C-646FAA641BB0}" type="presParOf" srcId="{6F9296A8-ECE5-45F0-9313-E36768A6FB34}" destId="{58486C21-6449-451A-9773-DA381A0803AA}" srcOrd="3" destOrd="0" presId="urn:microsoft.com/office/officeart/2018/2/layout/IconVerticalSolidList"/>
    <dgm:cxn modelId="{0C4F07CE-1221-4AA0-9342-15F21A108B99}" type="presParOf" srcId="{6F9296A8-ECE5-45F0-9313-E36768A6FB34}" destId="{31AAE523-910E-4C51-919A-D4EA5880AFD7}" srcOrd="4" destOrd="0" presId="urn:microsoft.com/office/officeart/2018/2/layout/IconVerticalSolidList"/>
    <dgm:cxn modelId="{2FFADBFA-9AAF-4113-88D0-A1479D70AED5}" type="presParOf" srcId="{2B975D9A-9CCD-4249-B8DA-9D0B21AF23B0}" destId="{D20EDAF4-914B-470B-8EAB-8EDC3507A6EB}" srcOrd="7" destOrd="0" presId="urn:microsoft.com/office/officeart/2018/2/layout/IconVerticalSolidList"/>
    <dgm:cxn modelId="{D82F7393-F2D4-4C46-8D50-150B63BD149B}" type="presParOf" srcId="{2B975D9A-9CCD-4249-B8DA-9D0B21AF23B0}" destId="{CDC3552E-82D7-4EEC-8E86-FDC052568D4A}" srcOrd="8" destOrd="0" presId="urn:microsoft.com/office/officeart/2018/2/layout/IconVerticalSolidList"/>
    <dgm:cxn modelId="{E990BA29-1AEC-4A18-928E-6B50B86B6C83}" type="presParOf" srcId="{CDC3552E-82D7-4EEC-8E86-FDC052568D4A}" destId="{CC946696-9AD4-405F-96F0-5D48091B980E}" srcOrd="0" destOrd="0" presId="urn:microsoft.com/office/officeart/2018/2/layout/IconVerticalSolidList"/>
    <dgm:cxn modelId="{B19D6E6B-CBF2-4E42-A1FE-CFAFE80DD1B6}" type="presParOf" srcId="{CDC3552E-82D7-4EEC-8E86-FDC052568D4A}" destId="{9395BF0A-7C42-44D0-8D67-3DFECA6FA381}" srcOrd="1" destOrd="0" presId="urn:microsoft.com/office/officeart/2018/2/layout/IconVerticalSolidList"/>
    <dgm:cxn modelId="{D6F1F7CE-D160-48C5-9258-9FE5E79137C2}" type="presParOf" srcId="{CDC3552E-82D7-4EEC-8E86-FDC052568D4A}" destId="{1A4B7BF3-7E3B-4960-985D-A8E96C0372A4}" srcOrd="2" destOrd="0" presId="urn:microsoft.com/office/officeart/2018/2/layout/IconVerticalSolidList"/>
    <dgm:cxn modelId="{C355CBFC-53B3-4721-B270-79E8E14CC767}" type="presParOf" srcId="{CDC3552E-82D7-4EEC-8E86-FDC052568D4A}" destId="{DCFE4E5E-B655-4746-955D-36E948EC1F34}" srcOrd="3" destOrd="0" presId="urn:microsoft.com/office/officeart/2018/2/layout/IconVerticalSolidList"/>
    <dgm:cxn modelId="{8FE94446-B827-4EBF-B4D1-76A3BFB60448}" type="presParOf" srcId="{CDC3552E-82D7-4EEC-8E86-FDC052568D4A}" destId="{C11AB8C3-E46D-427C-B7E5-98DB4662B355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9D574A-4536-4E3C-8C07-8304734B3B2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192678-0F8B-4734-9A6A-04AE0D303E6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Hotels &amp; Restaurants</a:t>
          </a:r>
          <a:endParaRPr lang="en-US" sz="1400" dirty="0"/>
        </a:p>
      </dgm:t>
    </dgm:pt>
    <dgm:pt modelId="{7D532682-6659-444A-A4A9-E6D972DB77C8}" type="parTrans" cxnId="{A58EB193-E149-4B5D-94A4-88D7004E02FD}">
      <dgm:prSet/>
      <dgm:spPr/>
      <dgm:t>
        <a:bodyPr/>
        <a:lstStyle/>
        <a:p>
          <a:endParaRPr lang="en-US"/>
        </a:p>
      </dgm:t>
    </dgm:pt>
    <dgm:pt modelId="{3DB8D603-5EF2-450E-B33A-763F6EE1E10E}" type="sibTrans" cxnId="{A58EB193-E149-4B5D-94A4-88D7004E02FD}">
      <dgm:prSet/>
      <dgm:spPr/>
      <dgm:t>
        <a:bodyPr/>
        <a:lstStyle/>
        <a:p>
          <a:endParaRPr lang="en-US"/>
        </a:p>
      </dgm:t>
    </dgm:pt>
    <dgm:pt modelId="{8B0B794E-AAEC-4C61-AAAF-857375ED8A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Coastal Damage; High Imported Fuel Costs.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Blue Economy: Sustainable Eco-Tourism &amp; Wellness Retreats. Clean Energy Transition.</a:t>
          </a:r>
          <a:endParaRPr lang="en-US" sz="1100" dirty="0"/>
        </a:p>
      </dgm:t>
    </dgm:pt>
    <dgm:pt modelId="{9CE3EB0F-9B08-43AE-AB0F-050299C4D110}" type="parTrans" cxnId="{4A161FC7-CD65-4A4B-9F29-607A3688B41D}">
      <dgm:prSet/>
      <dgm:spPr/>
      <dgm:t>
        <a:bodyPr/>
        <a:lstStyle/>
        <a:p>
          <a:endParaRPr lang="en-US"/>
        </a:p>
      </dgm:t>
    </dgm:pt>
    <dgm:pt modelId="{D583F760-1778-43AF-A0CC-7BFFB7C7B7DB}" type="sibTrans" cxnId="{4A161FC7-CD65-4A4B-9F29-607A3688B41D}">
      <dgm:prSet/>
      <dgm:spPr/>
      <dgm:t>
        <a:bodyPr/>
        <a:lstStyle/>
        <a:p>
          <a:endParaRPr lang="en-US"/>
        </a:p>
      </dgm:t>
    </dgm:pt>
    <dgm:pt modelId="{2943BB6C-E99C-4B63-B16D-A611AC952BB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Electricity, Gas &amp; Water</a:t>
          </a:r>
          <a:endParaRPr lang="en-US" sz="1400" dirty="0"/>
        </a:p>
      </dgm:t>
    </dgm:pt>
    <dgm:pt modelId="{7CA71265-A158-4996-B214-1F48EE7D8BFE}" type="parTrans" cxnId="{C11D647A-CE47-4CCE-9FB2-02BC497F86EE}">
      <dgm:prSet/>
      <dgm:spPr/>
      <dgm:t>
        <a:bodyPr/>
        <a:lstStyle/>
        <a:p>
          <a:endParaRPr lang="en-US"/>
        </a:p>
      </dgm:t>
    </dgm:pt>
    <dgm:pt modelId="{2FA67864-BE54-4E6A-B48D-F7B06718B5AB}" type="sibTrans" cxnId="{C11D647A-CE47-4CCE-9FB2-02BC497F86EE}">
      <dgm:prSet/>
      <dgm:spPr/>
      <dgm:t>
        <a:bodyPr/>
        <a:lstStyle/>
        <a:p>
          <a:endParaRPr lang="en-US"/>
        </a:p>
      </dgm:t>
    </dgm:pt>
    <dgm:pt modelId="{8E5C3420-08DC-4AE9-BAA0-26CA9F0600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Fuel Dependence; Centralized Grid Risk.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Renewable Energy: Decentralized Smart Grids; Investment in Geothermal for resilient power.</a:t>
          </a:r>
          <a:endParaRPr lang="en-US" sz="1200" dirty="0"/>
        </a:p>
      </dgm:t>
    </dgm:pt>
    <dgm:pt modelId="{63A92008-E8AB-433C-B9BA-2A78237570FA}" type="parTrans" cxnId="{4DD84201-B4C0-42C8-B992-A375E48CDCCC}">
      <dgm:prSet/>
      <dgm:spPr/>
      <dgm:t>
        <a:bodyPr/>
        <a:lstStyle/>
        <a:p>
          <a:endParaRPr lang="en-US"/>
        </a:p>
      </dgm:t>
    </dgm:pt>
    <dgm:pt modelId="{791AEDEE-665D-4F69-821A-65A18A8D84FE}" type="sibTrans" cxnId="{4DD84201-B4C0-42C8-B992-A375E48CDCCC}">
      <dgm:prSet/>
      <dgm:spPr/>
      <dgm:t>
        <a:bodyPr/>
        <a:lstStyle/>
        <a:p>
          <a:endParaRPr lang="en-US"/>
        </a:p>
      </dgm:t>
    </dgm:pt>
    <dgm:pt modelId="{61AAAB1F-2998-436D-8076-821C877B1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Construction</a:t>
          </a:r>
          <a:endParaRPr lang="en-US" sz="1400" dirty="0"/>
        </a:p>
      </dgm:t>
    </dgm:pt>
    <dgm:pt modelId="{6EA3C7DC-9EA5-48F4-B24E-FE6838F29350}" type="parTrans" cxnId="{F15F9E6D-5AC7-4DB4-AF3D-8D7B3994FE9D}">
      <dgm:prSet/>
      <dgm:spPr/>
      <dgm:t>
        <a:bodyPr/>
        <a:lstStyle/>
        <a:p>
          <a:endParaRPr lang="en-US"/>
        </a:p>
      </dgm:t>
    </dgm:pt>
    <dgm:pt modelId="{9FAD5A3F-EE4A-40E6-8E33-16AE32B77E3C}" type="sibTrans" cxnId="{F15F9E6D-5AC7-4DB4-AF3D-8D7B3994FE9D}">
      <dgm:prSet/>
      <dgm:spPr/>
      <dgm:t>
        <a:bodyPr/>
        <a:lstStyle/>
        <a:p>
          <a:endParaRPr lang="en-US"/>
        </a:p>
      </dgm:t>
    </dgm:pt>
    <dgm:pt modelId="{CC2E2FE4-7771-4AED-A361-0A99CED6E51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Infrastructure Destruction; Lack of Resilient Capital.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Climate-Resilient Infrastructure: Green Construction (sustainable materials); 3D Printing for rapid housing.</a:t>
          </a:r>
          <a:endParaRPr lang="en-US" sz="1200" dirty="0"/>
        </a:p>
      </dgm:t>
    </dgm:pt>
    <dgm:pt modelId="{96ADE3EA-B929-452C-B3F4-8F1BE4C91201}" type="parTrans" cxnId="{90FFE65C-23FD-4A46-BCC0-B0CD12D8D433}">
      <dgm:prSet/>
      <dgm:spPr/>
      <dgm:t>
        <a:bodyPr/>
        <a:lstStyle/>
        <a:p>
          <a:endParaRPr lang="en-US"/>
        </a:p>
      </dgm:t>
    </dgm:pt>
    <dgm:pt modelId="{D935CAA8-569E-4EC9-ABC8-1127E8BB9D95}" type="sibTrans" cxnId="{90FFE65C-23FD-4A46-BCC0-B0CD12D8D433}">
      <dgm:prSet/>
      <dgm:spPr/>
      <dgm:t>
        <a:bodyPr/>
        <a:lstStyle/>
        <a:p>
          <a:endParaRPr lang="en-US"/>
        </a:p>
      </dgm:t>
    </dgm:pt>
    <dgm:pt modelId="{B8C39355-EAB6-4DBA-84DD-8BC82E48298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Agriculture &amp; Fishing</a:t>
          </a:r>
          <a:endParaRPr lang="en-US" sz="1400" dirty="0"/>
        </a:p>
      </dgm:t>
    </dgm:pt>
    <dgm:pt modelId="{0237D22C-A8FE-4EA8-938B-A25938ED96AC}" type="parTrans" cxnId="{99A08961-4623-413E-9F65-F1D82232A296}">
      <dgm:prSet/>
      <dgm:spPr/>
      <dgm:t>
        <a:bodyPr/>
        <a:lstStyle/>
        <a:p>
          <a:endParaRPr lang="en-US"/>
        </a:p>
      </dgm:t>
    </dgm:pt>
    <dgm:pt modelId="{A3204BC4-46A8-4558-8F7B-F340C4CC66BF}" type="sibTrans" cxnId="{99A08961-4623-413E-9F65-F1D82232A296}">
      <dgm:prSet/>
      <dgm:spPr/>
      <dgm:t>
        <a:bodyPr/>
        <a:lstStyle/>
        <a:p>
          <a:endParaRPr lang="en-US"/>
        </a:p>
      </dgm:t>
    </dgm:pt>
    <dgm:pt modelId="{07C095C8-A325-4219-B278-17058C4D3D2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Yields Threatened by Heat, Rain, Sea-Level Rise.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Climate-Smart/Blue Economy: Agroforestry (carbon sink); Sustainable Aquaculture; Forest Management.</a:t>
          </a:r>
          <a:endParaRPr lang="en-US" sz="1200" dirty="0"/>
        </a:p>
      </dgm:t>
    </dgm:pt>
    <dgm:pt modelId="{135B1A9B-70B5-425A-B8B5-4B310D0A5487}" type="parTrans" cxnId="{0394DD9C-7DAC-4FED-A43C-81DBDC783BF2}">
      <dgm:prSet/>
      <dgm:spPr/>
      <dgm:t>
        <a:bodyPr/>
        <a:lstStyle/>
        <a:p>
          <a:endParaRPr lang="en-US"/>
        </a:p>
      </dgm:t>
    </dgm:pt>
    <dgm:pt modelId="{A73FF494-DA3F-4E75-AB24-BCBBB5BB16BE}" type="sibTrans" cxnId="{0394DD9C-7DAC-4FED-A43C-81DBDC783BF2}">
      <dgm:prSet/>
      <dgm:spPr/>
      <dgm:t>
        <a:bodyPr/>
        <a:lstStyle/>
        <a:p>
          <a:endParaRPr lang="en-US"/>
        </a:p>
      </dgm:t>
    </dgm:pt>
    <dgm:pt modelId="{5A01EFBA-3900-4D97-88C9-ABF247A658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Specialized Services</a:t>
          </a:r>
          <a:endParaRPr lang="en-US" sz="1400" dirty="0"/>
        </a:p>
      </dgm:t>
    </dgm:pt>
    <dgm:pt modelId="{DB8D8024-8F0C-41B3-A0D5-7C42BF3135A1}" type="parTrans" cxnId="{984DBAC5-FB1D-472D-A77F-D5FF60317A52}">
      <dgm:prSet/>
      <dgm:spPr/>
      <dgm:t>
        <a:bodyPr/>
        <a:lstStyle/>
        <a:p>
          <a:endParaRPr lang="en-US"/>
        </a:p>
      </dgm:t>
    </dgm:pt>
    <dgm:pt modelId="{F32274E9-935F-4133-99F0-38416E447158}" type="sibTrans" cxnId="{984DBAC5-FB1D-472D-A77F-D5FF60317A52}">
      <dgm:prSet/>
      <dgm:spPr/>
      <dgm:t>
        <a:bodyPr/>
        <a:lstStyle/>
        <a:p>
          <a:endParaRPr lang="en-US"/>
        </a:p>
      </dgm:t>
    </dgm:pt>
    <dgm:pt modelId="{C8400C91-67B2-4912-9D2D-FCB28CED6E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Digital Disruption; Rising Sovereign Disaster Debt.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Innovative Climate Finance: Green/Blue Bonds; Tailored Insurance; Resilient Digital Infrastructure.</a:t>
          </a:r>
          <a:endParaRPr lang="en-US" sz="1200" dirty="0"/>
        </a:p>
      </dgm:t>
    </dgm:pt>
    <dgm:pt modelId="{3E0A7AE0-A508-41F9-B81D-89F8F64940C1}" type="parTrans" cxnId="{F85311B3-FD5F-4DA6-ABD2-7B0AD8E176C4}">
      <dgm:prSet/>
      <dgm:spPr/>
      <dgm:t>
        <a:bodyPr/>
        <a:lstStyle/>
        <a:p>
          <a:endParaRPr lang="en-US"/>
        </a:p>
      </dgm:t>
    </dgm:pt>
    <dgm:pt modelId="{53D601D7-76E0-4162-80B9-A75D9DD17845}" type="sibTrans" cxnId="{F85311B3-FD5F-4DA6-ABD2-7B0AD8E176C4}">
      <dgm:prSet/>
      <dgm:spPr/>
      <dgm:t>
        <a:bodyPr/>
        <a:lstStyle/>
        <a:p>
          <a:endParaRPr lang="en-US"/>
        </a:p>
      </dgm:t>
    </dgm:pt>
    <dgm:pt modelId="{2A261317-24CF-43FD-B2D0-C8EF66A392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Transport &amp; Supporting</a:t>
          </a:r>
          <a:endParaRPr lang="en-US" sz="1400" dirty="0"/>
        </a:p>
      </dgm:t>
    </dgm:pt>
    <dgm:pt modelId="{39A2193D-A215-4B98-AFE7-5EAD58C1FF63}" type="parTrans" cxnId="{E082FE24-84FF-4930-996B-92B7D4FDF95E}">
      <dgm:prSet/>
      <dgm:spPr/>
      <dgm:t>
        <a:bodyPr/>
        <a:lstStyle/>
        <a:p>
          <a:endParaRPr lang="en-US"/>
        </a:p>
      </dgm:t>
    </dgm:pt>
    <dgm:pt modelId="{3CA38EA9-F2A0-4A74-AACA-3BAC605DC031}" type="sibTrans" cxnId="{E082FE24-84FF-4930-996B-92B7D4FDF95E}">
      <dgm:prSet/>
      <dgm:spPr/>
      <dgm:t>
        <a:bodyPr/>
        <a:lstStyle/>
        <a:p>
          <a:endParaRPr lang="en-US"/>
        </a:p>
      </dgm:t>
    </dgm:pt>
    <dgm:pt modelId="{6AE670EC-8BE3-49D6-83A7-B8B0828B23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Coastal Erosion of Ports/Airports; Supply Chain Risk.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Resilient Port Infrastructure: Climate-Adaptive Hardened Logistics; Transition to Clean Transport (EVs).</a:t>
          </a:r>
          <a:endParaRPr lang="en-US" sz="1200" dirty="0"/>
        </a:p>
      </dgm:t>
    </dgm:pt>
    <dgm:pt modelId="{6DCA1DF2-309A-4C23-ADA7-A7544B94058B}" type="parTrans" cxnId="{D1E3BCB9-EF74-4EFC-9716-8C6B8BC54DA1}">
      <dgm:prSet/>
      <dgm:spPr/>
      <dgm:t>
        <a:bodyPr/>
        <a:lstStyle/>
        <a:p>
          <a:endParaRPr lang="en-US"/>
        </a:p>
      </dgm:t>
    </dgm:pt>
    <dgm:pt modelId="{2E62B944-254C-4C7C-BA9C-82B155A2EC05}" type="sibTrans" cxnId="{D1E3BCB9-EF74-4EFC-9716-8C6B8BC54DA1}">
      <dgm:prSet/>
      <dgm:spPr/>
      <dgm:t>
        <a:bodyPr/>
        <a:lstStyle/>
        <a:p>
          <a:endParaRPr lang="en-US"/>
        </a:p>
      </dgm:t>
    </dgm:pt>
    <dgm:pt modelId="{D968D374-8DD4-4058-BE9F-F865606A13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Manufacturing</a:t>
          </a:r>
          <a:endParaRPr lang="en-US" sz="1400" dirty="0"/>
        </a:p>
      </dgm:t>
    </dgm:pt>
    <dgm:pt modelId="{3550886E-DAC3-439E-8632-6D1D3EBE172D}" type="parTrans" cxnId="{51DDD5EC-FE38-46E3-8D06-CD606D8590FC}">
      <dgm:prSet/>
      <dgm:spPr/>
      <dgm:t>
        <a:bodyPr/>
        <a:lstStyle/>
        <a:p>
          <a:endParaRPr lang="en-US"/>
        </a:p>
      </dgm:t>
    </dgm:pt>
    <dgm:pt modelId="{7E0DD1C7-088F-4032-AE3B-90EAD11B8540}" type="sibTrans" cxnId="{51DDD5EC-FE38-46E3-8D06-CD606D8590FC}">
      <dgm:prSet/>
      <dgm:spPr/>
      <dgm:t>
        <a:bodyPr/>
        <a:lstStyle/>
        <a:p>
          <a:endParaRPr lang="en-US"/>
        </a:p>
      </dgm:t>
    </dgm:pt>
    <dgm:pt modelId="{3F90109B-0EF0-48DB-96CA-4DC858CF5B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High Energy Costs; Supply Chain Vulnerability.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Circular Economy: Waste-to-Value Industries (biofuels/plastics); On-site Solar Power.</a:t>
          </a:r>
          <a:endParaRPr lang="en-US" sz="1200" dirty="0"/>
        </a:p>
      </dgm:t>
    </dgm:pt>
    <dgm:pt modelId="{5E7BEC45-5118-4E8A-9654-16A31D114795}" type="parTrans" cxnId="{C1AEDDF6-1D3C-4C1C-89C1-E7BB4114C3AA}">
      <dgm:prSet/>
      <dgm:spPr/>
      <dgm:t>
        <a:bodyPr/>
        <a:lstStyle/>
        <a:p>
          <a:endParaRPr lang="en-US"/>
        </a:p>
      </dgm:t>
    </dgm:pt>
    <dgm:pt modelId="{49A2BABD-8164-4AEC-A93B-4F40FEA781C4}" type="sibTrans" cxnId="{C1AEDDF6-1D3C-4C1C-89C1-E7BB4114C3AA}">
      <dgm:prSet/>
      <dgm:spPr/>
      <dgm:t>
        <a:bodyPr/>
        <a:lstStyle/>
        <a:p>
          <a:endParaRPr lang="en-US"/>
        </a:p>
      </dgm:t>
    </dgm:pt>
    <dgm:pt modelId="{CC2BC428-3694-4465-A3AF-2E8D1B7D144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i="0" dirty="0"/>
            <a:t>Mining &amp; Quarrying</a:t>
          </a:r>
          <a:endParaRPr lang="en-US" sz="1400" dirty="0"/>
        </a:p>
      </dgm:t>
    </dgm:pt>
    <dgm:pt modelId="{B50C4423-CE21-4759-857E-6B522029E6FD}" type="parTrans" cxnId="{9DFD9515-D861-46A3-8EDF-64C08141EDE1}">
      <dgm:prSet/>
      <dgm:spPr/>
      <dgm:t>
        <a:bodyPr/>
        <a:lstStyle/>
        <a:p>
          <a:endParaRPr lang="en-US"/>
        </a:p>
      </dgm:t>
    </dgm:pt>
    <dgm:pt modelId="{5E5DCD1B-BC99-4E89-A308-736AF3AB3A9C}" type="sibTrans" cxnId="{9DFD9515-D861-46A3-8EDF-64C08141EDE1}">
      <dgm:prSet/>
      <dgm:spPr/>
      <dgm:t>
        <a:bodyPr/>
        <a:lstStyle/>
        <a:p>
          <a:endParaRPr lang="en-US"/>
        </a:p>
      </dgm:t>
    </dgm:pt>
    <dgm:pt modelId="{EA7FBCDE-34F7-4F6D-823E-950E0FFC014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200" b="0" i="0" dirty="0"/>
            <a:t>Risk: ESG Scrutiny; Environmental Impact.</a:t>
          </a:r>
          <a:r>
            <a:rPr lang="en-US" sz="1200" dirty="0"/>
            <a:t> </a:t>
          </a:r>
        </a:p>
        <a:p>
          <a:pPr>
            <a:lnSpc>
              <a:spcPct val="100000"/>
            </a:lnSpc>
          </a:pPr>
          <a:r>
            <a:rPr lang="en-US" sz="1200" b="0" i="0" dirty="0"/>
            <a:t>Opportunity: Sustainable Resource Management: Implement robust ESG Compliance and real-time monitoring; Restoration Services.</a:t>
          </a:r>
          <a:endParaRPr lang="en-US" sz="1200" dirty="0"/>
        </a:p>
      </dgm:t>
    </dgm:pt>
    <dgm:pt modelId="{91C80A64-888C-4D38-B5EC-B0C15FDDDBB4}" type="parTrans" cxnId="{C691C903-589C-4B53-AB03-3C3C820F8CD5}">
      <dgm:prSet/>
      <dgm:spPr/>
      <dgm:t>
        <a:bodyPr/>
        <a:lstStyle/>
        <a:p>
          <a:endParaRPr lang="en-US"/>
        </a:p>
      </dgm:t>
    </dgm:pt>
    <dgm:pt modelId="{51C3429D-A085-4558-9172-9E2F6F013BA6}" type="sibTrans" cxnId="{C691C903-589C-4B53-AB03-3C3C820F8CD5}">
      <dgm:prSet/>
      <dgm:spPr/>
      <dgm:t>
        <a:bodyPr/>
        <a:lstStyle/>
        <a:p>
          <a:endParaRPr lang="en-US"/>
        </a:p>
      </dgm:t>
    </dgm:pt>
    <dgm:pt modelId="{EE133180-DE22-45C2-8E37-01CD3432825F}" type="pres">
      <dgm:prSet presAssocID="{329D574A-4536-4E3C-8C07-8304734B3B21}" presName="root" presStyleCnt="0">
        <dgm:presLayoutVars>
          <dgm:dir/>
          <dgm:resizeHandles val="exact"/>
        </dgm:presLayoutVars>
      </dgm:prSet>
      <dgm:spPr/>
    </dgm:pt>
    <dgm:pt modelId="{DB058856-7E25-45AD-AE6E-3C2C4D9F05AC}" type="pres">
      <dgm:prSet presAssocID="{C5192678-0F8B-4734-9A6A-04AE0D303E6E}" presName="compNode" presStyleCnt="0"/>
      <dgm:spPr/>
    </dgm:pt>
    <dgm:pt modelId="{E72B2F5C-F426-4DB5-8DEA-2D942E5888D7}" type="pres">
      <dgm:prSet presAssocID="{C5192678-0F8B-4734-9A6A-04AE0D303E6E}" presName="bgRect" presStyleLbl="bgShp" presStyleIdx="0" presStyleCnt="8"/>
      <dgm:spPr/>
    </dgm:pt>
    <dgm:pt modelId="{C7C8D9BF-7F7F-4E2E-98A3-15D248C35C96}" type="pres">
      <dgm:prSet presAssocID="{C5192678-0F8B-4734-9A6A-04AE0D303E6E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iter"/>
        </a:ext>
      </dgm:extLst>
    </dgm:pt>
    <dgm:pt modelId="{D45D7A7B-F931-4252-BE72-4594270A6BCB}" type="pres">
      <dgm:prSet presAssocID="{C5192678-0F8B-4734-9A6A-04AE0D303E6E}" presName="spaceRect" presStyleCnt="0"/>
      <dgm:spPr/>
    </dgm:pt>
    <dgm:pt modelId="{FB1F05DE-C76E-40C3-8EF6-DEDCF0F87B6E}" type="pres">
      <dgm:prSet presAssocID="{C5192678-0F8B-4734-9A6A-04AE0D303E6E}" presName="parTx" presStyleLbl="revTx" presStyleIdx="0" presStyleCnt="16">
        <dgm:presLayoutVars>
          <dgm:chMax val="0"/>
          <dgm:chPref val="0"/>
        </dgm:presLayoutVars>
      </dgm:prSet>
      <dgm:spPr/>
    </dgm:pt>
    <dgm:pt modelId="{96FAFA40-D01B-4682-A655-AC5EBBFC016A}" type="pres">
      <dgm:prSet presAssocID="{C5192678-0F8B-4734-9A6A-04AE0D303E6E}" presName="desTx" presStyleLbl="revTx" presStyleIdx="1" presStyleCnt="16" custScaleX="136404" custLinFactNeighborX="-27199" custLinFactNeighborY="-1550">
        <dgm:presLayoutVars/>
      </dgm:prSet>
      <dgm:spPr/>
    </dgm:pt>
    <dgm:pt modelId="{F2727B83-CA2E-4552-B802-CA653E38F31B}" type="pres">
      <dgm:prSet presAssocID="{3DB8D603-5EF2-450E-B33A-763F6EE1E10E}" presName="sibTrans" presStyleCnt="0"/>
      <dgm:spPr/>
    </dgm:pt>
    <dgm:pt modelId="{B05DA6C7-79F5-4C6B-937F-6514337F0DB7}" type="pres">
      <dgm:prSet presAssocID="{2943BB6C-E99C-4B63-B16D-A611AC952BBD}" presName="compNode" presStyleCnt="0"/>
      <dgm:spPr/>
    </dgm:pt>
    <dgm:pt modelId="{9C2620A0-2C4B-485B-8714-2D5E6ADEBBD5}" type="pres">
      <dgm:prSet presAssocID="{2943BB6C-E99C-4B63-B16D-A611AC952BBD}" presName="bgRect" presStyleLbl="bgShp" presStyleIdx="1" presStyleCnt="8" custLinFactNeighborX="-522" custLinFactNeighborY="-1862"/>
      <dgm:spPr/>
    </dgm:pt>
    <dgm:pt modelId="{35315B05-3E71-472A-B991-3CB7F2A9D3EF}" type="pres">
      <dgm:prSet presAssocID="{2943BB6C-E99C-4B63-B16D-A611AC952BBD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0C022983-829B-40D0-9AA2-5B177E3AA0B0}" type="pres">
      <dgm:prSet presAssocID="{2943BB6C-E99C-4B63-B16D-A611AC952BBD}" presName="spaceRect" presStyleCnt="0"/>
      <dgm:spPr/>
    </dgm:pt>
    <dgm:pt modelId="{CB9D62EF-4F36-4531-8063-8344A620EFFC}" type="pres">
      <dgm:prSet presAssocID="{2943BB6C-E99C-4B63-B16D-A611AC952BBD}" presName="parTx" presStyleLbl="revTx" presStyleIdx="2" presStyleCnt="16">
        <dgm:presLayoutVars>
          <dgm:chMax val="0"/>
          <dgm:chPref val="0"/>
        </dgm:presLayoutVars>
      </dgm:prSet>
      <dgm:spPr/>
    </dgm:pt>
    <dgm:pt modelId="{4B42B4CD-FE6C-4F8B-AF79-07A4010F2E88}" type="pres">
      <dgm:prSet presAssocID="{2943BB6C-E99C-4B63-B16D-A611AC952BBD}" presName="desTx" presStyleLbl="revTx" presStyleIdx="3" presStyleCnt="16" custScaleX="146535" custLinFactNeighborX="-23191" custLinFactNeighborY="1719">
        <dgm:presLayoutVars/>
      </dgm:prSet>
      <dgm:spPr/>
    </dgm:pt>
    <dgm:pt modelId="{B8237FC7-2550-41DA-A23D-E147EA3617EB}" type="pres">
      <dgm:prSet presAssocID="{2FA67864-BE54-4E6A-B48D-F7B06718B5AB}" presName="sibTrans" presStyleCnt="0"/>
      <dgm:spPr/>
    </dgm:pt>
    <dgm:pt modelId="{741F7758-7113-4BEB-A078-5667915BB027}" type="pres">
      <dgm:prSet presAssocID="{61AAAB1F-2998-436D-8076-821C877B1DEB}" presName="compNode" presStyleCnt="0"/>
      <dgm:spPr/>
    </dgm:pt>
    <dgm:pt modelId="{404A6FC7-5F3B-4E10-9DF9-53748366112B}" type="pres">
      <dgm:prSet presAssocID="{61AAAB1F-2998-436D-8076-821C877B1DEB}" presName="bgRect" presStyleLbl="bgShp" presStyleIdx="2" presStyleCnt="8" custLinFactNeighborX="-522" custLinFactNeighborY="8859"/>
      <dgm:spPr/>
    </dgm:pt>
    <dgm:pt modelId="{BF0B972E-E030-4E7E-B96A-ABB6E4935EAA}" type="pres">
      <dgm:prSet presAssocID="{61AAAB1F-2998-436D-8076-821C877B1DEB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36D9E793-86C5-434F-9065-D34C5B83AC17}" type="pres">
      <dgm:prSet presAssocID="{61AAAB1F-2998-436D-8076-821C877B1DEB}" presName="spaceRect" presStyleCnt="0"/>
      <dgm:spPr/>
    </dgm:pt>
    <dgm:pt modelId="{E624F6DE-F359-43C7-A113-B104EE5C9534}" type="pres">
      <dgm:prSet presAssocID="{61AAAB1F-2998-436D-8076-821C877B1DEB}" presName="parTx" presStyleLbl="revTx" presStyleIdx="4" presStyleCnt="16">
        <dgm:presLayoutVars>
          <dgm:chMax val="0"/>
          <dgm:chPref val="0"/>
        </dgm:presLayoutVars>
      </dgm:prSet>
      <dgm:spPr/>
    </dgm:pt>
    <dgm:pt modelId="{C8F06EEE-4FAD-4F81-A4FB-B83351663DEE}" type="pres">
      <dgm:prSet presAssocID="{61AAAB1F-2998-436D-8076-821C877B1DEB}" presName="desTx" presStyleLbl="revTx" presStyleIdx="5" presStyleCnt="16" custScaleX="143383" custLinFactNeighborX="-24907" custLinFactNeighborY="14241">
        <dgm:presLayoutVars/>
      </dgm:prSet>
      <dgm:spPr/>
    </dgm:pt>
    <dgm:pt modelId="{C586FB4D-2F79-44F3-A077-9D111AC9F399}" type="pres">
      <dgm:prSet presAssocID="{9FAD5A3F-EE4A-40E6-8E33-16AE32B77E3C}" presName="sibTrans" presStyleCnt="0"/>
      <dgm:spPr/>
    </dgm:pt>
    <dgm:pt modelId="{30D874C8-6E9A-4712-BBD4-3F7500C266E4}" type="pres">
      <dgm:prSet presAssocID="{B8C39355-EAB6-4DBA-84DD-8BC82E482986}" presName="compNode" presStyleCnt="0"/>
      <dgm:spPr/>
    </dgm:pt>
    <dgm:pt modelId="{F7F1E8A2-DCBB-495C-AEF1-8BB9EC92D1ED}" type="pres">
      <dgm:prSet presAssocID="{B8C39355-EAB6-4DBA-84DD-8BC82E482986}" presName="bgRect" presStyleLbl="bgShp" presStyleIdx="3" presStyleCnt="8"/>
      <dgm:spPr/>
    </dgm:pt>
    <dgm:pt modelId="{E55BFF60-CCEC-43EC-B713-8D0D32A70BEF}" type="pres">
      <dgm:prSet presAssocID="{B8C39355-EAB6-4DBA-84DD-8BC82E482986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shing"/>
        </a:ext>
      </dgm:extLst>
    </dgm:pt>
    <dgm:pt modelId="{992ADC4E-E2BA-4D51-9E36-96E443D44EF0}" type="pres">
      <dgm:prSet presAssocID="{B8C39355-EAB6-4DBA-84DD-8BC82E482986}" presName="spaceRect" presStyleCnt="0"/>
      <dgm:spPr/>
    </dgm:pt>
    <dgm:pt modelId="{D9906EA7-367B-4815-8DB2-8C55EB93BBA7}" type="pres">
      <dgm:prSet presAssocID="{B8C39355-EAB6-4DBA-84DD-8BC82E482986}" presName="parTx" presStyleLbl="revTx" presStyleIdx="6" presStyleCnt="16">
        <dgm:presLayoutVars>
          <dgm:chMax val="0"/>
          <dgm:chPref val="0"/>
        </dgm:presLayoutVars>
      </dgm:prSet>
      <dgm:spPr/>
    </dgm:pt>
    <dgm:pt modelId="{BEA1565E-4575-4BE6-823A-F27025689AE1}" type="pres">
      <dgm:prSet presAssocID="{B8C39355-EAB6-4DBA-84DD-8BC82E482986}" presName="desTx" presStyleLbl="revTx" presStyleIdx="7" presStyleCnt="16" custScaleX="145017" custLinFactNeighborX="-23961" custLinFactNeighborY="7100">
        <dgm:presLayoutVars/>
      </dgm:prSet>
      <dgm:spPr/>
    </dgm:pt>
    <dgm:pt modelId="{3B315D81-4EB1-4E86-ABE9-73FCEA3944FF}" type="pres">
      <dgm:prSet presAssocID="{A3204BC4-46A8-4558-8F7B-F340C4CC66BF}" presName="sibTrans" presStyleCnt="0"/>
      <dgm:spPr/>
    </dgm:pt>
    <dgm:pt modelId="{FD45ABF7-8054-4B49-A30C-D4A86BC56371}" type="pres">
      <dgm:prSet presAssocID="{5A01EFBA-3900-4D97-88C9-ABF247A65860}" presName="compNode" presStyleCnt="0"/>
      <dgm:spPr/>
    </dgm:pt>
    <dgm:pt modelId="{945A6D4A-ADAD-48AE-8C5E-286DAB3A9DE6}" type="pres">
      <dgm:prSet presAssocID="{5A01EFBA-3900-4D97-88C9-ABF247A65860}" presName="bgRect" presStyleLbl="bgShp" presStyleIdx="4" presStyleCnt="8"/>
      <dgm:spPr/>
    </dgm:pt>
    <dgm:pt modelId="{A7C451E0-4BE2-4935-9004-81F2EBED5571}" type="pres">
      <dgm:prSet presAssocID="{5A01EFBA-3900-4D97-88C9-ABF247A65860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ning"/>
        </a:ext>
      </dgm:extLst>
    </dgm:pt>
    <dgm:pt modelId="{3D6F7F86-0A51-4982-9BC4-F567F495E768}" type="pres">
      <dgm:prSet presAssocID="{5A01EFBA-3900-4D97-88C9-ABF247A65860}" presName="spaceRect" presStyleCnt="0"/>
      <dgm:spPr/>
    </dgm:pt>
    <dgm:pt modelId="{AA9D004A-BA46-40F2-A594-1497CC755B9B}" type="pres">
      <dgm:prSet presAssocID="{5A01EFBA-3900-4D97-88C9-ABF247A65860}" presName="parTx" presStyleLbl="revTx" presStyleIdx="8" presStyleCnt="16">
        <dgm:presLayoutVars>
          <dgm:chMax val="0"/>
          <dgm:chPref val="0"/>
        </dgm:presLayoutVars>
      </dgm:prSet>
      <dgm:spPr/>
    </dgm:pt>
    <dgm:pt modelId="{5DCE8A0D-FA54-4124-A13F-39EDBE25CB5F}" type="pres">
      <dgm:prSet presAssocID="{5A01EFBA-3900-4D97-88C9-ABF247A65860}" presName="desTx" presStyleLbl="revTx" presStyleIdx="9" presStyleCnt="16" custScaleX="134724" custLinFactNeighborX="-29428" custLinFactNeighborY="2269">
        <dgm:presLayoutVars/>
      </dgm:prSet>
      <dgm:spPr/>
    </dgm:pt>
    <dgm:pt modelId="{1B99CDC4-8806-4F4C-A0CF-8D9415568984}" type="pres">
      <dgm:prSet presAssocID="{F32274E9-935F-4133-99F0-38416E447158}" presName="sibTrans" presStyleCnt="0"/>
      <dgm:spPr/>
    </dgm:pt>
    <dgm:pt modelId="{6C28DE31-C8B5-4798-AF24-FA1C611B6F82}" type="pres">
      <dgm:prSet presAssocID="{2A261317-24CF-43FD-B2D0-C8EF66A392AD}" presName="compNode" presStyleCnt="0"/>
      <dgm:spPr/>
    </dgm:pt>
    <dgm:pt modelId="{9EB14736-7D40-4EAC-ABAE-249279723C30}" type="pres">
      <dgm:prSet presAssocID="{2A261317-24CF-43FD-B2D0-C8EF66A392AD}" presName="bgRect" presStyleLbl="bgShp" presStyleIdx="5" presStyleCnt="8"/>
      <dgm:spPr/>
    </dgm:pt>
    <dgm:pt modelId="{304F194F-5295-4401-8BCA-882CC32E5576}" type="pres">
      <dgm:prSet presAssocID="{2A261317-24CF-43FD-B2D0-C8EF66A392AD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551AEA0D-862C-4A1B-B908-AD8CDEC52EA0}" type="pres">
      <dgm:prSet presAssocID="{2A261317-24CF-43FD-B2D0-C8EF66A392AD}" presName="spaceRect" presStyleCnt="0"/>
      <dgm:spPr/>
    </dgm:pt>
    <dgm:pt modelId="{47BEA81E-A47C-4A64-AAF6-58B68075089B}" type="pres">
      <dgm:prSet presAssocID="{2A261317-24CF-43FD-B2D0-C8EF66A392AD}" presName="parTx" presStyleLbl="revTx" presStyleIdx="10" presStyleCnt="16">
        <dgm:presLayoutVars>
          <dgm:chMax val="0"/>
          <dgm:chPref val="0"/>
        </dgm:presLayoutVars>
      </dgm:prSet>
      <dgm:spPr/>
    </dgm:pt>
    <dgm:pt modelId="{4C0A03C4-CA1F-4419-8DA7-0F6930181600}" type="pres">
      <dgm:prSet presAssocID="{2A261317-24CF-43FD-B2D0-C8EF66A392AD}" presName="desTx" presStyleLbl="revTx" presStyleIdx="11" presStyleCnt="16" custScaleX="142491" custLinFactNeighborX="-25617" custLinFactNeighborY="4779">
        <dgm:presLayoutVars/>
      </dgm:prSet>
      <dgm:spPr/>
    </dgm:pt>
    <dgm:pt modelId="{9A54EAC9-CCEE-45EE-9708-74FF667097BF}" type="pres">
      <dgm:prSet presAssocID="{3CA38EA9-F2A0-4A74-AACA-3BAC605DC031}" presName="sibTrans" presStyleCnt="0"/>
      <dgm:spPr/>
    </dgm:pt>
    <dgm:pt modelId="{64E072D6-5798-4454-8953-F3A47FF93942}" type="pres">
      <dgm:prSet presAssocID="{D968D374-8DD4-4058-BE9F-F865606A1324}" presName="compNode" presStyleCnt="0"/>
      <dgm:spPr/>
    </dgm:pt>
    <dgm:pt modelId="{08B30653-B2EC-4A6C-9FAA-0A646BF267E6}" type="pres">
      <dgm:prSet presAssocID="{D968D374-8DD4-4058-BE9F-F865606A1324}" presName="bgRect" presStyleLbl="bgShp" presStyleIdx="6" presStyleCnt="8" custLinFactNeighborX="-408" custLinFactNeighborY="1701"/>
      <dgm:spPr/>
    </dgm:pt>
    <dgm:pt modelId="{1E0E7A1A-4EF0-4D4C-A294-009C80C0D8A4}" type="pres">
      <dgm:prSet presAssocID="{D968D374-8DD4-4058-BE9F-F865606A1324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2BFC8396-33B5-43E1-8D2F-3DC2148DCE83}" type="pres">
      <dgm:prSet presAssocID="{D968D374-8DD4-4058-BE9F-F865606A1324}" presName="spaceRect" presStyleCnt="0"/>
      <dgm:spPr/>
    </dgm:pt>
    <dgm:pt modelId="{851DD4E2-2592-48C7-89B4-ECD8C429AA90}" type="pres">
      <dgm:prSet presAssocID="{D968D374-8DD4-4058-BE9F-F865606A1324}" presName="parTx" presStyleLbl="revTx" presStyleIdx="12" presStyleCnt="16">
        <dgm:presLayoutVars>
          <dgm:chMax val="0"/>
          <dgm:chPref val="0"/>
        </dgm:presLayoutVars>
      </dgm:prSet>
      <dgm:spPr/>
    </dgm:pt>
    <dgm:pt modelId="{6428BA8E-9B28-467B-9FC5-971AB3BF58B2}" type="pres">
      <dgm:prSet presAssocID="{D968D374-8DD4-4058-BE9F-F865606A1324}" presName="desTx" presStyleLbl="revTx" presStyleIdx="13" presStyleCnt="16" custScaleX="126929" custLinFactNeighborX="-33532" custLinFactNeighborY="5263">
        <dgm:presLayoutVars/>
      </dgm:prSet>
      <dgm:spPr/>
    </dgm:pt>
    <dgm:pt modelId="{A9C8C913-B612-4540-BF2A-542105A35485}" type="pres">
      <dgm:prSet presAssocID="{7E0DD1C7-088F-4032-AE3B-90EAD11B8540}" presName="sibTrans" presStyleCnt="0"/>
      <dgm:spPr/>
    </dgm:pt>
    <dgm:pt modelId="{9CE43721-F762-4825-A763-B39F0860CDB6}" type="pres">
      <dgm:prSet presAssocID="{CC2BC428-3694-4465-A3AF-2E8D1B7D144F}" presName="compNode" presStyleCnt="0"/>
      <dgm:spPr/>
    </dgm:pt>
    <dgm:pt modelId="{C62C1D36-3959-4CC8-B092-90EB829509A4}" type="pres">
      <dgm:prSet presAssocID="{CC2BC428-3694-4465-A3AF-2E8D1B7D144F}" presName="bgRect" presStyleLbl="bgShp" presStyleIdx="7" presStyleCnt="8"/>
      <dgm:spPr/>
    </dgm:pt>
    <dgm:pt modelId="{683621A8-0CB1-49DE-86E0-D6D5543B4A8D}" type="pres">
      <dgm:prSet presAssocID="{CC2BC428-3694-4465-A3AF-2E8D1B7D144F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628B4A69-C242-4378-A466-013E2114E5C5}" type="pres">
      <dgm:prSet presAssocID="{CC2BC428-3694-4465-A3AF-2E8D1B7D144F}" presName="spaceRect" presStyleCnt="0"/>
      <dgm:spPr/>
    </dgm:pt>
    <dgm:pt modelId="{97E1E31D-FE9B-428F-9FCA-C779C7020BDA}" type="pres">
      <dgm:prSet presAssocID="{CC2BC428-3694-4465-A3AF-2E8D1B7D144F}" presName="parTx" presStyleLbl="revTx" presStyleIdx="14" presStyleCnt="16">
        <dgm:presLayoutVars>
          <dgm:chMax val="0"/>
          <dgm:chPref val="0"/>
        </dgm:presLayoutVars>
      </dgm:prSet>
      <dgm:spPr/>
    </dgm:pt>
    <dgm:pt modelId="{86DB0DBA-7636-4ABE-808E-1AD6E4DB57CB}" type="pres">
      <dgm:prSet presAssocID="{CC2BC428-3694-4465-A3AF-2E8D1B7D144F}" presName="desTx" presStyleLbl="revTx" presStyleIdx="15" presStyleCnt="16" custScaleX="147667" custLinFactNeighborX="-23300" custLinFactNeighborY="4810">
        <dgm:presLayoutVars/>
      </dgm:prSet>
      <dgm:spPr/>
    </dgm:pt>
  </dgm:ptLst>
  <dgm:cxnLst>
    <dgm:cxn modelId="{4DD84201-B4C0-42C8-B992-A375E48CDCCC}" srcId="{2943BB6C-E99C-4B63-B16D-A611AC952BBD}" destId="{8E5C3420-08DC-4AE9-BAA0-26CA9F060051}" srcOrd="0" destOrd="0" parTransId="{63A92008-E8AB-433C-B9BA-2A78237570FA}" sibTransId="{791AEDEE-665D-4F69-821A-65A18A8D84FE}"/>
    <dgm:cxn modelId="{6E773102-CFCA-4B1B-A05C-470A746C2B11}" type="presOf" srcId="{CC2E2FE4-7771-4AED-A361-0A99CED6E510}" destId="{C8F06EEE-4FAD-4F81-A4FB-B83351663DEE}" srcOrd="0" destOrd="0" presId="urn:microsoft.com/office/officeart/2018/2/layout/IconVerticalSolidList"/>
    <dgm:cxn modelId="{C691C903-589C-4B53-AB03-3C3C820F8CD5}" srcId="{CC2BC428-3694-4465-A3AF-2E8D1B7D144F}" destId="{EA7FBCDE-34F7-4F6D-823E-950E0FFC0147}" srcOrd="0" destOrd="0" parTransId="{91C80A64-888C-4D38-B5EC-B0C15FDDDBB4}" sibTransId="{51C3429D-A085-4558-9172-9E2F6F013BA6}"/>
    <dgm:cxn modelId="{42AE7D10-F426-4C39-946B-B752A87C60C4}" type="presOf" srcId="{D968D374-8DD4-4058-BE9F-F865606A1324}" destId="{851DD4E2-2592-48C7-89B4-ECD8C429AA90}" srcOrd="0" destOrd="0" presId="urn:microsoft.com/office/officeart/2018/2/layout/IconVerticalSolidList"/>
    <dgm:cxn modelId="{9DFD9515-D861-46A3-8EDF-64C08141EDE1}" srcId="{329D574A-4536-4E3C-8C07-8304734B3B21}" destId="{CC2BC428-3694-4465-A3AF-2E8D1B7D144F}" srcOrd="7" destOrd="0" parTransId="{B50C4423-CE21-4759-857E-6B522029E6FD}" sibTransId="{5E5DCD1B-BC99-4E89-A308-736AF3AB3A9C}"/>
    <dgm:cxn modelId="{22407019-7F59-40F4-BC6F-498D3815C84D}" type="presOf" srcId="{CC2BC428-3694-4465-A3AF-2E8D1B7D144F}" destId="{97E1E31D-FE9B-428F-9FCA-C779C7020BDA}" srcOrd="0" destOrd="0" presId="urn:microsoft.com/office/officeart/2018/2/layout/IconVerticalSolidList"/>
    <dgm:cxn modelId="{E082FE24-84FF-4930-996B-92B7D4FDF95E}" srcId="{329D574A-4536-4E3C-8C07-8304734B3B21}" destId="{2A261317-24CF-43FD-B2D0-C8EF66A392AD}" srcOrd="5" destOrd="0" parTransId="{39A2193D-A215-4B98-AFE7-5EAD58C1FF63}" sibTransId="{3CA38EA9-F2A0-4A74-AACA-3BAC605DC031}"/>
    <dgm:cxn modelId="{C78AE526-7602-41D4-B8C2-A2014E4424D7}" type="presOf" srcId="{8B0B794E-AAEC-4C61-AAAF-857375ED8A77}" destId="{96FAFA40-D01B-4682-A655-AC5EBBFC016A}" srcOrd="0" destOrd="0" presId="urn:microsoft.com/office/officeart/2018/2/layout/IconVerticalSolidList"/>
    <dgm:cxn modelId="{E0DA9738-A188-4817-8025-230AE4E155C7}" type="presOf" srcId="{C8400C91-67B2-4912-9D2D-FCB28CED6ECF}" destId="{5DCE8A0D-FA54-4124-A13F-39EDBE25CB5F}" srcOrd="0" destOrd="0" presId="urn:microsoft.com/office/officeart/2018/2/layout/IconVerticalSolidList"/>
    <dgm:cxn modelId="{90FFE65C-23FD-4A46-BCC0-B0CD12D8D433}" srcId="{61AAAB1F-2998-436D-8076-821C877B1DEB}" destId="{CC2E2FE4-7771-4AED-A361-0A99CED6E510}" srcOrd="0" destOrd="0" parTransId="{96ADE3EA-B929-452C-B3F4-8F1BE4C91201}" sibTransId="{D935CAA8-569E-4EC9-ABC8-1127E8BB9D95}"/>
    <dgm:cxn modelId="{99A08961-4623-413E-9F65-F1D82232A296}" srcId="{329D574A-4536-4E3C-8C07-8304734B3B21}" destId="{B8C39355-EAB6-4DBA-84DD-8BC82E482986}" srcOrd="3" destOrd="0" parTransId="{0237D22C-A8FE-4EA8-938B-A25938ED96AC}" sibTransId="{A3204BC4-46A8-4558-8F7B-F340C4CC66BF}"/>
    <dgm:cxn modelId="{A88D9446-04B2-494C-B6FF-15ABA19E17A8}" type="presOf" srcId="{B8C39355-EAB6-4DBA-84DD-8BC82E482986}" destId="{D9906EA7-367B-4815-8DB2-8C55EB93BBA7}" srcOrd="0" destOrd="0" presId="urn:microsoft.com/office/officeart/2018/2/layout/IconVerticalSolidList"/>
    <dgm:cxn modelId="{F15F9E6D-5AC7-4DB4-AF3D-8D7B3994FE9D}" srcId="{329D574A-4536-4E3C-8C07-8304734B3B21}" destId="{61AAAB1F-2998-436D-8076-821C877B1DEB}" srcOrd="2" destOrd="0" parTransId="{6EA3C7DC-9EA5-48F4-B24E-FE6838F29350}" sibTransId="{9FAD5A3F-EE4A-40E6-8E33-16AE32B77E3C}"/>
    <dgm:cxn modelId="{4410CD72-C083-4A17-8B0A-62988758971B}" type="presOf" srcId="{C5192678-0F8B-4734-9A6A-04AE0D303E6E}" destId="{FB1F05DE-C76E-40C3-8EF6-DEDCF0F87B6E}" srcOrd="0" destOrd="0" presId="urn:microsoft.com/office/officeart/2018/2/layout/IconVerticalSolidList"/>
    <dgm:cxn modelId="{CEA62D79-3393-4609-882E-FD4F67451773}" type="presOf" srcId="{61AAAB1F-2998-436D-8076-821C877B1DEB}" destId="{E624F6DE-F359-43C7-A113-B104EE5C9534}" srcOrd="0" destOrd="0" presId="urn:microsoft.com/office/officeart/2018/2/layout/IconVerticalSolidList"/>
    <dgm:cxn modelId="{C11D647A-CE47-4CCE-9FB2-02BC497F86EE}" srcId="{329D574A-4536-4E3C-8C07-8304734B3B21}" destId="{2943BB6C-E99C-4B63-B16D-A611AC952BBD}" srcOrd="1" destOrd="0" parTransId="{7CA71265-A158-4996-B214-1F48EE7D8BFE}" sibTransId="{2FA67864-BE54-4E6A-B48D-F7B06718B5AB}"/>
    <dgm:cxn modelId="{643C867A-0A4C-4679-99F6-FF8EE7EF6E1F}" type="presOf" srcId="{3F90109B-0EF0-48DB-96CA-4DC858CF5BA0}" destId="{6428BA8E-9B28-467B-9FC5-971AB3BF58B2}" srcOrd="0" destOrd="0" presId="urn:microsoft.com/office/officeart/2018/2/layout/IconVerticalSolidList"/>
    <dgm:cxn modelId="{A58EB193-E149-4B5D-94A4-88D7004E02FD}" srcId="{329D574A-4536-4E3C-8C07-8304734B3B21}" destId="{C5192678-0F8B-4734-9A6A-04AE0D303E6E}" srcOrd="0" destOrd="0" parTransId="{7D532682-6659-444A-A4A9-E6D972DB77C8}" sibTransId="{3DB8D603-5EF2-450E-B33A-763F6EE1E10E}"/>
    <dgm:cxn modelId="{0394DD9C-7DAC-4FED-A43C-81DBDC783BF2}" srcId="{B8C39355-EAB6-4DBA-84DD-8BC82E482986}" destId="{07C095C8-A325-4219-B278-17058C4D3D25}" srcOrd="0" destOrd="0" parTransId="{135B1A9B-70B5-425A-B8B5-4B310D0A5487}" sibTransId="{A73FF494-DA3F-4E75-AB24-BCBBB5BB16BE}"/>
    <dgm:cxn modelId="{A1059AA6-C881-4413-BDE4-DBDEB07F7F88}" type="presOf" srcId="{EA7FBCDE-34F7-4F6D-823E-950E0FFC0147}" destId="{86DB0DBA-7636-4ABE-808E-1AD6E4DB57CB}" srcOrd="0" destOrd="0" presId="urn:microsoft.com/office/officeart/2018/2/layout/IconVerticalSolidList"/>
    <dgm:cxn modelId="{1D14ABB0-D3D8-4393-A3E0-1BACB1C8CCF0}" type="presOf" srcId="{8E5C3420-08DC-4AE9-BAA0-26CA9F060051}" destId="{4B42B4CD-FE6C-4F8B-AF79-07A4010F2E88}" srcOrd="0" destOrd="0" presId="urn:microsoft.com/office/officeart/2018/2/layout/IconVerticalSolidList"/>
    <dgm:cxn modelId="{F85311B3-FD5F-4DA6-ABD2-7B0AD8E176C4}" srcId="{5A01EFBA-3900-4D97-88C9-ABF247A65860}" destId="{C8400C91-67B2-4912-9D2D-FCB28CED6ECF}" srcOrd="0" destOrd="0" parTransId="{3E0A7AE0-A508-41F9-B81D-89F8F64940C1}" sibTransId="{53D601D7-76E0-4162-80B9-A75D9DD17845}"/>
    <dgm:cxn modelId="{D8D544B8-423A-4A26-903A-A83717F6D30F}" type="presOf" srcId="{329D574A-4536-4E3C-8C07-8304734B3B21}" destId="{EE133180-DE22-45C2-8E37-01CD3432825F}" srcOrd="0" destOrd="0" presId="urn:microsoft.com/office/officeart/2018/2/layout/IconVerticalSolidList"/>
    <dgm:cxn modelId="{C9FC76B9-E699-4AE6-933B-F228A9FDF438}" type="presOf" srcId="{5A01EFBA-3900-4D97-88C9-ABF247A65860}" destId="{AA9D004A-BA46-40F2-A594-1497CC755B9B}" srcOrd="0" destOrd="0" presId="urn:microsoft.com/office/officeart/2018/2/layout/IconVerticalSolidList"/>
    <dgm:cxn modelId="{D1E3BCB9-EF74-4EFC-9716-8C6B8BC54DA1}" srcId="{2A261317-24CF-43FD-B2D0-C8EF66A392AD}" destId="{6AE670EC-8BE3-49D6-83A7-B8B0828B23A9}" srcOrd="0" destOrd="0" parTransId="{6DCA1DF2-309A-4C23-ADA7-A7544B94058B}" sibTransId="{2E62B944-254C-4C7C-BA9C-82B155A2EC05}"/>
    <dgm:cxn modelId="{5A645FBD-FF5E-4B32-9EEF-2E5DE806F8E6}" type="presOf" srcId="{2A261317-24CF-43FD-B2D0-C8EF66A392AD}" destId="{47BEA81E-A47C-4A64-AAF6-58B68075089B}" srcOrd="0" destOrd="0" presId="urn:microsoft.com/office/officeart/2018/2/layout/IconVerticalSolidList"/>
    <dgm:cxn modelId="{1C6C56BF-E603-4EBE-85EE-14A445D9237D}" type="presOf" srcId="{07C095C8-A325-4219-B278-17058C4D3D25}" destId="{BEA1565E-4575-4BE6-823A-F27025689AE1}" srcOrd="0" destOrd="0" presId="urn:microsoft.com/office/officeart/2018/2/layout/IconVerticalSolidList"/>
    <dgm:cxn modelId="{984DBAC5-FB1D-472D-A77F-D5FF60317A52}" srcId="{329D574A-4536-4E3C-8C07-8304734B3B21}" destId="{5A01EFBA-3900-4D97-88C9-ABF247A65860}" srcOrd="4" destOrd="0" parTransId="{DB8D8024-8F0C-41B3-A0D5-7C42BF3135A1}" sibTransId="{F32274E9-935F-4133-99F0-38416E447158}"/>
    <dgm:cxn modelId="{4A161FC7-CD65-4A4B-9F29-607A3688B41D}" srcId="{C5192678-0F8B-4734-9A6A-04AE0D303E6E}" destId="{8B0B794E-AAEC-4C61-AAAF-857375ED8A77}" srcOrd="0" destOrd="0" parTransId="{9CE3EB0F-9B08-43AE-AB0F-050299C4D110}" sibTransId="{D583F760-1778-43AF-A0CC-7BFFB7C7B7DB}"/>
    <dgm:cxn modelId="{CC1AFBC9-17E7-4F16-99A7-8887E7F866C4}" type="presOf" srcId="{2943BB6C-E99C-4B63-B16D-A611AC952BBD}" destId="{CB9D62EF-4F36-4531-8063-8344A620EFFC}" srcOrd="0" destOrd="0" presId="urn:microsoft.com/office/officeart/2018/2/layout/IconVerticalSolidList"/>
    <dgm:cxn modelId="{704C79E9-A6EB-4004-962F-4788F7DD6B13}" type="presOf" srcId="{6AE670EC-8BE3-49D6-83A7-B8B0828B23A9}" destId="{4C0A03C4-CA1F-4419-8DA7-0F6930181600}" srcOrd="0" destOrd="0" presId="urn:microsoft.com/office/officeart/2018/2/layout/IconVerticalSolidList"/>
    <dgm:cxn modelId="{51DDD5EC-FE38-46E3-8D06-CD606D8590FC}" srcId="{329D574A-4536-4E3C-8C07-8304734B3B21}" destId="{D968D374-8DD4-4058-BE9F-F865606A1324}" srcOrd="6" destOrd="0" parTransId="{3550886E-DAC3-439E-8632-6D1D3EBE172D}" sibTransId="{7E0DD1C7-088F-4032-AE3B-90EAD11B8540}"/>
    <dgm:cxn modelId="{C1AEDDF6-1D3C-4C1C-89C1-E7BB4114C3AA}" srcId="{D968D374-8DD4-4058-BE9F-F865606A1324}" destId="{3F90109B-0EF0-48DB-96CA-4DC858CF5BA0}" srcOrd="0" destOrd="0" parTransId="{5E7BEC45-5118-4E8A-9654-16A31D114795}" sibTransId="{49A2BABD-8164-4AEC-A93B-4F40FEA781C4}"/>
    <dgm:cxn modelId="{CB1C965A-E3DB-49B0-995C-4C1ED5061696}" type="presParOf" srcId="{EE133180-DE22-45C2-8E37-01CD3432825F}" destId="{DB058856-7E25-45AD-AE6E-3C2C4D9F05AC}" srcOrd="0" destOrd="0" presId="urn:microsoft.com/office/officeart/2018/2/layout/IconVerticalSolidList"/>
    <dgm:cxn modelId="{CC382E5D-FFE7-48FF-9D87-20AF5CDE8358}" type="presParOf" srcId="{DB058856-7E25-45AD-AE6E-3C2C4D9F05AC}" destId="{E72B2F5C-F426-4DB5-8DEA-2D942E5888D7}" srcOrd="0" destOrd="0" presId="urn:microsoft.com/office/officeart/2018/2/layout/IconVerticalSolidList"/>
    <dgm:cxn modelId="{05C16B64-DB87-4158-94E7-DFD33C3A4AA5}" type="presParOf" srcId="{DB058856-7E25-45AD-AE6E-3C2C4D9F05AC}" destId="{C7C8D9BF-7F7F-4E2E-98A3-15D248C35C96}" srcOrd="1" destOrd="0" presId="urn:microsoft.com/office/officeart/2018/2/layout/IconVerticalSolidList"/>
    <dgm:cxn modelId="{23E927F5-0A05-44F9-8962-B0AA7ABCEE29}" type="presParOf" srcId="{DB058856-7E25-45AD-AE6E-3C2C4D9F05AC}" destId="{D45D7A7B-F931-4252-BE72-4594270A6BCB}" srcOrd="2" destOrd="0" presId="urn:microsoft.com/office/officeart/2018/2/layout/IconVerticalSolidList"/>
    <dgm:cxn modelId="{D3BC04B6-FD87-40EE-BC27-4C9B6E1D70E3}" type="presParOf" srcId="{DB058856-7E25-45AD-AE6E-3C2C4D9F05AC}" destId="{FB1F05DE-C76E-40C3-8EF6-DEDCF0F87B6E}" srcOrd="3" destOrd="0" presId="urn:microsoft.com/office/officeart/2018/2/layout/IconVerticalSolidList"/>
    <dgm:cxn modelId="{9CA1FD10-3BCD-4574-BB1F-391513861ECA}" type="presParOf" srcId="{DB058856-7E25-45AD-AE6E-3C2C4D9F05AC}" destId="{96FAFA40-D01B-4682-A655-AC5EBBFC016A}" srcOrd="4" destOrd="0" presId="urn:microsoft.com/office/officeart/2018/2/layout/IconVerticalSolidList"/>
    <dgm:cxn modelId="{E6534B0F-9B80-42CC-B0F1-6747626F2CF8}" type="presParOf" srcId="{EE133180-DE22-45C2-8E37-01CD3432825F}" destId="{F2727B83-CA2E-4552-B802-CA653E38F31B}" srcOrd="1" destOrd="0" presId="urn:microsoft.com/office/officeart/2018/2/layout/IconVerticalSolidList"/>
    <dgm:cxn modelId="{B838CE75-E4CB-4E1D-921E-C729C2154F0D}" type="presParOf" srcId="{EE133180-DE22-45C2-8E37-01CD3432825F}" destId="{B05DA6C7-79F5-4C6B-937F-6514337F0DB7}" srcOrd="2" destOrd="0" presId="urn:microsoft.com/office/officeart/2018/2/layout/IconVerticalSolidList"/>
    <dgm:cxn modelId="{AB461676-EECD-4070-8EA3-3A82FC07EB03}" type="presParOf" srcId="{B05DA6C7-79F5-4C6B-937F-6514337F0DB7}" destId="{9C2620A0-2C4B-485B-8714-2D5E6ADEBBD5}" srcOrd="0" destOrd="0" presId="urn:microsoft.com/office/officeart/2018/2/layout/IconVerticalSolidList"/>
    <dgm:cxn modelId="{5958C625-057F-44C9-B959-6F4763E4B10D}" type="presParOf" srcId="{B05DA6C7-79F5-4C6B-937F-6514337F0DB7}" destId="{35315B05-3E71-472A-B991-3CB7F2A9D3EF}" srcOrd="1" destOrd="0" presId="urn:microsoft.com/office/officeart/2018/2/layout/IconVerticalSolidList"/>
    <dgm:cxn modelId="{1DA3D3B9-F90A-48FD-B9D1-59FE93C53CA4}" type="presParOf" srcId="{B05DA6C7-79F5-4C6B-937F-6514337F0DB7}" destId="{0C022983-829B-40D0-9AA2-5B177E3AA0B0}" srcOrd="2" destOrd="0" presId="urn:microsoft.com/office/officeart/2018/2/layout/IconVerticalSolidList"/>
    <dgm:cxn modelId="{F028ECB7-0B99-408E-8AF1-B6ED94ABB288}" type="presParOf" srcId="{B05DA6C7-79F5-4C6B-937F-6514337F0DB7}" destId="{CB9D62EF-4F36-4531-8063-8344A620EFFC}" srcOrd="3" destOrd="0" presId="urn:microsoft.com/office/officeart/2018/2/layout/IconVerticalSolidList"/>
    <dgm:cxn modelId="{DDF45CE2-E084-4E88-9175-39918F9EC79F}" type="presParOf" srcId="{B05DA6C7-79F5-4C6B-937F-6514337F0DB7}" destId="{4B42B4CD-FE6C-4F8B-AF79-07A4010F2E88}" srcOrd="4" destOrd="0" presId="urn:microsoft.com/office/officeart/2018/2/layout/IconVerticalSolidList"/>
    <dgm:cxn modelId="{8BC49792-9ADE-4A19-B0E1-62499D4C8166}" type="presParOf" srcId="{EE133180-DE22-45C2-8E37-01CD3432825F}" destId="{B8237FC7-2550-41DA-A23D-E147EA3617EB}" srcOrd="3" destOrd="0" presId="urn:microsoft.com/office/officeart/2018/2/layout/IconVerticalSolidList"/>
    <dgm:cxn modelId="{648BB10B-B4C2-4328-BD4D-455F3794B519}" type="presParOf" srcId="{EE133180-DE22-45C2-8E37-01CD3432825F}" destId="{741F7758-7113-4BEB-A078-5667915BB027}" srcOrd="4" destOrd="0" presId="urn:microsoft.com/office/officeart/2018/2/layout/IconVerticalSolidList"/>
    <dgm:cxn modelId="{1CA36E0A-969B-4EFC-AC23-7856B8D3C027}" type="presParOf" srcId="{741F7758-7113-4BEB-A078-5667915BB027}" destId="{404A6FC7-5F3B-4E10-9DF9-53748366112B}" srcOrd="0" destOrd="0" presId="urn:microsoft.com/office/officeart/2018/2/layout/IconVerticalSolidList"/>
    <dgm:cxn modelId="{FF1B7EF0-2E8A-4580-86FA-DA457D16300C}" type="presParOf" srcId="{741F7758-7113-4BEB-A078-5667915BB027}" destId="{BF0B972E-E030-4E7E-B96A-ABB6E4935EAA}" srcOrd="1" destOrd="0" presId="urn:microsoft.com/office/officeart/2018/2/layout/IconVerticalSolidList"/>
    <dgm:cxn modelId="{A72EE031-63D8-4CFA-B847-F726BF7CB2E4}" type="presParOf" srcId="{741F7758-7113-4BEB-A078-5667915BB027}" destId="{36D9E793-86C5-434F-9065-D34C5B83AC17}" srcOrd="2" destOrd="0" presId="urn:microsoft.com/office/officeart/2018/2/layout/IconVerticalSolidList"/>
    <dgm:cxn modelId="{7C60D1C9-2573-4240-8758-C02CBEFFC61C}" type="presParOf" srcId="{741F7758-7113-4BEB-A078-5667915BB027}" destId="{E624F6DE-F359-43C7-A113-B104EE5C9534}" srcOrd="3" destOrd="0" presId="urn:microsoft.com/office/officeart/2018/2/layout/IconVerticalSolidList"/>
    <dgm:cxn modelId="{B2ECE028-E0A1-4D76-901C-1D8976954634}" type="presParOf" srcId="{741F7758-7113-4BEB-A078-5667915BB027}" destId="{C8F06EEE-4FAD-4F81-A4FB-B83351663DEE}" srcOrd="4" destOrd="0" presId="urn:microsoft.com/office/officeart/2018/2/layout/IconVerticalSolidList"/>
    <dgm:cxn modelId="{A45809F0-E59F-4B68-8F3F-EA44675D258D}" type="presParOf" srcId="{EE133180-DE22-45C2-8E37-01CD3432825F}" destId="{C586FB4D-2F79-44F3-A077-9D111AC9F399}" srcOrd="5" destOrd="0" presId="urn:microsoft.com/office/officeart/2018/2/layout/IconVerticalSolidList"/>
    <dgm:cxn modelId="{B5AEAC3B-5508-440D-9A0B-0A8655D69785}" type="presParOf" srcId="{EE133180-DE22-45C2-8E37-01CD3432825F}" destId="{30D874C8-6E9A-4712-BBD4-3F7500C266E4}" srcOrd="6" destOrd="0" presId="urn:microsoft.com/office/officeart/2018/2/layout/IconVerticalSolidList"/>
    <dgm:cxn modelId="{82BFDC91-B3F2-495F-B9F5-CE5C3C165038}" type="presParOf" srcId="{30D874C8-6E9A-4712-BBD4-3F7500C266E4}" destId="{F7F1E8A2-DCBB-495C-AEF1-8BB9EC92D1ED}" srcOrd="0" destOrd="0" presId="urn:microsoft.com/office/officeart/2018/2/layout/IconVerticalSolidList"/>
    <dgm:cxn modelId="{B0B86010-EA2D-4A21-A1E8-15058B1F366F}" type="presParOf" srcId="{30D874C8-6E9A-4712-BBD4-3F7500C266E4}" destId="{E55BFF60-CCEC-43EC-B713-8D0D32A70BEF}" srcOrd="1" destOrd="0" presId="urn:microsoft.com/office/officeart/2018/2/layout/IconVerticalSolidList"/>
    <dgm:cxn modelId="{54D59BAD-2CC6-4447-91ED-5324ADD80108}" type="presParOf" srcId="{30D874C8-6E9A-4712-BBD4-3F7500C266E4}" destId="{992ADC4E-E2BA-4D51-9E36-96E443D44EF0}" srcOrd="2" destOrd="0" presId="urn:microsoft.com/office/officeart/2018/2/layout/IconVerticalSolidList"/>
    <dgm:cxn modelId="{2A93EB54-803C-4E4F-8956-205CF6E82451}" type="presParOf" srcId="{30D874C8-6E9A-4712-BBD4-3F7500C266E4}" destId="{D9906EA7-367B-4815-8DB2-8C55EB93BBA7}" srcOrd="3" destOrd="0" presId="urn:microsoft.com/office/officeart/2018/2/layout/IconVerticalSolidList"/>
    <dgm:cxn modelId="{F8C98997-3BF3-49D3-856F-E73F36267FD9}" type="presParOf" srcId="{30D874C8-6E9A-4712-BBD4-3F7500C266E4}" destId="{BEA1565E-4575-4BE6-823A-F27025689AE1}" srcOrd="4" destOrd="0" presId="urn:microsoft.com/office/officeart/2018/2/layout/IconVerticalSolidList"/>
    <dgm:cxn modelId="{0BC4B2AC-9744-42A9-BEE1-E011936100E3}" type="presParOf" srcId="{EE133180-DE22-45C2-8E37-01CD3432825F}" destId="{3B315D81-4EB1-4E86-ABE9-73FCEA3944FF}" srcOrd="7" destOrd="0" presId="urn:microsoft.com/office/officeart/2018/2/layout/IconVerticalSolidList"/>
    <dgm:cxn modelId="{BD6A5D06-59C2-4B5C-AE2A-FE376A280E36}" type="presParOf" srcId="{EE133180-DE22-45C2-8E37-01CD3432825F}" destId="{FD45ABF7-8054-4B49-A30C-D4A86BC56371}" srcOrd="8" destOrd="0" presId="urn:microsoft.com/office/officeart/2018/2/layout/IconVerticalSolidList"/>
    <dgm:cxn modelId="{3BE50194-FF2F-4CFD-BA20-AF43F16FE63B}" type="presParOf" srcId="{FD45ABF7-8054-4B49-A30C-D4A86BC56371}" destId="{945A6D4A-ADAD-48AE-8C5E-286DAB3A9DE6}" srcOrd="0" destOrd="0" presId="urn:microsoft.com/office/officeart/2018/2/layout/IconVerticalSolidList"/>
    <dgm:cxn modelId="{E37E4B4C-E2C6-4DA2-A05B-29D24EC1D602}" type="presParOf" srcId="{FD45ABF7-8054-4B49-A30C-D4A86BC56371}" destId="{A7C451E0-4BE2-4935-9004-81F2EBED5571}" srcOrd="1" destOrd="0" presId="urn:microsoft.com/office/officeart/2018/2/layout/IconVerticalSolidList"/>
    <dgm:cxn modelId="{148F4FEB-5290-4C2B-AC91-D42A26D9D240}" type="presParOf" srcId="{FD45ABF7-8054-4B49-A30C-D4A86BC56371}" destId="{3D6F7F86-0A51-4982-9BC4-F567F495E768}" srcOrd="2" destOrd="0" presId="urn:microsoft.com/office/officeart/2018/2/layout/IconVerticalSolidList"/>
    <dgm:cxn modelId="{94A0F9E0-464D-4563-8884-7353FA24B900}" type="presParOf" srcId="{FD45ABF7-8054-4B49-A30C-D4A86BC56371}" destId="{AA9D004A-BA46-40F2-A594-1497CC755B9B}" srcOrd="3" destOrd="0" presId="urn:microsoft.com/office/officeart/2018/2/layout/IconVerticalSolidList"/>
    <dgm:cxn modelId="{1FCCB7CB-13C9-4E65-A5B2-489C94EEE0D3}" type="presParOf" srcId="{FD45ABF7-8054-4B49-A30C-D4A86BC56371}" destId="{5DCE8A0D-FA54-4124-A13F-39EDBE25CB5F}" srcOrd="4" destOrd="0" presId="urn:microsoft.com/office/officeart/2018/2/layout/IconVerticalSolidList"/>
    <dgm:cxn modelId="{6920BF19-5F88-4817-B274-C8E5B993B78E}" type="presParOf" srcId="{EE133180-DE22-45C2-8E37-01CD3432825F}" destId="{1B99CDC4-8806-4F4C-A0CF-8D9415568984}" srcOrd="9" destOrd="0" presId="urn:microsoft.com/office/officeart/2018/2/layout/IconVerticalSolidList"/>
    <dgm:cxn modelId="{044EFB53-CEAD-4706-9E2A-397CE532CB0C}" type="presParOf" srcId="{EE133180-DE22-45C2-8E37-01CD3432825F}" destId="{6C28DE31-C8B5-4798-AF24-FA1C611B6F82}" srcOrd="10" destOrd="0" presId="urn:microsoft.com/office/officeart/2018/2/layout/IconVerticalSolidList"/>
    <dgm:cxn modelId="{D361DE4F-7E1E-4CEA-8429-4609A1D3DE4D}" type="presParOf" srcId="{6C28DE31-C8B5-4798-AF24-FA1C611B6F82}" destId="{9EB14736-7D40-4EAC-ABAE-249279723C30}" srcOrd="0" destOrd="0" presId="urn:microsoft.com/office/officeart/2018/2/layout/IconVerticalSolidList"/>
    <dgm:cxn modelId="{857F270E-5175-4F79-AEBE-5D450240FA8E}" type="presParOf" srcId="{6C28DE31-C8B5-4798-AF24-FA1C611B6F82}" destId="{304F194F-5295-4401-8BCA-882CC32E5576}" srcOrd="1" destOrd="0" presId="urn:microsoft.com/office/officeart/2018/2/layout/IconVerticalSolidList"/>
    <dgm:cxn modelId="{AAF32DCC-54F3-4337-AED1-D2E7A9CD7BCC}" type="presParOf" srcId="{6C28DE31-C8B5-4798-AF24-FA1C611B6F82}" destId="{551AEA0D-862C-4A1B-B908-AD8CDEC52EA0}" srcOrd="2" destOrd="0" presId="urn:microsoft.com/office/officeart/2018/2/layout/IconVerticalSolidList"/>
    <dgm:cxn modelId="{A6293B83-66D4-4124-BBF0-27D128011D82}" type="presParOf" srcId="{6C28DE31-C8B5-4798-AF24-FA1C611B6F82}" destId="{47BEA81E-A47C-4A64-AAF6-58B68075089B}" srcOrd="3" destOrd="0" presId="urn:microsoft.com/office/officeart/2018/2/layout/IconVerticalSolidList"/>
    <dgm:cxn modelId="{42F31EFE-BA8D-42F3-99BD-9556ED95F2B5}" type="presParOf" srcId="{6C28DE31-C8B5-4798-AF24-FA1C611B6F82}" destId="{4C0A03C4-CA1F-4419-8DA7-0F6930181600}" srcOrd="4" destOrd="0" presId="urn:microsoft.com/office/officeart/2018/2/layout/IconVerticalSolidList"/>
    <dgm:cxn modelId="{C93EA050-9781-4CAA-A4AB-CC35AF2AABE0}" type="presParOf" srcId="{EE133180-DE22-45C2-8E37-01CD3432825F}" destId="{9A54EAC9-CCEE-45EE-9708-74FF667097BF}" srcOrd="11" destOrd="0" presId="urn:microsoft.com/office/officeart/2018/2/layout/IconVerticalSolidList"/>
    <dgm:cxn modelId="{AB24C8F7-D6F9-438E-943F-4D95B4AD9766}" type="presParOf" srcId="{EE133180-DE22-45C2-8E37-01CD3432825F}" destId="{64E072D6-5798-4454-8953-F3A47FF93942}" srcOrd="12" destOrd="0" presId="urn:microsoft.com/office/officeart/2018/2/layout/IconVerticalSolidList"/>
    <dgm:cxn modelId="{4BF0FC03-E42C-4172-9C4B-1FCFA455BDDF}" type="presParOf" srcId="{64E072D6-5798-4454-8953-F3A47FF93942}" destId="{08B30653-B2EC-4A6C-9FAA-0A646BF267E6}" srcOrd="0" destOrd="0" presId="urn:microsoft.com/office/officeart/2018/2/layout/IconVerticalSolidList"/>
    <dgm:cxn modelId="{8CD5D42D-5F00-4F40-AC48-7A4E641A8C21}" type="presParOf" srcId="{64E072D6-5798-4454-8953-F3A47FF93942}" destId="{1E0E7A1A-4EF0-4D4C-A294-009C80C0D8A4}" srcOrd="1" destOrd="0" presId="urn:microsoft.com/office/officeart/2018/2/layout/IconVerticalSolidList"/>
    <dgm:cxn modelId="{C4628085-8482-45BB-821C-E91CEF3B4308}" type="presParOf" srcId="{64E072D6-5798-4454-8953-F3A47FF93942}" destId="{2BFC8396-33B5-43E1-8D2F-3DC2148DCE83}" srcOrd="2" destOrd="0" presId="urn:microsoft.com/office/officeart/2018/2/layout/IconVerticalSolidList"/>
    <dgm:cxn modelId="{2344481A-9B33-49E4-B0FF-E55C899E30ED}" type="presParOf" srcId="{64E072D6-5798-4454-8953-F3A47FF93942}" destId="{851DD4E2-2592-48C7-89B4-ECD8C429AA90}" srcOrd="3" destOrd="0" presId="urn:microsoft.com/office/officeart/2018/2/layout/IconVerticalSolidList"/>
    <dgm:cxn modelId="{19533B64-4815-4A2D-91D9-F079700EE7B0}" type="presParOf" srcId="{64E072D6-5798-4454-8953-F3A47FF93942}" destId="{6428BA8E-9B28-467B-9FC5-971AB3BF58B2}" srcOrd="4" destOrd="0" presId="urn:microsoft.com/office/officeart/2018/2/layout/IconVerticalSolidList"/>
    <dgm:cxn modelId="{3B921311-9125-4605-94BE-472FD6C9AE1E}" type="presParOf" srcId="{EE133180-DE22-45C2-8E37-01CD3432825F}" destId="{A9C8C913-B612-4540-BF2A-542105A35485}" srcOrd="13" destOrd="0" presId="urn:microsoft.com/office/officeart/2018/2/layout/IconVerticalSolidList"/>
    <dgm:cxn modelId="{63B0B01B-1998-48FF-95FF-0E4128ADBF14}" type="presParOf" srcId="{EE133180-DE22-45C2-8E37-01CD3432825F}" destId="{9CE43721-F762-4825-A763-B39F0860CDB6}" srcOrd="14" destOrd="0" presId="urn:microsoft.com/office/officeart/2018/2/layout/IconVerticalSolidList"/>
    <dgm:cxn modelId="{DA336BB3-1903-4A93-AB19-7AE235CF3B6D}" type="presParOf" srcId="{9CE43721-F762-4825-A763-B39F0860CDB6}" destId="{C62C1D36-3959-4CC8-B092-90EB829509A4}" srcOrd="0" destOrd="0" presId="urn:microsoft.com/office/officeart/2018/2/layout/IconVerticalSolidList"/>
    <dgm:cxn modelId="{FEBF9F1A-AD83-470C-B20A-4EA102811DC9}" type="presParOf" srcId="{9CE43721-F762-4825-A763-B39F0860CDB6}" destId="{683621A8-0CB1-49DE-86E0-D6D5543B4A8D}" srcOrd="1" destOrd="0" presId="urn:microsoft.com/office/officeart/2018/2/layout/IconVerticalSolidList"/>
    <dgm:cxn modelId="{77D6BF16-48DF-44F2-BFA4-4F21FD2CBA04}" type="presParOf" srcId="{9CE43721-F762-4825-A763-B39F0860CDB6}" destId="{628B4A69-C242-4378-A466-013E2114E5C5}" srcOrd="2" destOrd="0" presId="urn:microsoft.com/office/officeart/2018/2/layout/IconVerticalSolidList"/>
    <dgm:cxn modelId="{F23E5055-9F18-4969-880F-492B8C2025F9}" type="presParOf" srcId="{9CE43721-F762-4825-A763-B39F0860CDB6}" destId="{97E1E31D-FE9B-428F-9FCA-C779C7020BDA}" srcOrd="3" destOrd="0" presId="urn:microsoft.com/office/officeart/2018/2/layout/IconVerticalSolidList"/>
    <dgm:cxn modelId="{92FB4CD2-9933-441C-AA37-2E464E213452}" type="presParOf" srcId="{9CE43721-F762-4825-A763-B39F0860CDB6}" destId="{86DB0DBA-7636-4ABE-808E-1AD6E4DB57C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4264D-6E9F-4B63-B592-331BC3FBDD57}">
      <dsp:nvSpPr>
        <dsp:cNvPr id="0" name=""/>
        <dsp:cNvSpPr/>
      </dsp:nvSpPr>
      <dsp:spPr>
        <a:xfrm>
          <a:off x="0" y="353843"/>
          <a:ext cx="10515600" cy="155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Caribbean SIDS are global leaders in tourism offering traditional “sun, sea, and sand” but also niche markets like heritage, culture, and wellness tourism. </a:t>
          </a:r>
          <a:endParaRPr lang="en-TT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While small in land mass, Caribbean SIDS control vast Exclusive Economic Zones (EEZ), averaging 28 times their land area. </a:t>
          </a:r>
          <a:endParaRPr lang="en-TT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Caribbean SIDS possess significant forest resources and are biodiversity hotspots. </a:t>
          </a:r>
          <a:endParaRPr lang="en-TT" sz="1500" kern="1200"/>
        </a:p>
      </dsp:txBody>
      <dsp:txXfrm>
        <a:off x="0" y="353843"/>
        <a:ext cx="10515600" cy="1559250"/>
      </dsp:txXfrm>
    </dsp:sp>
    <dsp:sp modelId="{D98B187D-A73F-4A51-B4EA-16D8A895E198}">
      <dsp:nvSpPr>
        <dsp:cNvPr id="0" name=""/>
        <dsp:cNvSpPr/>
      </dsp:nvSpPr>
      <dsp:spPr>
        <a:xfrm>
          <a:off x="525780" y="132443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Inherent Natural Assets</a:t>
          </a:r>
          <a:endParaRPr lang="en-TT" sz="1800" kern="1200" dirty="0"/>
        </a:p>
      </dsp:txBody>
      <dsp:txXfrm>
        <a:off x="547396" y="154059"/>
        <a:ext cx="7317688" cy="399568"/>
      </dsp:txXfrm>
    </dsp:sp>
    <dsp:sp modelId="{D4EB41A6-E632-4091-9983-8EB608BC2FCD}">
      <dsp:nvSpPr>
        <dsp:cNvPr id="0" name=""/>
        <dsp:cNvSpPr/>
      </dsp:nvSpPr>
      <dsp:spPr>
        <a:xfrm>
          <a:off x="0" y="2215494"/>
          <a:ext cx="10515600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Caribbean SIDS are global leaders in pushing for climate justice and have demonstrated a strong commitment to climate action.</a:t>
          </a:r>
          <a:endParaRPr lang="en-TT" sz="1500" kern="1200"/>
        </a:p>
      </dsp:txBody>
      <dsp:txXfrm>
        <a:off x="0" y="2215494"/>
        <a:ext cx="10515600" cy="850500"/>
      </dsp:txXfrm>
    </dsp:sp>
    <dsp:sp modelId="{DB79CA69-7FC8-4401-8052-BC4C838B3CA4}">
      <dsp:nvSpPr>
        <dsp:cNvPr id="0" name=""/>
        <dsp:cNvSpPr/>
      </dsp:nvSpPr>
      <dsp:spPr>
        <a:xfrm>
          <a:off x="525780" y="1994094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Leadership in Climate Action and Clean Energy Transition</a:t>
          </a:r>
          <a:endParaRPr lang="en-TT" sz="1800" kern="1200" dirty="0"/>
        </a:p>
      </dsp:txBody>
      <dsp:txXfrm>
        <a:off x="547396" y="2015710"/>
        <a:ext cx="7317688" cy="399568"/>
      </dsp:txXfrm>
    </dsp:sp>
    <dsp:sp modelId="{E08CD5E8-D375-41E4-AEA2-96753CF19076}">
      <dsp:nvSpPr>
        <dsp:cNvPr id="0" name=""/>
        <dsp:cNvSpPr/>
      </dsp:nvSpPr>
      <dsp:spPr>
        <a:xfrm>
          <a:off x="0" y="3368394"/>
          <a:ext cx="10515600" cy="850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/>
            <a:t>While Brain Drain is a significant challenge, the large, highly-educated Caribbean diaspora represents a massive, untapped source of human, financial, and intellectual capital.</a:t>
          </a:r>
          <a:endParaRPr lang="en-TT" sz="1500" kern="1200"/>
        </a:p>
      </dsp:txBody>
      <dsp:txXfrm>
        <a:off x="0" y="3368394"/>
        <a:ext cx="10515600" cy="850500"/>
      </dsp:txXfrm>
    </dsp:sp>
    <dsp:sp modelId="{1B14D12F-6582-4B35-97EC-1EACCA4CCB53}">
      <dsp:nvSpPr>
        <dsp:cNvPr id="0" name=""/>
        <dsp:cNvSpPr/>
      </dsp:nvSpPr>
      <dsp:spPr>
        <a:xfrm>
          <a:off x="525780" y="3146994"/>
          <a:ext cx="73609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Human Capital and Global Connectivity</a:t>
          </a:r>
          <a:endParaRPr lang="en-TT" sz="1800" kern="1200" dirty="0"/>
        </a:p>
      </dsp:txBody>
      <dsp:txXfrm>
        <a:off x="547396" y="3168610"/>
        <a:ext cx="731768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44C69-76FA-4833-B075-47E330509F7E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To identify specific sectors where expansion rates significantly exceed the national economic growth average.</a:t>
          </a:r>
        </a:p>
      </dsp:txBody>
      <dsp:txXfrm rot="-5400000">
        <a:off x="3785616" y="197117"/>
        <a:ext cx="6675221" cy="1012303"/>
      </dsp:txXfrm>
    </dsp:sp>
    <dsp:sp modelId="{057E232B-31E1-469B-A5E6-AE0AA4D36150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Objective </a:t>
          </a:r>
        </a:p>
      </dsp:txBody>
      <dsp:txXfrm>
        <a:off x="68454" y="70578"/>
        <a:ext cx="3648708" cy="1265378"/>
      </dsp:txXfrm>
    </dsp:sp>
    <dsp:sp modelId="{D3A7D07A-FFB8-4CD0-AACE-E31D851A8AB5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Defined as sectors with an accelerated rate of expansion, where the average GDP growth rate over the last 5–10 years surpasses the national average.</a:t>
          </a:r>
        </a:p>
      </dsp:txBody>
      <dsp:txXfrm rot="-5400000">
        <a:off x="3785616" y="1669517"/>
        <a:ext cx="6675221" cy="1012303"/>
      </dsp:txXfrm>
    </dsp:sp>
    <dsp:sp modelId="{47E31C2C-AABD-4CBA-A006-4B71F3A9150A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Dynamic Growth Sector (DGS)</a:t>
          </a:r>
        </a:p>
      </dsp:txBody>
      <dsp:txXfrm>
        <a:off x="68454" y="1542979"/>
        <a:ext cx="3648708" cy="1265378"/>
      </dsp:txXfrm>
    </dsp:sp>
    <dsp:sp modelId="{851704FD-4006-4BBB-B8EC-0A2D102A93D1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13 Caribbean SIDS analyzed- Antigua and Barbuda, The Bahamas, Barbados, Belize, Dominica, Grenada, Guyana, Jamaica, St. Kitts and Nevis, St. Lucia, St. Vincent and the Grenadines, Suriname, and Trinidad and Tobago.</a:t>
          </a:r>
        </a:p>
      </dsp:txBody>
      <dsp:txXfrm rot="-5400000">
        <a:off x="3785616" y="3141918"/>
        <a:ext cx="6675221" cy="1012303"/>
      </dsp:txXfrm>
    </dsp:sp>
    <dsp:sp modelId="{C1552A17-ED0E-4BC1-A761-EC6312BD4047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Scope of Analysis </a:t>
          </a:r>
        </a:p>
      </dsp:txBody>
      <dsp:txXfrm>
        <a:off x="68454" y="3015380"/>
        <a:ext cx="3648708" cy="12653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69D093-7345-4244-A334-13A257B30B8A}">
      <dsp:nvSpPr>
        <dsp:cNvPr id="0" name=""/>
        <dsp:cNvSpPr/>
      </dsp:nvSpPr>
      <dsp:spPr>
        <a:xfrm>
          <a:off x="3201" y="318495"/>
          <a:ext cx="2539866" cy="355581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18" tIns="330200" rIns="198018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Phase 1:Structural Transformation Analysis and Historical Growth Analysis- Macroeconomic Screening and Initial Sector Identification </a:t>
          </a:r>
        </a:p>
      </dsp:txBody>
      <dsp:txXfrm>
        <a:off x="3201" y="1669704"/>
        <a:ext cx="2539866" cy="2133487"/>
      </dsp:txXfrm>
    </dsp:sp>
    <dsp:sp modelId="{4FD6D875-C3C4-4063-BE8D-F3D57A089E83}">
      <dsp:nvSpPr>
        <dsp:cNvPr id="0" name=""/>
        <dsp:cNvSpPr/>
      </dsp:nvSpPr>
      <dsp:spPr>
        <a:xfrm>
          <a:off x="739762" y="674077"/>
          <a:ext cx="1066743" cy="106674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8" tIns="12700" rIns="8316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895983" y="830298"/>
        <a:ext cx="754301" cy="754301"/>
      </dsp:txXfrm>
    </dsp:sp>
    <dsp:sp modelId="{1C7E7A2E-28E1-4748-BF34-45FAEA09337C}">
      <dsp:nvSpPr>
        <dsp:cNvPr id="0" name=""/>
        <dsp:cNvSpPr/>
      </dsp:nvSpPr>
      <dsp:spPr>
        <a:xfrm>
          <a:off x="3201" y="3874237"/>
          <a:ext cx="2539866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9AFC5-9A01-4314-88C5-CCF509B90392}">
      <dsp:nvSpPr>
        <dsp:cNvPr id="0" name=""/>
        <dsp:cNvSpPr/>
      </dsp:nvSpPr>
      <dsp:spPr>
        <a:xfrm>
          <a:off x="2797054" y="318495"/>
          <a:ext cx="2539866" cy="355581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18" tIns="330200" rIns="198018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Phase 2: Prospective Analysis – Incorporating Global Trends, Technology and Climate Change Impacts </a:t>
          </a:r>
        </a:p>
      </dsp:txBody>
      <dsp:txXfrm>
        <a:off x="2797054" y="1669704"/>
        <a:ext cx="2539866" cy="2133487"/>
      </dsp:txXfrm>
    </dsp:sp>
    <dsp:sp modelId="{45ABE19E-885A-4C68-AF43-2047C5769536}">
      <dsp:nvSpPr>
        <dsp:cNvPr id="0" name=""/>
        <dsp:cNvSpPr/>
      </dsp:nvSpPr>
      <dsp:spPr>
        <a:xfrm>
          <a:off x="3533615" y="674077"/>
          <a:ext cx="1066743" cy="106674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8" tIns="12700" rIns="8316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689836" y="830298"/>
        <a:ext cx="754301" cy="754301"/>
      </dsp:txXfrm>
    </dsp:sp>
    <dsp:sp modelId="{8C8C3F26-FB88-4D49-9287-446BE8F9CE65}">
      <dsp:nvSpPr>
        <dsp:cNvPr id="0" name=""/>
        <dsp:cNvSpPr/>
      </dsp:nvSpPr>
      <dsp:spPr>
        <a:xfrm>
          <a:off x="2797054" y="3874237"/>
          <a:ext cx="2539866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10103-A11C-4400-AF7F-60EB59E288B1}">
      <dsp:nvSpPr>
        <dsp:cNvPr id="0" name=""/>
        <dsp:cNvSpPr/>
      </dsp:nvSpPr>
      <dsp:spPr>
        <a:xfrm>
          <a:off x="5590907" y="318495"/>
          <a:ext cx="2539866" cy="3555813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18" tIns="330200" rIns="198018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Phase 3: Detailed Sector Characterization and Prioritization </a:t>
          </a:r>
        </a:p>
      </dsp:txBody>
      <dsp:txXfrm>
        <a:off x="5590907" y="1669704"/>
        <a:ext cx="2539866" cy="2133487"/>
      </dsp:txXfrm>
    </dsp:sp>
    <dsp:sp modelId="{B4F556EB-60BB-419B-9443-7312390224AB}">
      <dsp:nvSpPr>
        <dsp:cNvPr id="0" name=""/>
        <dsp:cNvSpPr/>
      </dsp:nvSpPr>
      <dsp:spPr>
        <a:xfrm>
          <a:off x="6327469" y="674077"/>
          <a:ext cx="1066743" cy="106674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8" tIns="12700" rIns="8316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483690" y="830298"/>
        <a:ext cx="754301" cy="754301"/>
      </dsp:txXfrm>
    </dsp:sp>
    <dsp:sp modelId="{E8EC6446-C5FF-407C-8221-46DDFB5CBD95}">
      <dsp:nvSpPr>
        <dsp:cNvPr id="0" name=""/>
        <dsp:cNvSpPr/>
      </dsp:nvSpPr>
      <dsp:spPr>
        <a:xfrm>
          <a:off x="5590907" y="3874237"/>
          <a:ext cx="253986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749A92-4CE7-4971-94C4-096F5409135A}">
      <dsp:nvSpPr>
        <dsp:cNvPr id="0" name=""/>
        <dsp:cNvSpPr/>
      </dsp:nvSpPr>
      <dsp:spPr>
        <a:xfrm>
          <a:off x="8384760" y="318495"/>
          <a:ext cx="2539866" cy="355581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018" tIns="330200" rIns="198018" bIns="3302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Phase 4: Bottleneck Analysis and Policy Recommendations </a:t>
          </a:r>
        </a:p>
      </dsp:txBody>
      <dsp:txXfrm>
        <a:off x="8384760" y="1669704"/>
        <a:ext cx="2539866" cy="2133487"/>
      </dsp:txXfrm>
    </dsp:sp>
    <dsp:sp modelId="{A6EA2FA6-4095-459E-8AF9-810A28C44573}">
      <dsp:nvSpPr>
        <dsp:cNvPr id="0" name=""/>
        <dsp:cNvSpPr/>
      </dsp:nvSpPr>
      <dsp:spPr>
        <a:xfrm>
          <a:off x="9121322" y="674077"/>
          <a:ext cx="1066743" cy="106674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8" tIns="12700" rIns="83168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9277543" y="830298"/>
        <a:ext cx="754301" cy="754301"/>
      </dsp:txXfrm>
    </dsp:sp>
    <dsp:sp modelId="{C769E612-0194-4FC7-BBFA-E4B1A489557E}">
      <dsp:nvSpPr>
        <dsp:cNvPr id="0" name=""/>
        <dsp:cNvSpPr/>
      </dsp:nvSpPr>
      <dsp:spPr>
        <a:xfrm>
          <a:off x="8384760" y="3874237"/>
          <a:ext cx="2539866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9AE21-4CB9-41E5-A2D4-9C45757EC106}">
      <dsp:nvSpPr>
        <dsp:cNvPr id="0" name=""/>
        <dsp:cNvSpPr/>
      </dsp:nvSpPr>
      <dsp:spPr>
        <a:xfrm>
          <a:off x="446651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06BEF-CF12-436B-BA84-AB2C61F01768}">
      <dsp:nvSpPr>
        <dsp:cNvPr id="0" name=""/>
        <dsp:cNvSpPr/>
      </dsp:nvSpPr>
      <dsp:spPr>
        <a:xfrm>
          <a:off x="958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National Accounts Statistics: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GDP by Economic Activity, Value Added by Sector.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Sources: National Statistical Offices, World Bank (WDI), IMF, UNECLAC </a:t>
          </a:r>
        </a:p>
        <a:p>
          <a:pPr marL="0" lvl="0" indent="0" algn="ctr" defTabSz="533400"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958" y="2053045"/>
        <a:ext cx="1620703" cy="2463568"/>
      </dsp:txXfrm>
    </dsp:sp>
    <dsp:sp modelId="{C2AC9F36-D6DC-41B0-96CB-641646A79E09}">
      <dsp:nvSpPr>
        <dsp:cNvPr id="0" name=""/>
        <dsp:cNvSpPr/>
      </dsp:nvSpPr>
      <dsp:spPr>
        <a:xfrm>
          <a:off x="2350977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C077FD-817F-4DDC-8B9A-A315E2B4A5E8}">
      <dsp:nvSpPr>
        <dsp:cNvPr id="0" name=""/>
        <dsp:cNvSpPr/>
      </dsp:nvSpPr>
      <dsp:spPr>
        <a:xfrm>
          <a:off x="1905284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Labor Force Statistics: Employment by Sector, 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Sources: National Statistical Offices, World Bank (WDI), ILO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 </a:t>
          </a:r>
        </a:p>
      </dsp:txBody>
      <dsp:txXfrm>
        <a:off x="1905284" y="2053045"/>
        <a:ext cx="1620703" cy="2463568"/>
      </dsp:txXfrm>
    </dsp:sp>
    <dsp:sp modelId="{877637CF-02E6-4111-A062-1FFBDCE5FD6F}">
      <dsp:nvSpPr>
        <dsp:cNvPr id="0" name=""/>
        <dsp:cNvSpPr/>
      </dsp:nvSpPr>
      <dsp:spPr>
        <a:xfrm>
          <a:off x="4255303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3F0D7D-4A81-4B2D-BE2E-5DA41C3E22DB}">
      <dsp:nvSpPr>
        <dsp:cNvPr id="0" name=""/>
        <dsp:cNvSpPr/>
      </dsp:nvSpPr>
      <dsp:spPr>
        <a:xfrm>
          <a:off x="3809610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  Trade Statistics/consumer demand: Exports by Product/Service Category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Sources: National Statistical Offices, ITC Trade Map, UN Comtrade, WTO</a:t>
          </a:r>
        </a:p>
        <a:p>
          <a:pPr marL="0" lvl="0" indent="0" algn="ctr" defTabSz="533400"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3809610" y="2053045"/>
        <a:ext cx="1620703" cy="2463568"/>
      </dsp:txXfrm>
    </dsp:sp>
    <dsp:sp modelId="{E5FE20F5-9B88-44E9-96B7-E1D37D426785}">
      <dsp:nvSpPr>
        <dsp:cNvPr id="0" name=""/>
        <dsp:cNvSpPr/>
      </dsp:nvSpPr>
      <dsp:spPr>
        <a:xfrm>
          <a:off x="6159629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CC944-C500-4740-8566-D47DA8B0BAE8}">
      <dsp:nvSpPr>
        <dsp:cNvPr id="0" name=""/>
        <dsp:cNvSpPr/>
      </dsp:nvSpPr>
      <dsp:spPr>
        <a:xfrm>
          <a:off x="5713936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Innovation and Technology Indicators: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Global Innovation Index (GII) Data, Frontier technology readiness index, National Statistics (R&amp;D, Patents, Digital Adoption).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Sources: WIPO, UNCTAD, National Statistical Offices, World Bank (ICT indicators)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  <a:p>
          <a:pPr marL="0" lvl="0" indent="0" algn="ctr" defTabSz="533400"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5713936" y="2053045"/>
        <a:ext cx="1620703" cy="2463568"/>
      </dsp:txXfrm>
    </dsp:sp>
    <dsp:sp modelId="{AE02710B-CD22-4B24-A406-2263C70145E2}">
      <dsp:nvSpPr>
        <dsp:cNvPr id="0" name=""/>
        <dsp:cNvSpPr/>
      </dsp:nvSpPr>
      <dsp:spPr>
        <a:xfrm>
          <a:off x="8063956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2056F-BB85-44D2-8210-DE810AC2475A}">
      <dsp:nvSpPr>
        <dsp:cNvPr id="0" name=""/>
        <dsp:cNvSpPr/>
      </dsp:nvSpPr>
      <dsp:spPr>
        <a:xfrm>
          <a:off x="7618262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Climate Change Impacts: Climate Risk Indices, Reports.</a:t>
          </a:r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Sources: UNDRR, IPCC, regional climate centers (CIMH), Climate Watch, IRENA, UNEP, WTO, FAO, national environmental ministries, regional development banks (CDB, IDB)</a:t>
          </a:r>
        </a:p>
      </dsp:txBody>
      <dsp:txXfrm>
        <a:off x="7618262" y="2053045"/>
        <a:ext cx="1620703" cy="2463568"/>
      </dsp:txXfrm>
    </dsp:sp>
    <dsp:sp modelId="{F0267A2C-5945-44D5-BDD0-CF59DF684EAE}">
      <dsp:nvSpPr>
        <dsp:cNvPr id="0" name=""/>
        <dsp:cNvSpPr/>
      </dsp:nvSpPr>
      <dsp:spPr>
        <a:xfrm>
          <a:off x="9968282" y="760236"/>
          <a:ext cx="729316" cy="72931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5CE02-4FEC-4C06-8233-A87A2342E08E}">
      <dsp:nvSpPr>
        <dsp:cNvPr id="0" name=""/>
        <dsp:cNvSpPr/>
      </dsp:nvSpPr>
      <dsp:spPr>
        <a:xfrm>
          <a:off x="9522588" y="2053045"/>
          <a:ext cx="1620703" cy="246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Industry/Technical  Reports, Policy documents, Academic Research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Source: Government websites, McKinsey and Company, WEF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</a:t>
          </a:r>
        </a:p>
      </dsp:txBody>
      <dsp:txXfrm>
        <a:off x="9522588" y="2053045"/>
        <a:ext cx="1620703" cy="2463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B5BCD-E377-4C96-BB2B-BD0677C0316A}">
      <dsp:nvSpPr>
        <dsp:cNvPr id="0" name=""/>
        <dsp:cNvSpPr/>
      </dsp:nvSpPr>
      <dsp:spPr>
        <a:xfrm>
          <a:off x="2848" y="356050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0AE24E-A580-47DF-A409-7753067EF9C1}">
      <dsp:nvSpPr>
        <dsp:cNvPr id="0" name=""/>
        <dsp:cNvSpPr/>
      </dsp:nvSpPr>
      <dsp:spPr>
        <a:xfrm>
          <a:off x="126507" y="479709"/>
          <a:ext cx="341534" cy="3415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DCDC4-0116-4D38-B541-3D03FEBCD3F6}">
      <dsp:nvSpPr>
        <dsp:cNvPr id="0" name=""/>
        <dsp:cNvSpPr/>
      </dsp:nvSpPr>
      <dsp:spPr>
        <a:xfrm>
          <a:off x="717884" y="356050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Hotels and Restaurants: Most consistently dynamic, a pillar for sustained tourism.</a:t>
          </a:r>
        </a:p>
      </dsp:txBody>
      <dsp:txXfrm>
        <a:off x="717884" y="356050"/>
        <a:ext cx="1388010" cy="588853"/>
      </dsp:txXfrm>
    </dsp:sp>
    <dsp:sp modelId="{C59E175C-CF36-4EE3-937B-8BCD2D96A459}">
      <dsp:nvSpPr>
        <dsp:cNvPr id="0" name=""/>
        <dsp:cNvSpPr/>
      </dsp:nvSpPr>
      <dsp:spPr>
        <a:xfrm>
          <a:off x="2347746" y="356050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91E68-C3D3-4B46-9C76-64BD88D6B24C}">
      <dsp:nvSpPr>
        <dsp:cNvPr id="0" name=""/>
        <dsp:cNvSpPr/>
      </dsp:nvSpPr>
      <dsp:spPr>
        <a:xfrm>
          <a:off x="2471405" y="479709"/>
          <a:ext cx="341534" cy="3415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AADA5-0F1D-48F8-AE0B-B444001323E9}">
      <dsp:nvSpPr>
        <dsp:cNvPr id="0" name=""/>
        <dsp:cNvSpPr/>
      </dsp:nvSpPr>
      <dsp:spPr>
        <a:xfrm>
          <a:off x="3062782" y="356050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Construction: Widespread growth driven by tourism infrastructure and public works.</a:t>
          </a:r>
        </a:p>
      </dsp:txBody>
      <dsp:txXfrm>
        <a:off x="3062782" y="356050"/>
        <a:ext cx="1388010" cy="588853"/>
      </dsp:txXfrm>
    </dsp:sp>
    <dsp:sp modelId="{627D1997-B452-455D-97BB-EBCF5EDEDA01}">
      <dsp:nvSpPr>
        <dsp:cNvPr id="0" name=""/>
        <dsp:cNvSpPr/>
      </dsp:nvSpPr>
      <dsp:spPr>
        <a:xfrm>
          <a:off x="4692643" y="356050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3753B-7B6F-42A2-841B-0E0E55C915C5}">
      <dsp:nvSpPr>
        <dsp:cNvPr id="0" name=""/>
        <dsp:cNvSpPr/>
      </dsp:nvSpPr>
      <dsp:spPr>
        <a:xfrm>
          <a:off x="4816302" y="479709"/>
          <a:ext cx="341534" cy="3415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B92302-E79A-4955-92BD-CDB029766DEF}">
      <dsp:nvSpPr>
        <dsp:cNvPr id="0" name=""/>
        <dsp:cNvSpPr/>
      </dsp:nvSpPr>
      <dsp:spPr>
        <a:xfrm>
          <a:off x="5407679" y="356050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Mining and Quarrying: Large-scale oil/gas and local quarrying for construction.</a:t>
          </a:r>
        </a:p>
      </dsp:txBody>
      <dsp:txXfrm>
        <a:off x="5407679" y="356050"/>
        <a:ext cx="1388010" cy="588853"/>
      </dsp:txXfrm>
    </dsp:sp>
    <dsp:sp modelId="{036E036C-5D5F-4B54-9417-552005EEB9AE}">
      <dsp:nvSpPr>
        <dsp:cNvPr id="0" name=""/>
        <dsp:cNvSpPr/>
      </dsp:nvSpPr>
      <dsp:spPr>
        <a:xfrm>
          <a:off x="2848" y="1558181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6CF4F9-B456-4B7C-BFA4-02D563FB3CDD}">
      <dsp:nvSpPr>
        <dsp:cNvPr id="0" name=""/>
        <dsp:cNvSpPr/>
      </dsp:nvSpPr>
      <dsp:spPr>
        <a:xfrm>
          <a:off x="126507" y="1681841"/>
          <a:ext cx="341534" cy="34153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767C0-7E73-4491-B681-A254AF3AC682}">
      <dsp:nvSpPr>
        <dsp:cNvPr id="0" name=""/>
        <dsp:cNvSpPr/>
      </dsp:nvSpPr>
      <dsp:spPr>
        <a:xfrm>
          <a:off x="717884" y="1558181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Specialized Services: Financial, Real Estate, Telecoms- indicates increasing economic sophistication.</a:t>
          </a:r>
        </a:p>
      </dsp:txBody>
      <dsp:txXfrm>
        <a:off x="717884" y="1558181"/>
        <a:ext cx="1388010" cy="588853"/>
      </dsp:txXfrm>
    </dsp:sp>
    <dsp:sp modelId="{99BA06E2-5304-4AB9-9E3A-0CD22904E8C0}">
      <dsp:nvSpPr>
        <dsp:cNvPr id="0" name=""/>
        <dsp:cNvSpPr/>
      </dsp:nvSpPr>
      <dsp:spPr>
        <a:xfrm>
          <a:off x="2347746" y="1558181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E5258-6C6E-47DA-A46D-A7DD847BAC75}">
      <dsp:nvSpPr>
        <dsp:cNvPr id="0" name=""/>
        <dsp:cNvSpPr/>
      </dsp:nvSpPr>
      <dsp:spPr>
        <a:xfrm>
          <a:off x="2471405" y="1681841"/>
          <a:ext cx="341534" cy="34153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C30C68-F139-4DBF-9806-55385CADF3C7}">
      <dsp:nvSpPr>
        <dsp:cNvPr id="0" name=""/>
        <dsp:cNvSpPr/>
      </dsp:nvSpPr>
      <dsp:spPr>
        <a:xfrm>
          <a:off x="3062782" y="1558181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Transport and Supporting Activities: Crucial enabler for tourism and general services.</a:t>
          </a:r>
        </a:p>
      </dsp:txBody>
      <dsp:txXfrm>
        <a:off x="3062782" y="1558181"/>
        <a:ext cx="1388010" cy="588853"/>
      </dsp:txXfrm>
    </dsp:sp>
    <dsp:sp modelId="{619A3913-4069-4032-93B0-85AA39507E8B}">
      <dsp:nvSpPr>
        <dsp:cNvPr id="0" name=""/>
        <dsp:cNvSpPr/>
      </dsp:nvSpPr>
      <dsp:spPr>
        <a:xfrm>
          <a:off x="4692643" y="1558181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A2CFDC-C2C9-416D-BCCB-B6676FD5B3E4}">
      <dsp:nvSpPr>
        <dsp:cNvPr id="0" name=""/>
        <dsp:cNvSpPr/>
      </dsp:nvSpPr>
      <dsp:spPr>
        <a:xfrm>
          <a:off x="4816302" y="1681841"/>
          <a:ext cx="341534" cy="34153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0F9520-03DF-4B1D-BBB4-3352A52AB009}">
      <dsp:nvSpPr>
        <dsp:cNvPr id="0" name=""/>
        <dsp:cNvSpPr/>
      </dsp:nvSpPr>
      <dsp:spPr>
        <a:xfrm>
          <a:off x="5407679" y="1558181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Electricity, Gas and Water Supply: Reflects necessary critical infrastructure investment.</a:t>
          </a:r>
        </a:p>
      </dsp:txBody>
      <dsp:txXfrm>
        <a:off x="5407679" y="1558181"/>
        <a:ext cx="1388010" cy="588853"/>
      </dsp:txXfrm>
    </dsp:sp>
    <dsp:sp modelId="{F2C4EF53-522C-4F6C-8D58-C469DB5D3C8B}">
      <dsp:nvSpPr>
        <dsp:cNvPr id="0" name=""/>
        <dsp:cNvSpPr/>
      </dsp:nvSpPr>
      <dsp:spPr>
        <a:xfrm>
          <a:off x="2848" y="2760313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297DB5-715A-4B89-8946-A1F7FF84E620}">
      <dsp:nvSpPr>
        <dsp:cNvPr id="0" name=""/>
        <dsp:cNvSpPr/>
      </dsp:nvSpPr>
      <dsp:spPr>
        <a:xfrm>
          <a:off x="126507" y="2883972"/>
          <a:ext cx="341534" cy="34153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D9B184-A2F3-4C6B-8876-A92778A8F5F0}">
      <dsp:nvSpPr>
        <dsp:cNvPr id="0" name=""/>
        <dsp:cNvSpPr/>
      </dsp:nvSpPr>
      <dsp:spPr>
        <a:xfrm>
          <a:off x="717884" y="2760313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Agriculture and Fishing: Localized potential for targeted development in resilient export sectors.</a:t>
          </a:r>
        </a:p>
      </dsp:txBody>
      <dsp:txXfrm>
        <a:off x="717884" y="2760313"/>
        <a:ext cx="1388010" cy="588853"/>
      </dsp:txXfrm>
    </dsp:sp>
    <dsp:sp modelId="{22252F1F-9F9C-413A-A44E-3B01AA1164E5}">
      <dsp:nvSpPr>
        <dsp:cNvPr id="0" name=""/>
        <dsp:cNvSpPr/>
      </dsp:nvSpPr>
      <dsp:spPr>
        <a:xfrm>
          <a:off x="2347746" y="2760313"/>
          <a:ext cx="588853" cy="588853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95F39B-A806-41DA-9957-A71B31853A73}">
      <dsp:nvSpPr>
        <dsp:cNvPr id="0" name=""/>
        <dsp:cNvSpPr/>
      </dsp:nvSpPr>
      <dsp:spPr>
        <a:xfrm>
          <a:off x="2471405" y="2883972"/>
          <a:ext cx="341534" cy="34153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6FBADF-579F-4369-A0E3-86E61D881E3D}">
      <dsp:nvSpPr>
        <dsp:cNvPr id="0" name=""/>
        <dsp:cNvSpPr/>
      </dsp:nvSpPr>
      <dsp:spPr>
        <a:xfrm>
          <a:off x="3062781" y="2760313"/>
          <a:ext cx="1388010" cy="5888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Manufacturing: Localized potential for targeted development in resilient non-traditional export sectors.</a:t>
          </a:r>
        </a:p>
      </dsp:txBody>
      <dsp:txXfrm>
        <a:off x="3062781" y="2760313"/>
        <a:ext cx="1388010" cy="5888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00A990-2B40-472A-840C-DC822B9314E0}">
      <dsp:nvSpPr>
        <dsp:cNvPr id="0" name=""/>
        <dsp:cNvSpPr/>
      </dsp:nvSpPr>
      <dsp:spPr>
        <a:xfrm>
          <a:off x="0" y="351909"/>
          <a:ext cx="10515600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 dirty="0"/>
            <a:t>The Bahamas, Barbados, St. Kitts and Nevis, St. Lucia, St. Vincent and the Grenadines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 dirty="0"/>
            <a:t>Hotels and Restaurants, Construction (</a:t>
          </a:r>
          <a:r>
            <a:rPr lang="en-US" sz="1700" b="0" i="0" kern="1200" dirty="0" err="1"/>
            <a:t>fuelled</a:t>
          </a:r>
          <a:r>
            <a:rPr lang="en-US" sz="1700" b="0" i="0" kern="1200" dirty="0"/>
            <a:t> by tourism/investment), Financial Services</a:t>
          </a:r>
          <a:endParaRPr lang="en-US" sz="1700" kern="1200" dirty="0"/>
        </a:p>
      </dsp:txBody>
      <dsp:txXfrm>
        <a:off x="0" y="351909"/>
        <a:ext cx="10515600" cy="990675"/>
      </dsp:txXfrm>
    </dsp:sp>
    <dsp:sp modelId="{2B0725A8-51E7-4EB7-9C9C-E277801BF7BE}">
      <dsp:nvSpPr>
        <dsp:cNvPr id="0" name=""/>
        <dsp:cNvSpPr/>
      </dsp:nvSpPr>
      <dsp:spPr>
        <a:xfrm>
          <a:off x="525780" y="100989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/>
            <a:t>Tourism-based Service Economies</a:t>
          </a:r>
          <a:endParaRPr lang="en-US" sz="1700" kern="1200"/>
        </a:p>
      </dsp:txBody>
      <dsp:txXfrm>
        <a:off x="550278" y="125487"/>
        <a:ext cx="7311924" cy="452844"/>
      </dsp:txXfrm>
    </dsp:sp>
    <dsp:sp modelId="{1AB271BE-9C4B-48AF-AE97-5A4B744C0DBC}">
      <dsp:nvSpPr>
        <dsp:cNvPr id="0" name=""/>
        <dsp:cNvSpPr/>
      </dsp:nvSpPr>
      <dsp:spPr>
        <a:xfrm>
          <a:off x="0" y="1685304"/>
          <a:ext cx="10515600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/>
            <a:t>Guyana, Trinidad and Tobago, Suriname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/>
            <a:t>Mining and Quarrying </a:t>
          </a:r>
          <a:endParaRPr lang="en-US" sz="1700" kern="1200"/>
        </a:p>
      </dsp:txBody>
      <dsp:txXfrm>
        <a:off x="0" y="1685304"/>
        <a:ext cx="10515600" cy="990675"/>
      </dsp:txXfrm>
    </dsp:sp>
    <dsp:sp modelId="{F05F08F4-F3D7-49F8-9F3C-CED4850F57F2}">
      <dsp:nvSpPr>
        <dsp:cNvPr id="0" name=""/>
        <dsp:cNvSpPr/>
      </dsp:nvSpPr>
      <dsp:spPr>
        <a:xfrm>
          <a:off x="525780" y="1434384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/>
            <a:t>Commodity-based Economies</a:t>
          </a:r>
          <a:endParaRPr lang="en-US" sz="1700" kern="1200"/>
        </a:p>
      </dsp:txBody>
      <dsp:txXfrm>
        <a:off x="550278" y="1458882"/>
        <a:ext cx="7311924" cy="452844"/>
      </dsp:txXfrm>
    </dsp:sp>
    <dsp:sp modelId="{ED418503-444D-4243-A21A-49A210F74382}">
      <dsp:nvSpPr>
        <dsp:cNvPr id="0" name=""/>
        <dsp:cNvSpPr/>
      </dsp:nvSpPr>
      <dsp:spPr>
        <a:xfrm>
          <a:off x="0" y="3018699"/>
          <a:ext cx="10515600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/>
            <a:t>Jamaica, Dominica, Grenada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kern="1200"/>
            <a:t>Construction, Mining and Quarrying, Specialized Services (Financial Intermediation, Real Estate, Agriculture, Hunting, Forestry, and Fishing </a:t>
          </a:r>
          <a:endParaRPr lang="en-US" sz="1700" kern="1200"/>
        </a:p>
      </dsp:txBody>
      <dsp:txXfrm>
        <a:off x="0" y="3018699"/>
        <a:ext cx="10515600" cy="1231650"/>
      </dsp:txXfrm>
    </dsp:sp>
    <dsp:sp modelId="{6BAC38D8-F943-434F-B2A7-40BBE77F1D90}">
      <dsp:nvSpPr>
        <dsp:cNvPr id="0" name=""/>
        <dsp:cNvSpPr/>
      </dsp:nvSpPr>
      <dsp:spPr>
        <a:xfrm>
          <a:off x="525780" y="2767779"/>
          <a:ext cx="7360920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/>
            <a:t>Emerging Diversified Economies</a:t>
          </a:r>
          <a:endParaRPr lang="en-US" sz="1700" kern="1200"/>
        </a:p>
      </dsp:txBody>
      <dsp:txXfrm>
        <a:off x="550278" y="2792277"/>
        <a:ext cx="7311924" cy="452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2188DE-2653-4223-8F01-E8CAF85B621A}">
      <dsp:nvSpPr>
        <dsp:cNvPr id="0" name=""/>
        <dsp:cNvSpPr/>
      </dsp:nvSpPr>
      <dsp:spPr>
        <a:xfrm>
          <a:off x="602725" y="161116"/>
          <a:ext cx="645257" cy="64525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2A7B2-37F3-44FC-B78A-1392C75679CD}">
      <dsp:nvSpPr>
        <dsp:cNvPr id="0" name=""/>
        <dsp:cNvSpPr/>
      </dsp:nvSpPr>
      <dsp:spPr>
        <a:xfrm>
          <a:off x="3557" y="979625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i="0" kern="1200" dirty="0"/>
            <a:t>Hotels and Restaurants</a:t>
          </a:r>
          <a:endParaRPr lang="en-US" sz="1400" kern="1200" dirty="0"/>
        </a:p>
      </dsp:txBody>
      <dsp:txXfrm>
        <a:off x="3557" y="979625"/>
        <a:ext cx="1843593" cy="440734"/>
      </dsp:txXfrm>
    </dsp:sp>
    <dsp:sp modelId="{F243EAF2-5E8E-4364-9B5E-53C0D554D3C0}">
      <dsp:nvSpPr>
        <dsp:cNvPr id="0" name=""/>
        <dsp:cNvSpPr/>
      </dsp:nvSpPr>
      <dsp:spPr>
        <a:xfrm>
          <a:off x="3557" y="1500941"/>
          <a:ext cx="1843593" cy="2689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Experience Economy: Wiser Wallets, Aging Population, Global Consumer Class Growth.</a:t>
          </a:r>
          <a:endParaRPr lang="en-US" sz="1400" b="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Expand Niche Tourism: Target new source markets and high-value, culturally immersive experiences.</a:t>
          </a:r>
          <a:endParaRPr lang="en-US" sz="1400" b="0" kern="1200" dirty="0"/>
        </a:p>
      </dsp:txBody>
      <dsp:txXfrm>
        <a:off x="3557" y="1500941"/>
        <a:ext cx="1843593" cy="2689279"/>
      </dsp:txXfrm>
    </dsp:sp>
    <dsp:sp modelId="{EB214A04-DB96-4FDF-83A6-A95F7ED32DB5}">
      <dsp:nvSpPr>
        <dsp:cNvPr id="0" name=""/>
        <dsp:cNvSpPr/>
      </dsp:nvSpPr>
      <dsp:spPr>
        <a:xfrm>
          <a:off x="2768948" y="161116"/>
          <a:ext cx="645257" cy="6452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8B38E-E551-4ACA-B02E-608E7293C134}">
      <dsp:nvSpPr>
        <dsp:cNvPr id="0" name=""/>
        <dsp:cNvSpPr/>
      </dsp:nvSpPr>
      <dsp:spPr>
        <a:xfrm>
          <a:off x="2169780" y="979625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i="0" kern="1200"/>
            <a:t>Agriculture and Fishing</a:t>
          </a:r>
          <a:endParaRPr lang="en-US" sz="1400" kern="1200"/>
        </a:p>
      </dsp:txBody>
      <dsp:txXfrm>
        <a:off x="2169780" y="979625"/>
        <a:ext cx="1843593" cy="440734"/>
      </dsp:txXfrm>
    </dsp:sp>
    <dsp:sp modelId="{3AB84BEE-8991-4158-BC04-0AF230B42E00}">
      <dsp:nvSpPr>
        <dsp:cNvPr id="0" name=""/>
        <dsp:cNvSpPr/>
      </dsp:nvSpPr>
      <dsp:spPr>
        <a:xfrm>
          <a:off x="2169780" y="1500941"/>
          <a:ext cx="1843593" cy="2689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Lean Local: Health/Wellness, Sustainability, Global Value Chain Reconfiguration.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Enhance Food Security: Capitalize on demand for ethically sourced, locally produced goods.</a:t>
          </a:r>
          <a:endParaRPr lang="en-US" sz="1400" kern="1200" dirty="0"/>
        </a:p>
      </dsp:txBody>
      <dsp:txXfrm>
        <a:off x="2169780" y="1500941"/>
        <a:ext cx="1843593" cy="2689279"/>
      </dsp:txXfrm>
    </dsp:sp>
    <dsp:sp modelId="{148BF0BD-330E-41A3-997E-848E5AD2C73A}">
      <dsp:nvSpPr>
        <dsp:cNvPr id="0" name=""/>
        <dsp:cNvSpPr/>
      </dsp:nvSpPr>
      <dsp:spPr>
        <a:xfrm>
          <a:off x="4935171" y="161116"/>
          <a:ext cx="645257" cy="64525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D8D5F-84BE-42ED-8072-24986AACAF9F}">
      <dsp:nvSpPr>
        <dsp:cNvPr id="0" name=""/>
        <dsp:cNvSpPr/>
      </dsp:nvSpPr>
      <dsp:spPr>
        <a:xfrm>
          <a:off x="4336003" y="979625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i="0" kern="1200"/>
            <a:t>Specialized Services</a:t>
          </a:r>
          <a:endParaRPr lang="en-US" sz="1400" kern="1200"/>
        </a:p>
      </dsp:txBody>
      <dsp:txXfrm>
        <a:off x="4336003" y="979625"/>
        <a:ext cx="1843593" cy="440734"/>
      </dsp:txXfrm>
    </dsp:sp>
    <dsp:sp modelId="{807F3867-7D44-4A81-9D8C-639A857E207A}">
      <dsp:nvSpPr>
        <dsp:cNvPr id="0" name=""/>
        <dsp:cNvSpPr/>
      </dsp:nvSpPr>
      <dsp:spPr>
        <a:xfrm>
          <a:off x="4336003" y="1500941"/>
          <a:ext cx="1843593" cy="2689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Digital Disruption: AI, Personalization, Near-Shoring of Services, Gen Z/Aging Population Demand.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Develop Tech-Driven Services: Create tailored financial/business products leveraging AI and near-shoring trends.</a:t>
          </a:r>
          <a:endParaRPr lang="en-US" sz="1400" kern="1200" dirty="0"/>
        </a:p>
      </dsp:txBody>
      <dsp:txXfrm>
        <a:off x="4336003" y="1500941"/>
        <a:ext cx="1843593" cy="2689279"/>
      </dsp:txXfrm>
    </dsp:sp>
    <dsp:sp modelId="{3C0006ED-8BCB-4759-98BA-E6F3294CC86E}">
      <dsp:nvSpPr>
        <dsp:cNvPr id="0" name=""/>
        <dsp:cNvSpPr/>
      </dsp:nvSpPr>
      <dsp:spPr>
        <a:xfrm>
          <a:off x="7101393" y="161116"/>
          <a:ext cx="645257" cy="64525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4DD955-8F4C-407C-BC50-5CCC6E283E63}">
      <dsp:nvSpPr>
        <dsp:cNvPr id="0" name=""/>
        <dsp:cNvSpPr/>
      </dsp:nvSpPr>
      <dsp:spPr>
        <a:xfrm>
          <a:off x="6502225" y="979625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i="0" kern="1200"/>
            <a:t>Electricity, Gas and Water</a:t>
          </a:r>
          <a:endParaRPr lang="en-US" sz="1400" kern="1200"/>
        </a:p>
      </dsp:txBody>
      <dsp:txXfrm>
        <a:off x="6502225" y="979625"/>
        <a:ext cx="1843593" cy="440734"/>
      </dsp:txXfrm>
    </dsp:sp>
    <dsp:sp modelId="{B9FAC337-6CC4-4FC8-BB7E-0074F4BAB832}">
      <dsp:nvSpPr>
        <dsp:cNvPr id="0" name=""/>
        <dsp:cNvSpPr/>
      </dsp:nvSpPr>
      <dsp:spPr>
        <a:xfrm>
          <a:off x="6502225" y="1500941"/>
          <a:ext cx="1843593" cy="2689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Sustainability &amp; Energy Transition.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Invest in Renewables: Reduce fossil fuel reliance through solar, wind, and geothermal infrastructure.</a:t>
          </a:r>
          <a:endParaRPr lang="en-US" sz="1400" kern="1200" dirty="0"/>
        </a:p>
      </dsp:txBody>
      <dsp:txXfrm>
        <a:off x="6502225" y="1500941"/>
        <a:ext cx="1843593" cy="2689279"/>
      </dsp:txXfrm>
    </dsp:sp>
    <dsp:sp modelId="{40840EA5-B39E-40FB-83A8-D3BFD364DDDA}">
      <dsp:nvSpPr>
        <dsp:cNvPr id="0" name=""/>
        <dsp:cNvSpPr/>
      </dsp:nvSpPr>
      <dsp:spPr>
        <a:xfrm>
          <a:off x="9267616" y="161116"/>
          <a:ext cx="645257" cy="64525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ECD7A-A4EF-44E3-88AA-1FA74AAF6E1C}">
      <dsp:nvSpPr>
        <dsp:cNvPr id="0" name=""/>
        <dsp:cNvSpPr/>
      </dsp:nvSpPr>
      <dsp:spPr>
        <a:xfrm>
          <a:off x="8668448" y="979625"/>
          <a:ext cx="1843593" cy="440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i="0" kern="1200"/>
            <a:t>Transport &amp; Supporting Activities</a:t>
          </a:r>
          <a:endParaRPr lang="en-US" sz="1400" kern="1200"/>
        </a:p>
      </dsp:txBody>
      <dsp:txXfrm>
        <a:off x="8668448" y="979625"/>
        <a:ext cx="1843593" cy="440734"/>
      </dsp:txXfrm>
    </dsp:sp>
    <dsp:sp modelId="{544AECFD-3C52-4ABD-9CE8-26A985563C9B}">
      <dsp:nvSpPr>
        <dsp:cNvPr id="0" name=""/>
        <dsp:cNvSpPr/>
      </dsp:nvSpPr>
      <dsp:spPr>
        <a:xfrm>
          <a:off x="8668448" y="1500941"/>
          <a:ext cx="1843593" cy="2689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Logistics Reconfiguration: Tech Disruption, Supporting Near-Shoring.</a:t>
          </a:r>
          <a:endParaRPr lang="en-US" sz="1400" kern="1200" dirty="0"/>
        </a:p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/>
            <a:t>Optimize Supply Chains: Leverage digital platforms to facilitate trade and support near-shoring logistics.</a:t>
          </a:r>
          <a:endParaRPr lang="en-US" sz="1400" kern="1200" dirty="0"/>
        </a:p>
      </dsp:txBody>
      <dsp:txXfrm>
        <a:off x="8668448" y="1500941"/>
        <a:ext cx="1843593" cy="26892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7B7007-561B-43F5-B8E8-0843DF4CAA39}">
      <dsp:nvSpPr>
        <dsp:cNvPr id="0" name=""/>
        <dsp:cNvSpPr/>
      </dsp:nvSpPr>
      <dsp:spPr>
        <a:xfrm>
          <a:off x="-180183" y="10602"/>
          <a:ext cx="11743924" cy="7844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BD79DF-0706-4860-AB86-51961150A8A7}">
      <dsp:nvSpPr>
        <dsp:cNvPr id="0" name=""/>
        <dsp:cNvSpPr/>
      </dsp:nvSpPr>
      <dsp:spPr>
        <a:xfrm>
          <a:off x="57121" y="187110"/>
          <a:ext cx="431463" cy="4314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D4D8E7E-529C-4629-AAD9-FBCA0AD1A5FC}">
      <dsp:nvSpPr>
        <dsp:cNvPr id="0" name=""/>
        <dsp:cNvSpPr/>
      </dsp:nvSpPr>
      <dsp:spPr>
        <a:xfrm>
          <a:off x="901651" y="10602"/>
          <a:ext cx="4554589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AI &amp; Big Data</a:t>
          </a:r>
          <a:endParaRPr lang="en-US" sz="1600" kern="1200" dirty="0"/>
        </a:p>
      </dsp:txBody>
      <dsp:txXfrm>
        <a:off x="901651" y="10602"/>
        <a:ext cx="4554589" cy="784479"/>
      </dsp:txXfrm>
    </dsp:sp>
    <dsp:sp modelId="{B3768EEE-1C23-402C-AD9C-EB8B3BC287ED}">
      <dsp:nvSpPr>
        <dsp:cNvPr id="0" name=""/>
        <dsp:cNvSpPr/>
      </dsp:nvSpPr>
      <dsp:spPr>
        <a:xfrm>
          <a:off x="5313968" y="19874"/>
          <a:ext cx="5551311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Hotels &amp; Restaurants Experiential AI Platforms: Hyper-personalize tourism, optimize operations, and enhance revenue yield.</a:t>
          </a:r>
          <a:endParaRPr lang="en-US" sz="1200" b="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Specialized Services FinTech &amp; </a:t>
          </a:r>
          <a:r>
            <a:rPr lang="en-US" sz="1200" b="0" i="0" kern="1200" dirty="0" err="1"/>
            <a:t>RegTech</a:t>
          </a:r>
          <a:r>
            <a:rPr lang="en-US" sz="1200" b="0" i="0" kern="1200" dirty="0"/>
            <a:t> Hubs: Automate compliance, enhance fraud detection, and enable cross-border digital banking.</a:t>
          </a:r>
          <a:endParaRPr lang="en-US" sz="1200" b="0" kern="1200" dirty="0"/>
        </a:p>
      </dsp:txBody>
      <dsp:txXfrm>
        <a:off x="5313968" y="19874"/>
        <a:ext cx="5551311" cy="784479"/>
      </dsp:txXfrm>
    </dsp:sp>
    <dsp:sp modelId="{1C1EBC6E-EA7D-4D8E-9F91-47B53D7D8C81}">
      <dsp:nvSpPr>
        <dsp:cNvPr id="0" name=""/>
        <dsp:cNvSpPr/>
      </dsp:nvSpPr>
      <dsp:spPr>
        <a:xfrm>
          <a:off x="-180183" y="991201"/>
          <a:ext cx="11743924" cy="7844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8D1C817-9C28-4CE0-8000-5B7CFDE68D10}">
      <dsp:nvSpPr>
        <dsp:cNvPr id="0" name=""/>
        <dsp:cNvSpPr/>
      </dsp:nvSpPr>
      <dsp:spPr>
        <a:xfrm>
          <a:off x="57121" y="1167709"/>
          <a:ext cx="431463" cy="4314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497D1B-AE93-4192-8E6D-43B90924A7D5}">
      <dsp:nvSpPr>
        <dsp:cNvPr id="0" name=""/>
        <dsp:cNvSpPr/>
      </dsp:nvSpPr>
      <dsp:spPr>
        <a:xfrm>
          <a:off x="873346" y="957720"/>
          <a:ext cx="3991675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IoT (Internet of Things)</a:t>
          </a:r>
          <a:endParaRPr lang="en-US" sz="1600" kern="1200" dirty="0"/>
        </a:p>
      </dsp:txBody>
      <dsp:txXfrm>
        <a:off x="873346" y="957720"/>
        <a:ext cx="3991675" cy="784479"/>
      </dsp:txXfrm>
    </dsp:sp>
    <dsp:sp modelId="{BB1D1FC3-3839-4ABC-9FB7-81AA5B3DEFF8}">
      <dsp:nvSpPr>
        <dsp:cNvPr id="0" name=""/>
        <dsp:cNvSpPr/>
      </dsp:nvSpPr>
      <dsp:spPr>
        <a:xfrm>
          <a:off x="5318827" y="991201"/>
          <a:ext cx="5551311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Agriculture &amp; Fishing Precision Agriculture: Use sensors for climate-smart yields, optimizing water/fertilizer use.</a:t>
          </a:r>
          <a:endParaRPr lang="en-US" sz="120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Electricity, Gas &amp; Water Decentralized Smart Grids: Build resilient, modern infrastructure essential for clean energy transition.</a:t>
          </a:r>
          <a:endParaRPr lang="en-US" sz="1200" kern="1200" dirty="0"/>
        </a:p>
      </dsp:txBody>
      <dsp:txXfrm>
        <a:off x="5318827" y="991201"/>
        <a:ext cx="5551311" cy="784479"/>
      </dsp:txXfrm>
    </dsp:sp>
    <dsp:sp modelId="{730F3A2A-B962-401E-B6F0-918571024624}">
      <dsp:nvSpPr>
        <dsp:cNvPr id="0" name=""/>
        <dsp:cNvSpPr/>
      </dsp:nvSpPr>
      <dsp:spPr>
        <a:xfrm>
          <a:off x="-180183" y="1995955"/>
          <a:ext cx="11743924" cy="7844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983035-ED54-47A6-9988-1AE229796D5D}">
      <dsp:nvSpPr>
        <dsp:cNvPr id="0" name=""/>
        <dsp:cNvSpPr/>
      </dsp:nvSpPr>
      <dsp:spPr>
        <a:xfrm>
          <a:off x="57121" y="2148309"/>
          <a:ext cx="431463" cy="4314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FADEDA-CE08-4805-A9B9-05B63CA8C80F}">
      <dsp:nvSpPr>
        <dsp:cNvPr id="0" name=""/>
        <dsp:cNvSpPr/>
      </dsp:nvSpPr>
      <dsp:spPr>
        <a:xfrm>
          <a:off x="944812" y="1995955"/>
          <a:ext cx="3991675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Advanced Manufacturing (3D Printing)</a:t>
          </a:r>
          <a:endParaRPr lang="en-US" sz="1600" kern="1200" dirty="0"/>
        </a:p>
      </dsp:txBody>
      <dsp:txXfrm>
        <a:off x="944812" y="1995955"/>
        <a:ext cx="3991675" cy="784479"/>
      </dsp:txXfrm>
    </dsp:sp>
    <dsp:sp modelId="{EBEDCDFD-F60E-4588-9FDC-2EBF19CEBBEB}">
      <dsp:nvSpPr>
        <dsp:cNvPr id="0" name=""/>
        <dsp:cNvSpPr/>
      </dsp:nvSpPr>
      <dsp:spPr>
        <a:xfrm>
          <a:off x="5318827" y="1971801"/>
          <a:ext cx="5551311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Construction/ Manufacturing</a:t>
          </a:r>
          <a:r>
            <a:rPr lang="en-US" sz="1200" kern="1200" dirty="0"/>
            <a:t> </a:t>
          </a:r>
          <a:r>
            <a:rPr lang="en-US" sz="1200" b="0" i="0" kern="1200" dirty="0"/>
            <a:t>Resilience-Focused Modular Systems: Rapidly 3D-print climate-resilient, affordable housing and specialized components locally, reducing high import reliance.</a:t>
          </a:r>
          <a:endParaRPr lang="en-US" sz="1200" kern="1200" dirty="0"/>
        </a:p>
      </dsp:txBody>
      <dsp:txXfrm>
        <a:off x="5318827" y="1971801"/>
        <a:ext cx="5551311" cy="784479"/>
      </dsp:txXfrm>
    </dsp:sp>
    <dsp:sp modelId="{01319B20-3D70-4587-999D-678DA345788C}">
      <dsp:nvSpPr>
        <dsp:cNvPr id="0" name=""/>
        <dsp:cNvSpPr/>
      </dsp:nvSpPr>
      <dsp:spPr>
        <a:xfrm>
          <a:off x="-180183" y="2952401"/>
          <a:ext cx="11743924" cy="7844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CA97420-0D57-4684-954E-0F05127B0995}">
      <dsp:nvSpPr>
        <dsp:cNvPr id="0" name=""/>
        <dsp:cNvSpPr/>
      </dsp:nvSpPr>
      <dsp:spPr>
        <a:xfrm>
          <a:off x="57121" y="3128909"/>
          <a:ext cx="431463" cy="4314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8486C21-6449-451A-9773-DA381A0803AA}">
      <dsp:nvSpPr>
        <dsp:cNvPr id="0" name=""/>
        <dsp:cNvSpPr/>
      </dsp:nvSpPr>
      <dsp:spPr>
        <a:xfrm>
          <a:off x="926738" y="2972272"/>
          <a:ext cx="3421938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Biotechnology</a:t>
          </a:r>
          <a:endParaRPr lang="en-US" sz="1600" kern="1200" dirty="0"/>
        </a:p>
      </dsp:txBody>
      <dsp:txXfrm>
        <a:off x="926738" y="2972272"/>
        <a:ext cx="3421938" cy="784479"/>
      </dsp:txXfrm>
    </dsp:sp>
    <dsp:sp modelId="{31AAE523-910E-4C51-919A-D4EA5880AFD7}">
      <dsp:nvSpPr>
        <dsp:cNvPr id="0" name=""/>
        <dsp:cNvSpPr/>
      </dsp:nvSpPr>
      <dsp:spPr>
        <a:xfrm>
          <a:off x="5347764" y="2942461"/>
          <a:ext cx="5551311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Agriculture &amp; Fishing Agri-Biotech Labs: Develop high-value, climate-resilient food crops and new bio-based products (e.g., from Sargassum) to enhance food security.</a:t>
          </a:r>
          <a:endParaRPr lang="en-US" sz="1200" kern="1200" dirty="0"/>
        </a:p>
      </dsp:txBody>
      <dsp:txXfrm>
        <a:off x="5347764" y="2942461"/>
        <a:ext cx="5551311" cy="784479"/>
      </dsp:txXfrm>
    </dsp:sp>
    <dsp:sp modelId="{CC946696-9AD4-405F-96F0-5D48091B980E}">
      <dsp:nvSpPr>
        <dsp:cNvPr id="0" name=""/>
        <dsp:cNvSpPr/>
      </dsp:nvSpPr>
      <dsp:spPr>
        <a:xfrm>
          <a:off x="-180183" y="3943603"/>
          <a:ext cx="11743924" cy="78447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395BF0A-7C42-44D0-8D67-3DFECA6FA381}">
      <dsp:nvSpPr>
        <dsp:cNvPr id="0" name=""/>
        <dsp:cNvSpPr/>
      </dsp:nvSpPr>
      <dsp:spPr>
        <a:xfrm>
          <a:off x="57121" y="4109509"/>
          <a:ext cx="431463" cy="4314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CFE4E5E-B655-4746-955D-36E948EC1F34}">
      <dsp:nvSpPr>
        <dsp:cNvPr id="0" name=""/>
        <dsp:cNvSpPr/>
      </dsp:nvSpPr>
      <dsp:spPr>
        <a:xfrm>
          <a:off x="848444" y="3933001"/>
          <a:ext cx="5284765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/>
            <a:t>Blockchain</a:t>
          </a:r>
          <a:endParaRPr lang="en-US" sz="1600" kern="1200" dirty="0"/>
        </a:p>
      </dsp:txBody>
      <dsp:txXfrm>
        <a:off x="848444" y="3933001"/>
        <a:ext cx="5284765" cy="784479"/>
      </dsp:txXfrm>
    </dsp:sp>
    <dsp:sp modelId="{C11AB8C3-E46D-427C-B7E5-98DB4662B355}">
      <dsp:nvSpPr>
        <dsp:cNvPr id="0" name=""/>
        <dsp:cNvSpPr/>
      </dsp:nvSpPr>
      <dsp:spPr>
        <a:xfrm>
          <a:off x="5320045" y="3943603"/>
          <a:ext cx="6275591" cy="78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24" tIns="83024" rIns="83024" bIns="83024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Specialized Services</a:t>
          </a:r>
          <a:r>
            <a:rPr lang="en-US" sz="1200" kern="1200" dirty="0"/>
            <a:t> </a:t>
          </a:r>
          <a:r>
            <a:rPr lang="en-US" sz="1200" b="0" i="0" kern="1200" dirty="0"/>
            <a:t>Secure Financial Transactions: Enhance trust, immutability, and efficiency for smart contracts and fractional ownership, deepening FinTech sophistication.</a:t>
          </a:r>
          <a:endParaRPr lang="en-US" sz="1200" kern="1200" dirty="0"/>
        </a:p>
      </dsp:txBody>
      <dsp:txXfrm>
        <a:off x="5320045" y="3943603"/>
        <a:ext cx="6275591" cy="78447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B2F5C-F426-4DB5-8DEA-2D942E5888D7}">
      <dsp:nvSpPr>
        <dsp:cNvPr id="0" name=""/>
        <dsp:cNvSpPr/>
      </dsp:nvSpPr>
      <dsp:spPr>
        <a:xfrm>
          <a:off x="-659001" y="8336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8D9BF-7F7F-4E2E-98A3-15D248C35C96}">
      <dsp:nvSpPr>
        <dsp:cNvPr id="0" name=""/>
        <dsp:cNvSpPr/>
      </dsp:nvSpPr>
      <dsp:spPr>
        <a:xfrm>
          <a:off x="-496343" y="129322"/>
          <a:ext cx="295742" cy="29574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F05DE-C76E-40C3-8EF6-DEDCF0F87B6E}">
      <dsp:nvSpPr>
        <dsp:cNvPr id="0" name=""/>
        <dsp:cNvSpPr/>
      </dsp:nvSpPr>
      <dsp:spPr>
        <a:xfrm>
          <a:off x="-37941" y="8336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Hotels &amp; Restaurants</a:t>
          </a:r>
          <a:endParaRPr lang="en-US" sz="1400" kern="1200" dirty="0"/>
        </a:p>
      </dsp:txBody>
      <dsp:txXfrm>
        <a:off x="-37941" y="8336"/>
        <a:ext cx="5037886" cy="537714"/>
      </dsp:txXfrm>
    </dsp:sp>
    <dsp:sp modelId="{96FAFA40-D01B-4682-A655-AC5EBBFC016A}">
      <dsp:nvSpPr>
        <dsp:cNvPr id="0" name=""/>
        <dsp:cNvSpPr/>
      </dsp:nvSpPr>
      <dsp:spPr>
        <a:xfrm>
          <a:off x="2486934" y="2"/>
          <a:ext cx="7550155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Coastal Damage; High Imported Fuel Costs.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Blue Economy: Sustainable Eco-Tourism &amp; Wellness Retreats. Clean Energy Transition.</a:t>
          </a:r>
          <a:endParaRPr lang="en-US" sz="1100" kern="1200" dirty="0"/>
        </a:p>
      </dsp:txBody>
      <dsp:txXfrm>
        <a:off x="2486934" y="2"/>
        <a:ext cx="7550155" cy="537714"/>
      </dsp:txXfrm>
    </dsp:sp>
    <dsp:sp modelId="{9C2620A0-2C4B-485B-8714-2D5E6ADEBBD5}">
      <dsp:nvSpPr>
        <dsp:cNvPr id="0" name=""/>
        <dsp:cNvSpPr/>
      </dsp:nvSpPr>
      <dsp:spPr>
        <a:xfrm>
          <a:off x="-659001" y="670467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15B05-3E71-472A-B991-3CB7F2A9D3EF}">
      <dsp:nvSpPr>
        <dsp:cNvPr id="0" name=""/>
        <dsp:cNvSpPr/>
      </dsp:nvSpPr>
      <dsp:spPr>
        <a:xfrm>
          <a:off x="-496343" y="801465"/>
          <a:ext cx="295742" cy="29574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D62EF-4F36-4531-8063-8344A620EFFC}">
      <dsp:nvSpPr>
        <dsp:cNvPr id="0" name=""/>
        <dsp:cNvSpPr/>
      </dsp:nvSpPr>
      <dsp:spPr>
        <a:xfrm>
          <a:off x="-37941" y="680479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Electricity, Gas &amp; Water</a:t>
          </a:r>
          <a:endParaRPr lang="en-US" sz="1400" kern="1200" dirty="0"/>
        </a:p>
      </dsp:txBody>
      <dsp:txXfrm>
        <a:off x="-37941" y="680479"/>
        <a:ext cx="5037886" cy="537714"/>
      </dsp:txXfrm>
    </dsp:sp>
    <dsp:sp modelId="{4B42B4CD-FE6C-4F8B-AF79-07A4010F2E88}">
      <dsp:nvSpPr>
        <dsp:cNvPr id="0" name=""/>
        <dsp:cNvSpPr/>
      </dsp:nvSpPr>
      <dsp:spPr>
        <a:xfrm>
          <a:off x="2428400" y="689722"/>
          <a:ext cx="8110921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Fuel Dependence; Centralized Grid Risk.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Renewable Energy: Decentralized Smart Grids; Investment in Geothermal for resilient power.</a:t>
          </a:r>
          <a:endParaRPr lang="en-US" sz="1200" kern="1200" dirty="0"/>
        </a:p>
      </dsp:txBody>
      <dsp:txXfrm>
        <a:off x="2428400" y="689722"/>
        <a:ext cx="8110921" cy="537714"/>
      </dsp:txXfrm>
    </dsp:sp>
    <dsp:sp modelId="{404A6FC7-5F3B-4E10-9DF9-53748366112B}">
      <dsp:nvSpPr>
        <dsp:cNvPr id="0" name=""/>
        <dsp:cNvSpPr/>
      </dsp:nvSpPr>
      <dsp:spPr>
        <a:xfrm>
          <a:off x="-659001" y="1400258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0B972E-E030-4E7E-B96A-ABB6E4935EAA}">
      <dsp:nvSpPr>
        <dsp:cNvPr id="0" name=""/>
        <dsp:cNvSpPr/>
      </dsp:nvSpPr>
      <dsp:spPr>
        <a:xfrm>
          <a:off x="-496343" y="1473607"/>
          <a:ext cx="295742" cy="29574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4F6DE-F359-43C7-A113-B104EE5C9534}">
      <dsp:nvSpPr>
        <dsp:cNvPr id="0" name=""/>
        <dsp:cNvSpPr/>
      </dsp:nvSpPr>
      <dsp:spPr>
        <a:xfrm>
          <a:off x="-37941" y="1352622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Construction</a:t>
          </a:r>
          <a:endParaRPr lang="en-US" sz="1400" kern="1200" dirty="0"/>
        </a:p>
      </dsp:txBody>
      <dsp:txXfrm>
        <a:off x="-37941" y="1352622"/>
        <a:ext cx="5037886" cy="537714"/>
      </dsp:txXfrm>
    </dsp:sp>
    <dsp:sp modelId="{C8F06EEE-4FAD-4F81-A4FB-B83351663DEE}">
      <dsp:nvSpPr>
        <dsp:cNvPr id="0" name=""/>
        <dsp:cNvSpPr/>
      </dsp:nvSpPr>
      <dsp:spPr>
        <a:xfrm>
          <a:off x="2420651" y="1429198"/>
          <a:ext cx="7936453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Infrastructure Destruction; Lack of Resilient Capital.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Climate-Resilient Infrastructure: Green Construction (sustainable materials); 3D Printing for rapid housing.</a:t>
          </a:r>
          <a:endParaRPr lang="en-US" sz="1200" kern="1200" dirty="0"/>
        </a:p>
      </dsp:txBody>
      <dsp:txXfrm>
        <a:off x="2420651" y="1429198"/>
        <a:ext cx="7936453" cy="537714"/>
      </dsp:txXfrm>
    </dsp:sp>
    <dsp:sp modelId="{F7F1E8A2-DCBB-495C-AEF1-8BB9EC92D1ED}">
      <dsp:nvSpPr>
        <dsp:cNvPr id="0" name=""/>
        <dsp:cNvSpPr/>
      </dsp:nvSpPr>
      <dsp:spPr>
        <a:xfrm>
          <a:off x="-659001" y="2024765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BFF60-CCEC-43EC-B713-8D0D32A70BEF}">
      <dsp:nvSpPr>
        <dsp:cNvPr id="0" name=""/>
        <dsp:cNvSpPr/>
      </dsp:nvSpPr>
      <dsp:spPr>
        <a:xfrm>
          <a:off x="-496343" y="2145750"/>
          <a:ext cx="295742" cy="29574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06EA7-367B-4815-8DB2-8C55EB93BBA7}">
      <dsp:nvSpPr>
        <dsp:cNvPr id="0" name=""/>
        <dsp:cNvSpPr/>
      </dsp:nvSpPr>
      <dsp:spPr>
        <a:xfrm>
          <a:off x="-37941" y="2024765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Agriculture &amp; Fishing</a:t>
          </a:r>
          <a:endParaRPr lang="en-US" sz="1400" kern="1200" dirty="0"/>
        </a:p>
      </dsp:txBody>
      <dsp:txXfrm>
        <a:off x="-37941" y="2024765"/>
        <a:ext cx="5037886" cy="537714"/>
      </dsp:txXfrm>
    </dsp:sp>
    <dsp:sp modelId="{BEA1565E-4575-4BE6-823A-F27025689AE1}">
      <dsp:nvSpPr>
        <dsp:cNvPr id="0" name=""/>
        <dsp:cNvSpPr/>
      </dsp:nvSpPr>
      <dsp:spPr>
        <a:xfrm>
          <a:off x="2427791" y="2062942"/>
          <a:ext cx="8026897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Yields Threatened by Heat, Rain, Sea-Level Rise.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Climate-Smart/Blue Economy: Agroforestry (carbon sink); Sustainable Aquaculture; Forest Management.</a:t>
          </a:r>
          <a:endParaRPr lang="en-US" sz="1200" kern="1200" dirty="0"/>
        </a:p>
      </dsp:txBody>
      <dsp:txXfrm>
        <a:off x="2427791" y="2062942"/>
        <a:ext cx="8026897" cy="537714"/>
      </dsp:txXfrm>
    </dsp:sp>
    <dsp:sp modelId="{945A6D4A-ADAD-48AE-8C5E-286DAB3A9DE6}">
      <dsp:nvSpPr>
        <dsp:cNvPr id="0" name=""/>
        <dsp:cNvSpPr/>
      </dsp:nvSpPr>
      <dsp:spPr>
        <a:xfrm>
          <a:off x="-659001" y="2696907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451E0-4BE2-4935-9004-81F2EBED5571}">
      <dsp:nvSpPr>
        <dsp:cNvPr id="0" name=""/>
        <dsp:cNvSpPr/>
      </dsp:nvSpPr>
      <dsp:spPr>
        <a:xfrm>
          <a:off x="-496343" y="2817893"/>
          <a:ext cx="295742" cy="29574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9D004A-BA46-40F2-A594-1497CC755B9B}">
      <dsp:nvSpPr>
        <dsp:cNvPr id="0" name=""/>
        <dsp:cNvSpPr/>
      </dsp:nvSpPr>
      <dsp:spPr>
        <a:xfrm>
          <a:off x="-37941" y="2696907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Specialized Services</a:t>
          </a:r>
          <a:endParaRPr lang="en-US" sz="1400" kern="1200" dirty="0"/>
        </a:p>
      </dsp:txBody>
      <dsp:txXfrm>
        <a:off x="-37941" y="2696907"/>
        <a:ext cx="5037886" cy="537714"/>
      </dsp:txXfrm>
    </dsp:sp>
    <dsp:sp modelId="{5DCE8A0D-FA54-4124-A13F-39EDBE25CB5F}">
      <dsp:nvSpPr>
        <dsp:cNvPr id="0" name=""/>
        <dsp:cNvSpPr/>
      </dsp:nvSpPr>
      <dsp:spPr>
        <a:xfrm>
          <a:off x="2410051" y="2709108"/>
          <a:ext cx="7457165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Digital Disruption; Rising Sovereign Disaster Debt.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Innovative Climate Finance: Green/Blue Bonds; Tailored Insurance; Resilient Digital Infrastructure.</a:t>
          </a:r>
          <a:endParaRPr lang="en-US" sz="1200" kern="1200" dirty="0"/>
        </a:p>
      </dsp:txBody>
      <dsp:txXfrm>
        <a:off x="2410051" y="2709108"/>
        <a:ext cx="7457165" cy="537714"/>
      </dsp:txXfrm>
    </dsp:sp>
    <dsp:sp modelId="{9EB14736-7D40-4EAC-ABAE-249279723C30}">
      <dsp:nvSpPr>
        <dsp:cNvPr id="0" name=""/>
        <dsp:cNvSpPr/>
      </dsp:nvSpPr>
      <dsp:spPr>
        <a:xfrm>
          <a:off x="-659001" y="3369050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F194F-5295-4401-8BCA-882CC32E5576}">
      <dsp:nvSpPr>
        <dsp:cNvPr id="0" name=""/>
        <dsp:cNvSpPr/>
      </dsp:nvSpPr>
      <dsp:spPr>
        <a:xfrm>
          <a:off x="-496343" y="3490036"/>
          <a:ext cx="295742" cy="29574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BEA81E-A47C-4A64-AAF6-58B68075089B}">
      <dsp:nvSpPr>
        <dsp:cNvPr id="0" name=""/>
        <dsp:cNvSpPr/>
      </dsp:nvSpPr>
      <dsp:spPr>
        <a:xfrm>
          <a:off x="-37941" y="3369050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Transport &amp; Supporting</a:t>
          </a:r>
          <a:endParaRPr lang="en-US" sz="1400" kern="1200" dirty="0"/>
        </a:p>
      </dsp:txBody>
      <dsp:txXfrm>
        <a:off x="-37941" y="3369050"/>
        <a:ext cx="5037886" cy="537714"/>
      </dsp:txXfrm>
    </dsp:sp>
    <dsp:sp modelId="{4C0A03C4-CA1F-4419-8DA7-0F6930181600}">
      <dsp:nvSpPr>
        <dsp:cNvPr id="0" name=""/>
        <dsp:cNvSpPr/>
      </dsp:nvSpPr>
      <dsp:spPr>
        <a:xfrm>
          <a:off x="2406038" y="3394747"/>
          <a:ext cx="7887079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Coastal Erosion of Ports/Airports; Supply Chain Risk.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Resilient Port Infrastructure: Climate-Adaptive Hardened Logistics; Transition to Clean Transport (EVs).</a:t>
          </a:r>
          <a:endParaRPr lang="en-US" sz="1200" kern="1200" dirty="0"/>
        </a:p>
      </dsp:txBody>
      <dsp:txXfrm>
        <a:off x="2406038" y="3394747"/>
        <a:ext cx="7887079" cy="537714"/>
      </dsp:txXfrm>
    </dsp:sp>
    <dsp:sp modelId="{08B30653-B2EC-4A6C-9FAA-0A646BF267E6}">
      <dsp:nvSpPr>
        <dsp:cNvPr id="0" name=""/>
        <dsp:cNvSpPr/>
      </dsp:nvSpPr>
      <dsp:spPr>
        <a:xfrm>
          <a:off x="-659001" y="4050339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E7A1A-4EF0-4D4C-A294-009C80C0D8A4}">
      <dsp:nvSpPr>
        <dsp:cNvPr id="0" name=""/>
        <dsp:cNvSpPr/>
      </dsp:nvSpPr>
      <dsp:spPr>
        <a:xfrm>
          <a:off x="-496343" y="4162178"/>
          <a:ext cx="295742" cy="29574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DD4E2-2592-48C7-89B4-ECD8C429AA90}">
      <dsp:nvSpPr>
        <dsp:cNvPr id="0" name=""/>
        <dsp:cNvSpPr/>
      </dsp:nvSpPr>
      <dsp:spPr>
        <a:xfrm>
          <a:off x="-37941" y="4041193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Manufacturing</a:t>
          </a:r>
          <a:endParaRPr lang="en-US" sz="1400" kern="1200" dirty="0"/>
        </a:p>
      </dsp:txBody>
      <dsp:txXfrm>
        <a:off x="-37941" y="4041193"/>
        <a:ext cx="5037886" cy="537714"/>
      </dsp:txXfrm>
    </dsp:sp>
    <dsp:sp modelId="{6428BA8E-9B28-467B-9FC5-971AB3BF58B2}">
      <dsp:nvSpPr>
        <dsp:cNvPr id="0" name=""/>
        <dsp:cNvSpPr/>
      </dsp:nvSpPr>
      <dsp:spPr>
        <a:xfrm>
          <a:off x="2398621" y="4069493"/>
          <a:ext cx="7025701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High Energy Costs; Supply Chain Vulnerability.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Circular Economy: Waste-to-Value Industries (biofuels/plastics); On-site Solar Power.</a:t>
          </a:r>
          <a:endParaRPr lang="en-US" sz="1200" kern="1200" dirty="0"/>
        </a:p>
      </dsp:txBody>
      <dsp:txXfrm>
        <a:off x="2398621" y="4069493"/>
        <a:ext cx="7025701" cy="537714"/>
      </dsp:txXfrm>
    </dsp:sp>
    <dsp:sp modelId="{C62C1D36-3959-4CC8-B092-90EB829509A4}">
      <dsp:nvSpPr>
        <dsp:cNvPr id="0" name=""/>
        <dsp:cNvSpPr/>
      </dsp:nvSpPr>
      <dsp:spPr>
        <a:xfrm>
          <a:off x="-659001" y="4713336"/>
          <a:ext cx="11195304" cy="5377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3621A8-0CB1-49DE-86E0-D6D5543B4A8D}">
      <dsp:nvSpPr>
        <dsp:cNvPr id="0" name=""/>
        <dsp:cNvSpPr/>
      </dsp:nvSpPr>
      <dsp:spPr>
        <a:xfrm>
          <a:off x="-496343" y="4834321"/>
          <a:ext cx="295742" cy="29574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1E31D-FE9B-428F-9FCA-C779C7020BDA}">
      <dsp:nvSpPr>
        <dsp:cNvPr id="0" name=""/>
        <dsp:cNvSpPr/>
      </dsp:nvSpPr>
      <dsp:spPr>
        <a:xfrm>
          <a:off x="-37941" y="4713336"/>
          <a:ext cx="5037886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dirty="0"/>
            <a:t>Mining &amp; Quarrying</a:t>
          </a:r>
          <a:endParaRPr lang="en-US" sz="1400" kern="1200" dirty="0"/>
        </a:p>
      </dsp:txBody>
      <dsp:txXfrm>
        <a:off x="-37941" y="4713336"/>
        <a:ext cx="5037886" cy="537714"/>
      </dsp:txXfrm>
    </dsp:sp>
    <dsp:sp modelId="{86DB0DBA-7636-4ABE-808E-1AD6E4DB57CB}">
      <dsp:nvSpPr>
        <dsp:cNvPr id="0" name=""/>
        <dsp:cNvSpPr/>
      </dsp:nvSpPr>
      <dsp:spPr>
        <a:xfrm>
          <a:off x="2391038" y="4721672"/>
          <a:ext cx="8173578" cy="53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908" tIns="56908" rIns="56908" bIns="56908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Risk: ESG Scrutiny; Environmental Impact.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Opportunity: Sustainable Resource Management: Implement robust ESG Compliance and real-time monitoring; Restoration Services.</a:t>
          </a:r>
          <a:endParaRPr lang="en-US" sz="1200" kern="1200" dirty="0"/>
        </a:p>
      </dsp:txBody>
      <dsp:txXfrm>
        <a:off x="2391038" y="4721672"/>
        <a:ext cx="8173578" cy="537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60652-B504-4B09-AE8B-4C510FF70A5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99C68-E352-417B-9C01-9B1FB7079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2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99C68-E352-417B-9C01-9B1FB70798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51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99C68-E352-417B-9C01-9B1FB70798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0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2BA1-5F8B-010F-6452-F224B41D5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3E5D40-71CF-FB0A-104B-0E2DA6ADA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60089-A99F-3861-55EF-509BFB3FE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5120-347C-4AA2-BFF2-AC51701662EE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453E7-FF4E-94A6-9206-3C656E94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62116-F039-A8BB-FD5E-AF3491B2B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8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CCB57-1E22-1A4E-55B2-79ABF49E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614C1-9F54-AE46-F6B9-AD647892F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F0984-0424-FF58-3CC3-80FBD4C1F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A752-C6FF-4BA5-9F74-8AB44CC33C10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05148-96E6-5317-768F-59F8707C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D806A-E680-CE17-E0AF-D0710192B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78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808AE-771E-AE4E-D27F-C0D9F972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98193-FB61-B868-B08E-E3EF42333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788E8-6FBF-D8D5-04A9-C360E5B0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CA54-CCC1-4AAC-8D13-30A3CF6C54D8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188D9-B0D5-5DEB-0C81-3FCA6A0F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8BA81-858C-491F-708E-AA90F9D3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97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ECF7-8332-5065-EB09-4923E82A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81864-4D73-EE12-EB07-C5EAB8DCE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FEEC4E-96E0-CE60-1C7D-9FE20A54E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3A7B0-9026-8E88-5BBF-9C42ECAF7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84C33-AFD0-476B-9402-6B37A41D444D}" type="datetime1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39BB9-80A9-FA60-A4F4-EC583C66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E6B52-7CD0-EF20-FC36-7FFDB0FFA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79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3F95A-C40C-E1F2-C778-44C783437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17351-22AA-FFE4-1E1C-991EAFDF8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174A1-EBEF-5340-94BC-09CC87B2B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6157B-CCDF-00AD-D889-6AD8C8D17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425E41-0265-3EF6-3187-66E284B07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76B0B9-7D2C-6B1C-4CB3-B38BEAF43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FD946-182A-4A15-9A36-F47A0C9A41B9}" type="datetime1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80F804-16CA-1840-2324-37E998A8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2FFC48-1611-2C4F-F3A5-D13DE45E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A251D-EAFB-BF28-E8AD-8456B7D6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29701E-758B-18B6-56B5-ECF699FE2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321C-A99E-4607-B75C-093445776F4D}" type="datetime1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249702-812B-F056-703C-B0851C9FE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9F0442-E379-DC16-3A95-92B49381E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9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144458-CC19-D174-2DB2-18DB43375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0F5C-DBB9-4743-A12B-EC01EACD54A1}" type="datetime1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33466F-8229-032A-B064-AE208EB5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E55F9-07A5-5DB6-026C-C3CD660D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9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A33C8-5014-AB83-D583-1EAC2E2D3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9010A-8442-0E84-5816-C0ACF6368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0E893-ED26-05BC-73DB-E1044F9CB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B74C7-FF84-D124-9373-6FAEB080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740F-7B0D-4D89-8018-03C03250BDF1}" type="datetime1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F37E88-0FCE-7335-7ADF-A89B6BFD1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DCFF4-2AE1-484C-00F0-F11CF019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30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67E86-B14A-FC95-31DE-61785A24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5B9678-6DD7-9F0D-0492-420F6CA20E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91E08-0FA4-526C-C6AE-494199A04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87629-BD5B-6B08-2A06-E874B26E3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C0EF-F5FC-4163-8438-FF554D5D9132}" type="datetime1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776BB-A7B0-DA71-E0AA-F0CBB4E38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A0DE9-EA4E-5EE9-6BDE-6E3DA91A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2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F5E72-FCC3-4DB6-3B63-9FD86263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47A10-DC6C-64B5-BBB4-D3EEF567D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66874-CFBF-2FDB-7934-F7FFB2587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1127B-C388-406D-86F3-974A2F20A719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46766-5079-D9F2-D815-243478AA5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D232A-9D3B-274F-A27D-4FEF9ED0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26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F3C737-4C89-A266-59FF-E391B8DC2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9D2A2-D8CA-A555-5229-CF560A1E2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C5C0A-FF9C-29E1-C43A-4BDB6498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146B4-F816-4FDC-96F3-E64AE7DFE2DB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ABA78-24C1-3A50-78D5-D7F90E49A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645A7-C34A-7051-D530-E7D32981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2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1695D-61BC-A0A1-B640-FCAA8ABDD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04697-1842-A80F-154F-5D5BE00DC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B5F05-77CD-C25D-D6D9-92071824FA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2CDDB-A136-4B04-A619-82436668F2A8}" type="datetime1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428F0-EDF0-519C-79B6-59A3B67CEC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2D7CE-CB57-A4D6-2F8A-D944F7994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297783-9711-4AEA-9A11-607AAE647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42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alm trees on a beach&#10;&#10;AI-generated content may be incorrect.">
            <a:extLst>
              <a:ext uri="{FF2B5EF4-FFF2-40B4-BE49-F238E27FC236}">
                <a16:creationId xmlns:a16="http://schemas.microsoft.com/office/drawing/2014/main" id="{23FA8CD3-1CAB-F216-8963-17FE03CDF6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A104F9-F6ED-E546-F40E-70992F8820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Identifying Economic Sectors with Dynamic Growth Potential in Caribbean SIDS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8627A9-EFF0-6753-84BB-FE6F39757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sz="1100">
                <a:solidFill>
                  <a:srgbClr val="FFFFFF"/>
                </a:solidFill>
              </a:rPr>
              <a:t>IDB 2025 Sub-Regional Policy Dialogue</a:t>
            </a:r>
          </a:p>
          <a:p>
            <a:r>
              <a:rPr lang="en-US" sz="1100">
                <a:solidFill>
                  <a:srgbClr val="FFFFFF"/>
                </a:solidFill>
              </a:rPr>
              <a:t>Bridgetown, Barbados on October 15-16, 2025</a:t>
            </a:r>
          </a:p>
          <a:p>
            <a:r>
              <a:rPr lang="en-US" sz="1100">
                <a:solidFill>
                  <a:srgbClr val="FFFFFF"/>
                </a:solidFill>
              </a:rPr>
              <a:t>Dr Preeya Mohan, Senior Fellow</a:t>
            </a:r>
          </a:p>
          <a:p>
            <a:r>
              <a:rPr lang="en-US" sz="1100">
                <a:solidFill>
                  <a:srgbClr val="FFFFFF"/>
                </a:solidFill>
              </a:rPr>
              <a:t>Sir Arthur Lewis Institute of Social and Economic Studies, University of the West Indies, St Augustine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E706F-9ECC-308C-BE16-84CD5584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72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CEE096-B4CD-1652-8CC7-4D6DF659B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" y="586855"/>
            <a:ext cx="3430344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The Low-Growth Trap: Why Caribbean SIIDS Can't Compete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02C71-3878-6AB0-F5A4-598A79B1D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6" y="511388"/>
            <a:ext cx="7238150" cy="5944276"/>
          </a:xfrm>
        </p:spPr>
        <p:txBody>
          <a:bodyPr anchor="ctr">
            <a:normAutofit/>
          </a:bodyPr>
          <a:lstStyle/>
          <a:p>
            <a:pPr algn="just"/>
            <a:r>
              <a:rPr lang="en-US" sz="1800" dirty="0"/>
              <a:t>Structural deficiencies have locked Caribbean SIDS into a low growth cycle.</a:t>
            </a:r>
          </a:p>
          <a:p>
            <a:pPr algn="just"/>
            <a:endParaRPr lang="en-US" sz="1800" dirty="0"/>
          </a:p>
          <a:p>
            <a:pPr marL="0" indent="0" algn="just">
              <a:buNone/>
            </a:pPr>
            <a:r>
              <a:rPr lang="en-US" sz="1800" dirty="0"/>
              <a:t>1. The Climate Debt Trap</a:t>
            </a:r>
          </a:p>
          <a:p>
            <a:pPr lvl="1" algn="just"/>
            <a:r>
              <a:rPr lang="en-US" sz="1400" dirty="0"/>
              <a:t>Climate Change Impact: Major storms reduce GDP by up to 17% in impact years, compounding debt and recovery costs (UNDP 2025).</a:t>
            </a:r>
          </a:p>
          <a:p>
            <a:pPr lvl="1" algn="just"/>
            <a:r>
              <a:rPr lang="en-US" sz="1400" dirty="0"/>
              <a:t>High Energy Rates: Retail electricity rates (US$0.22/</a:t>
            </a:r>
            <a:r>
              <a:rPr lang="en-US" sz="1400" dirty="0" err="1"/>
              <a:t>KWh</a:t>
            </a:r>
            <a:r>
              <a:rPr lang="en-US" sz="1400" dirty="0"/>
              <a:t>) are among the highest globally, undermining competitiveness (Mohan 2022).</a:t>
            </a:r>
          </a:p>
          <a:p>
            <a:pPr lvl="1" algn="just"/>
            <a:endParaRPr lang="en-US" sz="1100" dirty="0"/>
          </a:p>
          <a:p>
            <a:pPr marL="0" indent="0" algn="just">
              <a:buNone/>
            </a:pPr>
            <a:r>
              <a:rPr lang="en-US" sz="1800" dirty="0"/>
              <a:t>2. Barriers to Private Sector Development </a:t>
            </a:r>
          </a:p>
          <a:p>
            <a:pPr lvl="1" algn="just"/>
            <a:r>
              <a:rPr lang="en-US" sz="1400" dirty="0"/>
              <a:t>Brain Drain: 68% of the tertiary-educated workforce emigrates, reducing innovation (Mishra 2006).</a:t>
            </a:r>
          </a:p>
          <a:p>
            <a:pPr lvl="1" algn="just"/>
            <a:r>
              <a:rPr lang="en-US" sz="1400" dirty="0"/>
              <a:t>Credit Constraint: 71% of firms are fully credit-constrained, unable to modernize or scale (</a:t>
            </a:r>
            <a:r>
              <a:rPr lang="en-US" sz="1400" dirty="0" err="1"/>
              <a:t>Beuermann</a:t>
            </a:r>
            <a:r>
              <a:rPr lang="en-US" sz="1400" dirty="0"/>
              <a:t> et al. 2024).</a:t>
            </a:r>
          </a:p>
          <a:p>
            <a:pPr lvl="1" algn="just"/>
            <a:r>
              <a:rPr lang="en-US" sz="1400" dirty="0"/>
              <a:t>Small Markets: Innovators state the local market is “too small for the cost of innovation” (</a:t>
            </a:r>
            <a:r>
              <a:rPr lang="en-US" sz="1400" dirty="0" err="1"/>
              <a:t>Beuermann</a:t>
            </a:r>
            <a:r>
              <a:rPr lang="en-US" sz="1400" dirty="0"/>
              <a:t> et al. 2024).</a:t>
            </a:r>
          </a:p>
          <a:p>
            <a:pPr lvl="1" algn="just"/>
            <a:endParaRPr lang="en-US" sz="1200" dirty="0"/>
          </a:p>
          <a:p>
            <a:pPr marL="0" indent="0" algn="just">
              <a:buNone/>
            </a:pPr>
            <a:r>
              <a:rPr lang="en-US" sz="1800" dirty="0"/>
              <a:t>3. High Cost of Doing Business</a:t>
            </a:r>
          </a:p>
          <a:p>
            <a:pPr lvl="1" algn="just"/>
            <a:r>
              <a:rPr lang="en-US" sz="1400" dirty="0"/>
              <a:t>Poor Infrastructure: Power and internet outages cost firms an average of 2.2% of annual sales (</a:t>
            </a:r>
            <a:r>
              <a:rPr lang="en-US" sz="1400" dirty="0" err="1"/>
              <a:t>Beuermann</a:t>
            </a:r>
            <a:r>
              <a:rPr lang="en-US" sz="1400" dirty="0"/>
              <a:t> et al. 2024).</a:t>
            </a:r>
          </a:p>
          <a:p>
            <a:pPr lvl="1" algn="just"/>
            <a:r>
              <a:rPr lang="en-US" sz="1400" dirty="0"/>
              <a:t>Systemic Corruption: 66% of firms make informal payments to public officials to operate (</a:t>
            </a:r>
            <a:r>
              <a:rPr lang="en-US" sz="1400" dirty="0" err="1"/>
              <a:t>Beuermann</a:t>
            </a:r>
            <a:r>
              <a:rPr lang="en-US" sz="1400" dirty="0"/>
              <a:t> et al. 2024).</a:t>
            </a:r>
          </a:p>
          <a:p>
            <a:pPr lvl="1"/>
            <a:endParaRPr lang="en-US" sz="1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796F23-EC8E-0F4D-897D-239264BB0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303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20F9D-1002-4044-9DC2-85718B04A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Strengths and Opportunities for Future Growth</a:t>
            </a:r>
            <a:endParaRPr lang="en-TT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06ECE93-FAB7-4F30-B13A-E14382EB49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6290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1F5F4-1708-4371-AE60-00BF13127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5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415F858-9D57-13F3-27C8-759C3414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859" b="118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Our Approach: Identifying Economic Sectors with Dynamic Growth Potential</a:t>
            </a:r>
            <a:endParaRPr lang="en-T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7BB40458-330E-4C1A-6E07-BEF8E74628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8641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8742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B0AE5-53EB-2C2C-3BD6-2F2F338F2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89" y="348865"/>
            <a:ext cx="10940132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Methodology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6B349-D91E-F66C-3D31-F4430413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064925A-13FF-806B-396A-7A89C3B93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6431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3447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7E3B4-EA7B-C275-E9D1-A0EED056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211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Data 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313A1-6886-100F-93E0-19BB9D57C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8E7673C-BC4D-D82B-B9EA-6BEB506D5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809497"/>
              </p:ext>
            </p:extLst>
          </p:nvPr>
        </p:nvGraphicFramePr>
        <p:xfrm>
          <a:off x="600075" y="1338262"/>
          <a:ext cx="11144250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335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734" y="0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 dirty="0"/>
              <a:t>Inventory of DGS</a:t>
            </a:r>
            <a:endParaRPr lang="en-TT" sz="4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38E3936-9B83-3A6D-7B8B-B6D9AAFC1D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53" r="42501" b="-1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93686" y="6356350"/>
            <a:ext cx="21601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59922233-48A9-8A37-06C9-14ADDFC593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253926"/>
              </p:ext>
            </p:extLst>
          </p:nvPr>
        </p:nvGraphicFramePr>
        <p:xfrm>
          <a:off x="4681750" y="2098934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328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B3FA-53F5-0F4D-337B-E8EF48918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j-ea"/>
                <a:cs typeface="+mj-cs"/>
              </a:rPr>
              <a:t>DGS Across a Heterogeneous Economic Landscape </a:t>
            </a:r>
            <a:endParaRPr lang="en-US" dirty="0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B3DD1901-D3B9-7700-5841-7DA5115136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F2368-A0E4-9852-ED32-C2F1E502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94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878A5-C05F-6CFF-D71B-79DAA2F6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BF4D01-DD3B-41C9-0984-0BFA758908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479408"/>
              </p:ext>
            </p:extLst>
          </p:nvPr>
        </p:nvGraphicFramePr>
        <p:xfrm>
          <a:off x="4106143" y="147630"/>
          <a:ext cx="7918217" cy="656273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281325">
                  <a:extLst>
                    <a:ext uri="{9D8B030D-6E8A-4147-A177-3AD203B41FA5}">
                      <a16:colId xmlns:a16="http://schemas.microsoft.com/office/drawing/2014/main" val="1889201581"/>
                    </a:ext>
                  </a:extLst>
                </a:gridCol>
                <a:gridCol w="2036834">
                  <a:extLst>
                    <a:ext uri="{9D8B030D-6E8A-4147-A177-3AD203B41FA5}">
                      <a16:colId xmlns:a16="http://schemas.microsoft.com/office/drawing/2014/main" val="2621689481"/>
                    </a:ext>
                  </a:extLst>
                </a:gridCol>
                <a:gridCol w="2600058">
                  <a:extLst>
                    <a:ext uri="{9D8B030D-6E8A-4147-A177-3AD203B41FA5}">
                      <a16:colId xmlns:a16="http://schemas.microsoft.com/office/drawing/2014/main" val="4136559746"/>
                    </a:ext>
                  </a:extLst>
                </a:gridCol>
              </a:tblGrid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Dynamic Growth Sector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Countries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Average Growth Rate (2014-2023) %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4275855303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Hotels and Restaurants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Antigua and Barbuda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6.02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066483233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 dirty="0">
                          <a:effectLst/>
                        </a:rPr>
                        <a:t> 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The Bahamas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8.81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606195407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 dirty="0">
                          <a:effectLst/>
                        </a:rPr>
                        <a:t> 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Belize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0.62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322623447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 dirty="0">
                          <a:effectLst/>
                        </a:rPr>
                        <a:t> 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Dominica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12.83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71410998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Grenada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11.95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45682702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 dirty="0">
                          <a:effectLst/>
                        </a:rPr>
                        <a:t> 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Guyana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8.19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3016455362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 dirty="0">
                          <a:effectLst/>
                        </a:rPr>
                        <a:t> 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Kitts and Nevis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8.38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16287022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Vincent and the Grenadines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6.50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479100283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 dirty="0">
                          <a:effectLst/>
                        </a:rPr>
                        <a:t>Construction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Dominica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9.87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3936421436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Grenada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7.01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4011890373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Guyana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11.00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374688191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Lucia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5.96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420559627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Kitts and Nevis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2.33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591438027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Vincent and the Grenadines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3.51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724690381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Mining and Quarrying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The Bahamas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12.85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69544203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Dominica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11.19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948942566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Guyana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55.16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822757361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St. Lucia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9.29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44501081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St. Vincent and the Grenadines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10.98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362611508"/>
                  </a:ext>
                </a:extLst>
              </a:tr>
              <a:tr h="4279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 dirty="0">
                          <a:effectLst/>
                        </a:rPr>
                        <a:t>Specialized Services (Financial, Real Estate, Telecoms)</a:t>
                      </a:r>
                      <a:endParaRPr lang="en-US" sz="105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Jamaica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0.15</a:t>
                      </a:r>
                      <a:r>
                        <a:rPr lang="en-US" sz="1050" kern="100" baseline="30000" dirty="0">
                          <a:effectLst/>
                        </a:rPr>
                        <a:t>1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386118371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Trinidad and Tobago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1.00</a:t>
                      </a:r>
                      <a:r>
                        <a:rPr lang="en-US" sz="1050" kern="0" baseline="30000" dirty="0">
                          <a:effectLst/>
                        </a:rPr>
                        <a:t>2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77601892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Transport and Supporting Activities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Antigua and Barbuda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4.26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53638689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The Bahamas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6.82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3289944088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Dominica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5.80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396242559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Grenada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5.74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48447170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St Kitts and Nevis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3.62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430917322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St. Vincent and the Grenadines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3.40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474842802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Suriname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-0.17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039624540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Electricity, Gas and Water Supply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Antigua and Barbuda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3.23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827182641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The Bahamas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9.59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1322665699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Guyana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5.83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919696605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Agriculture and Fishing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Dominica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7.62</a:t>
                      </a:r>
                      <a:r>
                        <a:rPr lang="en-US" sz="1050" kern="100" baseline="30000" dirty="0">
                          <a:effectLst/>
                        </a:rPr>
                        <a:t>3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879161946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0">
                          <a:effectLst/>
                        </a:rPr>
                        <a:t> 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>
                          <a:effectLst/>
                        </a:rPr>
                        <a:t>Jamaica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0" dirty="0">
                          <a:effectLst/>
                        </a:rPr>
                        <a:t>0.12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27742317"/>
                  </a:ext>
                </a:extLst>
              </a:tr>
              <a:tr h="18043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0" kern="100">
                          <a:effectLst/>
                        </a:rPr>
                        <a:t>Manufacturing</a:t>
                      </a:r>
                      <a:endParaRPr lang="en-US" sz="105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>
                          <a:effectLst/>
                        </a:rPr>
                        <a:t>Grenada</a:t>
                      </a:r>
                      <a:endParaRPr lang="en-US" sz="105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kern="100" dirty="0">
                          <a:effectLst/>
                        </a:rPr>
                        <a:t>5.11</a:t>
                      </a:r>
                      <a:endParaRPr lang="en-US" sz="105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29" marR="14729" marT="0" marB="0"/>
                </a:tc>
                <a:extLst>
                  <a:ext uri="{0D108BD9-81ED-4DB2-BD59-A6C34878D82A}">
                    <a16:rowId xmlns:a16="http://schemas.microsoft.com/office/drawing/2014/main" val="2457654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4457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1DB0-7091-BE29-B410-DFA79590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Aligning DGS with Global Demand Opportunities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EE7BCB5-AF30-10A6-E700-3885F0188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912831"/>
              </p:ext>
            </p:extLst>
          </p:nvPr>
        </p:nvGraphicFramePr>
        <p:xfrm>
          <a:off x="917448" y="218757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55B97-8EB0-21C2-840F-FEC37EE0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7460A0-C786-28DB-C924-E848BA2549CB}"/>
              </a:ext>
            </a:extLst>
          </p:cNvPr>
          <p:cNvSpPr txBox="1"/>
          <p:nvPr/>
        </p:nvSpPr>
        <p:spPr>
          <a:xfrm>
            <a:off x="917448" y="1681845"/>
            <a:ext cx="1067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Future growth lies in specializing in niche, high-value services and sustainable, ethically sourced goods.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01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262400-C44A-4611-BDCF-8CB7183DF83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806F7-83B0-35B1-EF26-18750B54B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/>
              <a:t>Technology as a Core Enabler: Frontier Tech Applications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D6D91-9FB0-6110-D813-00C591F0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FB465D3-5318-C9AF-A706-FBA8CC89EB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0596287"/>
              </p:ext>
            </p:extLst>
          </p:nvPr>
        </p:nvGraphicFramePr>
        <p:xfrm>
          <a:off x="448056" y="1764792"/>
          <a:ext cx="11743924" cy="472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4646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733A-1FEA-B1B5-5510-029F1FF5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1365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Climate Change: Risks, Resilience, and Strategic Opportunities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633EE82-2B89-EBF3-5EA1-2DB3C366F8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5909041"/>
              </p:ext>
            </p:extLst>
          </p:nvPr>
        </p:nvGraphicFramePr>
        <p:xfrm>
          <a:off x="996696" y="1462087"/>
          <a:ext cx="11195304" cy="5259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BACAA-C870-84C0-3BDC-7275A626E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297783-9711-4AEA-9A11-607AAE647D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74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26EF6BE8-5911-B0CF-F078-7FF5EF17B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10474255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Sector Characterization and Prioritization (1)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E41E1-793B-9478-3219-49628B911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46C7091-A58C-8CAA-8ECB-53A515565A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8902247"/>
              </p:ext>
            </p:extLst>
          </p:nvPr>
        </p:nvGraphicFramePr>
        <p:xfrm>
          <a:off x="690737" y="1966292"/>
          <a:ext cx="10810527" cy="4753176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677512">
                  <a:extLst>
                    <a:ext uri="{9D8B030D-6E8A-4147-A177-3AD203B41FA5}">
                      <a16:colId xmlns:a16="http://schemas.microsoft.com/office/drawing/2014/main" val="3843571600"/>
                    </a:ext>
                  </a:extLst>
                </a:gridCol>
                <a:gridCol w="1859365">
                  <a:extLst>
                    <a:ext uri="{9D8B030D-6E8A-4147-A177-3AD203B41FA5}">
                      <a16:colId xmlns:a16="http://schemas.microsoft.com/office/drawing/2014/main" val="131347208"/>
                    </a:ext>
                  </a:extLst>
                </a:gridCol>
                <a:gridCol w="2255976">
                  <a:extLst>
                    <a:ext uri="{9D8B030D-6E8A-4147-A177-3AD203B41FA5}">
                      <a16:colId xmlns:a16="http://schemas.microsoft.com/office/drawing/2014/main" val="1623104655"/>
                    </a:ext>
                  </a:extLst>
                </a:gridCol>
                <a:gridCol w="2394530">
                  <a:extLst>
                    <a:ext uri="{9D8B030D-6E8A-4147-A177-3AD203B41FA5}">
                      <a16:colId xmlns:a16="http://schemas.microsoft.com/office/drawing/2014/main" val="3823189604"/>
                    </a:ext>
                  </a:extLst>
                </a:gridCol>
                <a:gridCol w="2623144">
                  <a:extLst>
                    <a:ext uri="{9D8B030D-6E8A-4147-A177-3AD203B41FA5}">
                      <a16:colId xmlns:a16="http://schemas.microsoft.com/office/drawing/2014/main" val="186137007"/>
                    </a:ext>
                  </a:extLst>
                </a:gridCol>
              </a:tblGrid>
              <a:tr h="8156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Strategic Sector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High-Priority Sub-Sectors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Core Growth Potential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Key Employment Potential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Strategic Competitive Advantage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106154"/>
                  </a:ext>
                </a:extLst>
              </a:tr>
              <a:tr h="1488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High-Value Tourism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Personalized/Niche Tourism, Eco-Tourism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 (Global trend for custom, ethical, and authentic experiences).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Medium (Tech experts, specialized guides, conservation/park management).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 (Unique culture, pristine natural resources, and authentic experiences are key assets).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4465065"/>
                  </a:ext>
                </a:extLst>
              </a:tr>
              <a:tr h="14883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Circular Economy 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Sustainable Manufacturing, Green Construction Recycling, Waste Management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 (Converts waste liability into economic asset; essential for resilient infrastructure).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Medium (Specialized jobs in material science, advanced manufacturing, recycling).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 (Necessity creates advantage; attracts environmentally conscious investment; transforms waste problem).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677391"/>
                  </a:ext>
                </a:extLst>
              </a:tr>
              <a:tr h="96077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Climate-Resilient Infrastructure</a:t>
                      </a:r>
                      <a:endParaRPr lang="en-US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Built Infrastructure, Ecosystem-Based Adaptation (EBA)</a:t>
                      </a:r>
                      <a:endParaRPr lang="en-US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High (Urgent, non-negotiable need to protect key economic assets).</a:t>
                      </a:r>
                      <a:endParaRPr lang="en-US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Medium (Green construction, specialized engineering) to Low (Ecological restoration).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 (Inherent vulnerability drives unique expertise that can be exported globally).</a:t>
                      </a:r>
                      <a:endParaRPr lang="en-US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667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785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456BCD-FEA1-A42F-D1BA-7D352D835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CE5582D8-4C4E-A9D8-4013-539B03FB9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10EFF44-A069-59A6-6C46-B1B6825F4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98ABDE6-C4BC-A2E5-DDD8-B02F09FFA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93943D5-0488-E868-D227-7B73C148B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73A24A95-9FB5-57DF-298A-4CA6215B1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977931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Sector Characterization and Prioritization (2)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D012E-1FF1-347C-8748-CD4D4A62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2297783-9711-4AEA-9A11-607AAE647DA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759EDF-96EB-128E-AFFD-6C16369DF9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61360"/>
              </p:ext>
            </p:extLst>
          </p:nvPr>
        </p:nvGraphicFramePr>
        <p:xfrm>
          <a:off x="690737" y="1966292"/>
          <a:ext cx="10810527" cy="4562523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677512">
                  <a:extLst>
                    <a:ext uri="{9D8B030D-6E8A-4147-A177-3AD203B41FA5}">
                      <a16:colId xmlns:a16="http://schemas.microsoft.com/office/drawing/2014/main" val="3843571600"/>
                    </a:ext>
                  </a:extLst>
                </a:gridCol>
                <a:gridCol w="1859365">
                  <a:extLst>
                    <a:ext uri="{9D8B030D-6E8A-4147-A177-3AD203B41FA5}">
                      <a16:colId xmlns:a16="http://schemas.microsoft.com/office/drawing/2014/main" val="131347208"/>
                    </a:ext>
                  </a:extLst>
                </a:gridCol>
                <a:gridCol w="2255976">
                  <a:extLst>
                    <a:ext uri="{9D8B030D-6E8A-4147-A177-3AD203B41FA5}">
                      <a16:colId xmlns:a16="http://schemas.microsoft.com/office/drawing/2014/main" val="1623104655"/>
                    </a:ext>
                  </a:extLst>
                </a:gridCol>
                <a:gridCol w="2394530">
                  <a:extLst>
                    <a:ext uri="{9D8B030D-6E8A-4147-A177-3AD203B41FA5}">
                      <a16:colId xmlns:a16="http://schemas.microsoft.com/office/drawing/2014/main" val="3823189604"/>
                    </a:ext>
                  </a:extLst>
                </a:gridCol>
                <a:gridCol w="2623144">
                  <a:extLst>
                    <a:ext uri="{9D8B030D-6E8A-4147-A177-3AD203B41FA5}">
                      <a16:colId xmlns:a16="http://schemas.microsoft.com/office/drawing/2014/main" val="186137007"/>
                    </a:ext>
                  </a:extLst>
                </a:gridCol>
              </a:tblGrid>
              <a:tr h="758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Strategic Sector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High-Priority Sub-Sectors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Core Growth Potential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Key Employment Potential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Strategic Competitive Advantage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106154"/>
                  </a:ext>
                </a:extLst>
              </a:tr>
              <a:tr h="1491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Knowledge Economy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ICT, Digital Services, FinTech, Logistics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(Global tech demand; high mobile penetration).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(High-skill, high-wage roles in software, data science).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effectLst/>
                        </a:rPr>
                        <a:t>High (English-speaking, strategic time zone/location, strong finance base).</a:t>
                      </a:r>
                      <a:endParaRPr lang="en-US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677391"/>
                  </a:ext>
                </a:extLst>
              </a:tr>
              <a:tr h="10760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Blue Economy 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Marine Biotechnology, Blue Carbon Services, Sustainable Fisheries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(Vast marine biodiversity; emerging global carbon market).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(Marine Biotech: High-skill R&amp;D) to Low (Blue Carbon: specialized management).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(Rich marine biodiversity, extensive coastal/mangrove ecosystems, large EEZ).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667516"/>
                  </a:ext>
                </a:extLst>
              </a:tr>
              <a:tr h="12367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</a:rPr>
                        <a:t>Clean Energy &amp; Decarbonization</a:t>
                      </a:r>
                      <a:endParaRPr lang="en-US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Solar/Wind, Green Hydrogen, Energy Efficiency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(High fossil fuel cost arbitrage; global decarbonization push).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(Green Hydrogen: high-skill engineering/production) to Medium (Installation/Maintenance).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</a:rPr>
                        <a:t>High (Abundant natural resources; strategic location for Green Hydrogen export/bunkering).</a:t>
                      </a:r>
                      <a:endParaRPr lang="en-US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892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5177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89BE88-B0CC-14FD-12AA-E788B8798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52DAC2D-F209-8194-37B4-FD7418B7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1336FA8-16EA-CC2C-8F69-6C9F9070F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CF1D4FE-8F4B-7327-BC75-A8A3F7E1D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1946CD8-DCAA-F7CF-08D4-C2ADE0624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3938C77B-A0D5-28BA-974C-C59A0B3F4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977931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Sector Characterization and Prioritization (3)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27087-9E1F-4179-3691-8005CEFED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2297783-9711-4AEA-9A11-607AAE647DA2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33BD485-27C7-70CE-61C1-0F159F87A2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211909"/>
              </p:ext>
            </p:extLst>
          </p:nvPr>
        </p:nvGraphicFramePr>
        <p:xfrm>
          <a:off x="699713" y="2283571"/>
          <a:ext cx="10810527" cy="3464478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677512">
                  <a:extLst>
                    <a:ext uri="{9D8B030D-6E8A-4147-A177-3AD203B41FA5}">
                      <a16:colId xmlns:a16="http://schemas.microsoft.com/office/drawing/2014/main" val="3843571600"/>
                    </a:ext>
                  </a:extLst>
                </a:gridCol>
                <a:gridCol w="1859365">
                  <a:extLst>
                    <a:ext uri="{9D8B030D-6E8A-4147-A177-3AD203B41FA5}">
                      <a16:colId xmlns:a16="http://schemas.microsoft.com/office/drawing/2014/main" val="131347208"/>
                    </a:ext>
                  </a:extLst>
                </a:gridCol>
                <a:gridCol w="2255976">
                  <a:extLst>
                    <a:ext uri="{9D8B030D-6E8A-4147-A177-3AD203B41FA5}">
                      <a16:colId xmlns:a16="http://schemas.microsoft.com/office/drawing/2014/main" val="1623104655"/>
                    </a:ext>
                  </a:extLst>
                </a:gridCol>
                <a:gridCol w="2394530">
                  <a:extLst>
                    <a:ext uri="{9D8B030D-6E8A-4147-A177-3AD203B41FA5}">
                      <a16:colId xmlns:a16="http://schemas.microsoft.com/office/drawing/2014/main" val="3823189604"/>
                    </a:ext>
                  </a:extLst>
                </a:gridCol>
                <a:gridCol w="2623144">
                  <a:extLst>
                    <a:ext uri="{9D8B030D-6E8A-4147-A177-3AD203B41FA5}">
                      <a16:colId xmlns:a16="http://schemas.microsoft.com/office/drawing/2014/main" val="186137007"/>
                    </a:ext>
                  </a:extLst>
                </a:gridCol>
              </a:tblGrid>
              <a:tr h="7583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Strategic Sector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High-Priority Sub-Sectors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Core Growth Potential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Key Employment Potential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Strategic Competitive Advantage</a:t>
                      </a:r>
                      <a:endParaRPr lang="en-US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831" marR="64188" marT="19952" marB="149638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106154"/>
                  </a:ext>
                </a:extLst>
              </a:tr>
              <a:tr h="1491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Climate Smart Agriculture</a:t>
                      </a:r>
                    </a:p>
                  </a:txBody>
                  <a:tcPr marL="50524" marR="5052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Agri-Biotech/Agri-tech, Precision Farming, Sustainable Farming Systems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High (Urgent need for climate-resilient yields; reduced import dependency).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Medium (New, higher-skilled roles in data analysis, science, and sustainable systems).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High (Tropical climate, leveraging global trend for ethical/sustainable sourcing, strengthened food security).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8677391"/>
                  </a:ext>
                </a:extLst>
              </a:tr>
              <a:tr h="10760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Land and Forestry</a:t>
                      </a:r>
                    </a:p>
                  </a:txBody>
                  <a:tcPr marL="50524" marR="5052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Green Carbon Ecosystem Services, Agroforestry, Sustainable Forest Management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High (Rapidly expanding global carbon credit market; resilient revenue streams).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Medium (Conservation, surveying, tree management) to Low (Specialized data analysis for carbon credits).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High (Rich natural capital, extensive forests, unique position to generate high-quality carbon credits).</a:t>
                      </a:r>
                    </a:p>
                  </a:txBody>
                  <a:tcPr marL="50524" marR="50524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667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242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C29DC0-3EF2-152D-3D02-F2D44201E7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9F62D11-B1E8-DBD4-75E2-FE313E2EF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Preeya.Mohan@uwi.edu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A8D757E-AC49-02AB-A40A-A291C6F66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00CD2A-47F3-E311-DCBC-485DF41F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2297783-9711-4AEA-9A11-607AAE647DA2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12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</TotalTime>
  <Words>2240</Words>
  <Application>Microsoft Office PowerPoint</Application>
  <PresentationFormat>Widescreen</PresentationFormat>
  <Paragraphs>321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Identifying Economic Sectors with Dynamic Growth Potential in Caribbean SIDS</vt:lpstr>
      <vt:lpstr>The Low-Growth Trap: Why Caribbean SIIDS Can't Compete</vt:lpstr>
      <vt:lpstr>Strengths and Opportunities for Future Growth</vt:lpstr>
      <vt:lpstr>Our Approach: Identifying Economic Sectors with Dynamic Growth Potential</vt:lpstr>
      <vt:lpstr>Methodology </vt:lpstr>
      <vt:lpstr>Data Sources</vt:lpstr>
      <vt:lpstr>Inventory of DGS</vt:lpstr>
      <vt:lpstr>DGS Across a Heterogeneous Economic Landscape </vt:lpstr>
      <vt:lpstr>PowerPoint Presentation</vt:lpstr>
      <vt:lpstr>Aligning DGS with Global Demand Opportunities</vt:lpstr>
      <vt:lpstr>Technology as a Core Enabler: Frontier Tech Applications</vt:lpstr>
      <vt:lpstr>Climate Change: Risks, Resilience, and Strategic Opportunities</vt:lpstr>
      <vt:lpstr>Sector Characterization and Prioritization (1)</vt:lpstr>
      <vt:lpstr>Sector Characterization and Prioritization (2) </vt:lpstr>
      <vt:lpstr>Sector Characterization and Prioritization (3) </vt:lpstr>
      <vt:lpstr>Preeya.Mohan@uwi.edu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Economic Sectors with Dynamic Growth Potential in the Caribbean Region</dc:title>
  <dc:creator>Preeya Mohan</dc:creator>
  <cp:lastModifiedBy>Ramona Sinanan</cp:lastModifiedBy>
  <cp:revision>90</cp:revision>
  <dcterms:created xsi:type="dcterms:W3CDTF">2025-07-07T22:29:15Z</dcterms:created>
  <dcterms:modified xsi:type="dcterms:W3CDTF">2025-10-15T10:04:19Z</dcterms:modified>
</cp:coreProperties>
</file>