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88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9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530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ploadFile/template/1.1_20240708144935A7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243" y="0"/>
            <a:ext cx="4118757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9501" y="2012504"/>
            <a:ext cx="4389120" cy="24083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96000"/>
              </a:lnSpc>
              <a:spcBef>
                <a:spcPts val="375"/>
              </a:spcBef>
            </a:pPr>
            <a:r>
              <a:rPr lang="en-US" sz="30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Sector Development and Economic Diversification in the Caribbean Region</a:t>
            </a:r>
            <a:endParaRPr lang="en-US" sz="1500" dirty="0"/>
          </a:p>
        </p:txBody>
      </p:sp>
      <p:pic>
        <p:nvPicPr>
          <p:cNvPr id="4" name="Picture 3"/>
          <p:cNvPicPr/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063" y="395159"/>
            <a:ext cx="1463272" cy="9558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79294" y="1351005"/>
            <a:ext cx="379270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029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COMMONWEALTH OF DOMINICA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ploadFile/1.2_20240708161250A0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30715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25138" y="849581"/>
            <a:ext cx="536116" cy="49006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24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3755766" y="1774455"/>
            <a:ext cx="536116" cy="49006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24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126085" y="909946"/>
            <a:ext cx="4572000" cy="39260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Facilitation of Investment and Reforms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705525" y="2729037"/>
            <a:ext cx="536116" cy="49006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24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161255" y="1804637"/>
            <a:ext cx="4572000" cy="39260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Development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291882" y="2789402"/>
            <a:ext cx="4572000" cy="39260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Addressing the Missing Middle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ploadFile/template/1.3_20240708163939A189.jpg"/>
          <p:cNvPicPr>
            <a:picLocks noChangeAspect="1"/>
          </p:cNvPicPr>
          <p:nvPr/>
        </p:nvPicPr>
        <p:blipFill>
          <a:blip r:embed="rId3"/>
          <a:srcRect t="44651" b="8837"/>
          <a:stretch/>
        </p:blipFill>
        <p:spPr>
          <a:xfrm>
            <a:off x="0" y="0"/>
            <a:ext cx="9144000" cy="23776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377640"/>
          </a:xfrm>
          <a:custGeom>
            <a:avLst/>
            <a:gdLst/>
            <a:ahLst/>
            <a:cxnLst/>
            <a:rect l="l" t="t" r="r" b="b"/>
            <a:pathLst>
              <a:path w="9144000" h="2377640">
                <a:moveTo>
                  <a:pt x="0" y="0"/>
                </a:moveTo>
                <a:lnTo>
                  <a:pt x="9144000" y="0"/>
                </a:lnTo>
                <a:lnTo>
                  <a:pt x="9144000" y="2377640"/>
                </a:lnTo>
                <a:lnTo>
                  <a:pt x="0" y="2377640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914400" y="1200607"/>
            <a:ext cx="7315200" cy="2743200"/>
          </a:xfrm>
          <a:custGeom>
            <a:avLst/>
            <a:gdLst/>
            <a:ahLst/>
            <a:cxnLst/>
            <a:rect l="l" t="t" r="r" b="b"/>
            <a:pathLst>
              <a:path w="7315200" h="2743200">
                <a:moveTo>
                  <a:pt x="0" y="0"/>
                </a:moveTo>
                <a:lnTo>
                  <a:pt x="7315200" y="0"/>
                </a:lnTo>
                <a:lnTo>
                  <a:pt x="7315200" y="2743200"/>
                </a:lnTo>
                <a:lnTo>
                  <a:pt x="0" y="274320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38100">
            <a:solidFill>
              <a:srgbClr val="1767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914400" y="1212599"/>
            <a:ext cx="3518740" cy="1165041"/>
          </a:xfrm>
          <a:custGeom>
            <a:avLst/>
            <a:gdLst/>
            <a:ahLst/>
            <a:cxnLst/>
            <a:rect l="l" t="t" r="r" b="b"/>
            <a:pathLst>
              <a:path w="3518740" h="1165041">
                <a:moveTo>
                  <a:pt x="0" y="1165041"/>
                </a:moveTo>
                <a:lnTo>
                  <a:pt x="0" y="0"/>
                </a:lnTo>
                <a:lnTo>
                  <a:pt x="3518740" y="0"/>
                </a:lnTo>
              </a:path>
            </a:pathLst>
          </a:custGeom>
          <a:noFill/>
          <a:ln w="57150">
            <a:solidFill>
              <a:srgbClr val="FFFF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356625" y="1212599"/>
            <a:ext cx="3882596" cy="1178161"/>
          </a:xfrm>
          <a:custGeom>
            <a:avLst/>
            <a:gdLst/>
            <a:ahLst/>
            <a:cxnLst/>
            <a:rect l="l" t="t" r="r" b="b"/>
            <a:pathLst>
              <a:path w="3882596" h="1178161">
                <a:moveTo>
                  <a:pt x="3882596" y="1178161"/>
                </a:moveTo>
                <a:lnTo>
                  <a:pt x="3882596" y="0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FFFF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43000" y="2396759"/>
            <a:ext cx="6858000" cy="492827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4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The Creation of an enabling environment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525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Sector Facilitation of Investments &amp; Reforms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1188720" y="125867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0"/>
                </a:moveTo>
                <a:cubicBezTo>
                  <a:pt x="851443" y="0"/>
                  <a:pt x="1097280" y="245837"/>
                  <a:pt x="1097280" y="548640"/>
                </a:cubicBezTo>
                <a:cubicBezTo>
                  <a:pt x="1097280" y="851443"/>
                  <a:pt x="851443" y="1097280"/>
                  <a:pt x="548640" y="1097280"/>
                </a:cubicBezTo>
                <a:cubicBezTo>
                  <a:pt x="245837" y="1097280"/>
                  <a:pt x="0" y="851443"/>
                  <a:pt x="0" y="548640"/>
                </a:cubicBezTo>
                <a:cubicBezTo>
                  <a:pt x="0" y="245837"/>
                  <a:pt x="245837" y="0"/>
                  <a:pt x="54864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/uploadFile/风控_20240708183907A7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41094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1499" y="2453725"/>
            <a:ext cx="2793441" cy="36471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1767A8"/>
                </a:solidFill>
                <a:latin typeface="Arial" pitchFamily="34" charset="0"/>
                <a:cs typeface="Arial" pitchFamily="34" charset="-120"/>
              </a:rPr>
              <a:t>Mechanisms for Collaboration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57200" y="3123590"/>
            <a:ext cx="2560320" cy="191879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establishment of the Public-Private Sector Collaboration Committee to advise / make recommendations to government to critical areas which would promote growth and impact of the private sector for inclusive economic growth.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023360" y="125867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0"/>
                </a:moveTo>
                <a:cubicBezTo>
                  <a:pt x="851443" y="0"/>
                  <a:pt x="1097280" y="245837"/>
                  <a:pt x="1097280" y="548640"/>
                </a:cubicBezTo>
                <a:cubicBezTo>
                  <a:pt x="1097280" y="851443"/>
                  <a:pt x="851443" y="1097280"/>
                  <a:pt x="548640" y="1097280"/>
                </a:cubicBezTo>
                <a:cubicBezTo>
                  <a:pt x="245837" y="1097280"/>
                  <a:pt x="0" y="851443"/>
                  <a:pt x="0" y="548640"/>
                </a:cubicBezTo>
                <a:cubicBezTo>
                  <a:pt x="0" y="245837"/>
                  <a:pt x="245837" y="0"/>
                  <a:pt x="54864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1" descr="/uploadFile/规则_20240708183911A7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1441094"/>
            <a:ext cx="731520" cy="7315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291840" y="2453725"/>
            <a:ext cx="2560320" cy="5399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of Human Resource capacity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3291840" y="3123392"/>
            <a:ext cx="2560320" cy="137749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Assessing the human resource needs of the private sector, both academic and technical, and preparing the present and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furture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workforce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6858000" y="125867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0"/>
                </a:moveTo>
                <a:cubicBezTo>
                  <a:pt x="851443" y="0"/>
                  <a:pt x="1097280" y="245837"/>
                  <a:pt x="1097280" y="548640"/>
                </a:cubicBezTo>
                <a:cubicBezTo>
                  <a:pt x="1097280" y="851443"/>
                  <a:pt x="851443" y="1097280"/>
                  <a:pt x="548640" y="1097280"/>
                </a:cubicBezTo>
                <a:cubicBezTo>
                  <a:pt x="245837" y="1097280"/>
                  <a:pt x="0" y="851443"/>
                  <a:pt x="0" y="548640"/>
                </a:cubicBezTo>
                <a:cubicBezTo>
                  <a:pt x="0" y="245837"/>
                  <a:pt x="245837" y="0"/>
                  <a:pt x="54864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9050" dist="38100" dir="2700000" algn="bl" rotWithShape="0">
              <a:srgbClr val="808080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/uploadFile/交易分析_20240708183915A76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0" y="1441094"/>
            <a:ext cx="731520" cy="7315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126480" y="2453725"/>
            <a:ext cx="2560320" cy="71231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Process Improvement &amp; Trade Expansion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6126480" y="3123392"/>
            <a:ext cx="2560320" cy="137749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digital adoption and creation of the ecosystem that fosters enhance productivity, establishment of markets and export promotion..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389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Development</a:t>
            </a:r>
            <a:endParaRPr lang="en-US" sz="1500" dirty="0"/>
          </a:p>
        </p:txBody>
      </p:sp>
      <p:pic>
        <p:nvPicPr>
          <p:cNvPr id="3" name="Image 0" descr="/uploadFile/template/1.4_20240708173308A436.jpg"/>
          <p:cNvPicPr>
            <a:picLocks noChangeAspect="1"/>
          </p:cNvPicPr>
          <p:nvPr/>
        </p:nvPicPr>
        <p:blipFill>
          <a:blip r:embed="rId3"/>
          <a:srcRect t="36585" b="2439"/>
          <a:stretch/>
        </p:blipFill>
        <p:spPr>
          <a:xfrm>
            <a:off x="0" y="1198325"/>
            <a:ext cx="9144000" cy="309644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1192068"/>
            <a:ext cx="9144000" cy="3108960"/>
          </a:xfrm>
          <a:custGeom>
            <a:avLst/>
            <a:gdLst/>
            <a:ahLst/>
            <a:cxnLst/>
            <a:rect l="l" t="t" r="r" b="b"/>
            <a:pathLst>
              <a:path w="9144000" h="3108960">
                <a:moveTo>
                  <a:pt x="0" y="0"/>
                </a:moveTo>
                <a:lnTo>
                  <a:pt x="9144000" y="0"/>
                </a:lnTo>
                <a:lnTo>
                  <a:pt x="9144000" y="3108960"/>
                </a:lnTo>
                <a:lnTo>
                  <a:pt x="0" y="31089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4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320040" y="1374948"/>
            <a:ext cx="2651760" cy="2743200"/>
          </a:xfrm>
          <a:custGeom>
            <a:avLst/>
            <a:gdLst/>
            <a:ahLst/>
            <a:cxnLst/>
            <a:rect l="l" t="t" r="r" b="b"/>
            <a:pathLst>
              <a:path w="2651760" h="2743200">
                <a:moveTo>
                  <a:pt x="124671" y="0"/>
                </a:moveTo>
                <a:lnTo>
                  <a:pt x="2527089" y="0"/>
                </a:lnTo>
                <a:quadBezTo>
                  <a:pt x="2651760" y="0"/>
                  <a:pt x="2651760" y="124671"/>
                </a:quadBezTo>
                <a:lnTo>
                  <a:pt x="2651760" y="2618529"/>
                </a:lnTo>
                <a:quadBezTo>
                  <a:pt x="2651760" y="2743200"/>
                  <a:pt x="2527089" y="2743200"/>
                </a:quadBezTo>
                <a:lnTo>
                  <a:pt x="124671" y="2743200"/>
                </a:lnTo>
                <a:quadBezTo>
                  <a:pt x="0" y="2743200"/>
                  <a:pt x="0" y="2618529"/>
                </a:quadBezTo>
                <a:lnTo>
                  <a:pt x="0" y="124671"/>
                </a:lnTo>
                <a:quadBezTo>
                  <a:pt x="0" y="0"/>
                  <a:pt x="124671" y="0"/>
                </a:quadBez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3246120" y="1374948"/>
            <a:ext cx="2651760" cy="2743200"/>
          </a:xfrm>
          <a:custGeom>
            <a:avLst/>
            <a:gdLst/>
            <a:ahLst/>
            <a:cxnLst/>
            <a:rect l="l" t="t" r="r" b="b"/>
            <a:pathLst>
              <a:path w="2651760" h="2743200">
                <a:moveTo>
                  <a:pt x="124671" y="0"/>
                </a:moveTo>
                <a:lnTo>
                  <a:pt x="2527089" y="0"/>
                </a:lnTo>
                <a:quadBezTo>
                  <a:pt x="2651760" y="0"/>
                  <a:pt x="2651760" y="124671"/>
                </a:quadBezTo>
                <a:lnTo>
                  <a:pt x="2651760" y="2618529"/>
                </a:lnTo>
                <a:quadBezTo>
                  <a:pt x="2651760" y="2743200"/>
                  <a:pt x="2527089" y="2743200"/>
                </a:quadBezTo>
                <a:lnTo>
                  <a:pt x="124671" y="2743200"/>
                </a:lnTo>
                <a:quadBezTo>
                  <a:pt x="0" y="2743200"/>
                  <a:pt x="0" y="2618529"/>
                </a:quadBezTo>
                <a:lnTo>
                  <a:pt x="0" y="124671"/>
                </a:lnTo>
                <a:quadBezTo>
                  <a:pt x="0" y="0"/>
                  <a:pt x="124671" y="0"/>
                </a:quadBez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172200" y="1374948"/>
            <a:ext cx="2651760" cy="2743200"/>
          </a:xfrm>
          <a:custGeom>
            <a:avLst/>
            <a:gdLst/>
            <a:ahLst/>
            <a:cxnLst/>
            <a:rect l="l" t="t" r="r" b="b"/>
            <a:pathLst>
              <a:path w="2651760" h="2743200">
                <a:moveTo>
                  <a:pt x="124671" y="0"/>
                </a:moveTo>
                <a:lnTo>
                  <a:pt x="2527089" y="0"/>
                </a:lnTo>
                <a:quadBezTo>
                  <a:pt x="2651760" y="0"/>
                  <a:pt x="2651760" y="124671"/>
                </a:quadBezTo>
                <a:lnTo>
                  <a:pt x="2651760" y="2618529"/>
                </a:lnTo>
                <a:quadBezTo>
                  <a:pt x="2651760" y="2743200"/>
                  <a:pt x="2527089" y="2743200"/>
                </a:quadBezTo>
                <a:lnTo>
                  <a:pt x="124671" y="2743200"/>
                </a:lnTo>
                <a:quadBezTo>
                  <a:pt x="0" y="2743200"/>
                  <a:pt x="0" y="2618529"/>
                </a:quadBezTo>
                <a:lnTo>
                  <a:pt x="0" y="124671"/>
                </a:lnTo>
                <a:quadBezTo>
                  <a:pt x="0" y="0"/>
                  <a:pt x="124671" y="0"/>
                </a:quadBez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65760" y="1485944"/>
            <a:ext cx="2560320" cy="3693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Transportation Network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65760" y="2155810"/>
            <a:ext cx="2560320" cy="157447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international airport when completed will improve the overall transportation network, benefiting both passengers and cargo movement.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3291840" y="1485944"/>
            <a:ext cx="2560320" cy="3693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Facilities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291840" y="2155611"/>
            <a:ext cx="2560320" cy="194053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State-of-the-art facilities will be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established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enhancing the overall infrastructure of the island. Through the ongoing digital transformation project, assistance is given to modernize private sector modernization as well as advance the ongoing </a:t>
            </a:r>
            <a:r>
              <a:rPr lang="en-US" sz="14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eGovernment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initiatives.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217920" y="1485944"/>
            <a:ext cx="2560320" cy="3693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Complementary Services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172200" y="1875612"/>
            <a:ext cx="2560320" cy="24358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capital investments by the Government provides new opportunities for business expansion and diversification – construction of the Marina in Portsmouth, the world’s longest Cable Car in Laudat, the Geothermal Energy Plant in Laudat and several hotel resort developments are only a few of investment opportunities for the private sector.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45525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21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Missing Middle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365760" y="1374948"/>
            <a:ext cx="2560320" cy="2926080"/>
          </a:xfrm>
          <a:custGeom>
            <a:avLst/>
            <a:gdLst/>
            <a:ahLst/>
            <a:cxnLst/>
            <a:rect l="l" t="t" r="r" b="b"/>
            <a:pathLst>
              <a:path w="2560320" h="2926080">
                <a:moveTo>
                  <a:pt x="108373" y="0"/>
                </a:moveTo>
                <a:lnTo>
                  <a:pt x="2451947" y="0"/>
                </a:lnTo>
                <a:quadBezTo>
                  <a:pt x="2560320" y="0"/>
                  <a:pt x="2560320" y="108373"/>
                </a:quadBezTo>
                <a:lnTo>
                  <a:pt x="2560320" y="2817707"/>
                </a:lnTo>
                <a:quadBezTo>
                  <a:pt x="2560320" y="2926080"/>
                  <a:pt x="2451947" y="2926080"/>
                </a:quadBezTo>
                <a:lnTo>
                  <a:pt x="108373" y="2926080"/>
                </a:lnTo>
                <a:quadBezTo>
                  <a:pt x="0" y="2926080"/>
                  <a:pt x="0" y="2817707"/>
                </a:quadBezTo>
                <a:lnTo>
                  <a:pt x="0" y="108373"/>
                </a:lnTo>
                <a:quadBezTo>
                  <a:pt x="0" y="0"/>
                  <a:pt x="108373" y="0"/>
                </a:quad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1767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1870793"/>
            <a:ext cx="2560320" cy="3693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Development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2540658"/>
            <a:ext cx="2560320" cy="137749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Divesting investments and decentralize services in an effort reduce inequalities and to urbanize rural communities.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7511" y="1374948"/>
            <a:ext cx="109681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27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135976" y="2240125"/>
            <a:ext cx="2560320" cy="2926080"/>
          </a:xfrm>
          <a:custGeom>
            <a:avLst/>
            <a:gdLst/>
            <a:ahLst/>
            <a:cxnLst/>
            <a:rect l="l" t="t" r="r" b="b"/>
            <a:pathLst>
              <a:path w="2560320" h="2926080">
                <a:moveTo>
                  <a:pt x="0" y="79510"/>
                </a:moveTo>
                <a:quadBezTo>
                  <a:pt x="0" y="0"/>
                  <a:pt x="79510" y="0"/>
                </a:quadBezTo>
                <a:lnTo>
                  <a:pt x="2480810" y="0"/>
                </a:lnTo>
                <a:quadBezTo>
                  <a:pt x="2560320" y="0"/>
                  <a:pt x="2560320" y="79510"/>
                </a:quadBezTo>
                <a:lnTo>
                  <a:pt x="2560320" y="2926080"/>
                </a:lnTo>
                <a:lnTo>
                  <a:pt x="0" y="2926080"/>
                </a:lnTo>
                <a:close/>
              </a:path>
            </a:pathLst>
          </a:custGeom>
          <a:solidFill>
            <a:srgbClr val="1767A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91725" y="2544818"/>
            <a:ext cx="2560320" cy="3693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Expanding the Dialogue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213851" y="2961092"/>
            <a:ext cx="2560320" cy="226350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order to meet the needs of the private sector, governments are encouraged to open meaningful and sustained dialogues with the private sector – hear from them, consider their contributions, impress upon them the need to think national – social and economic responsibilities; empower them.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04268" y="2217420"/>
            <a:ext cx="1009859" cy="5247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2700" b="1" dirty="0">
                <a:solidFill>
                  <a:srgbClr val="FAFA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17920" y="2217420"/>
            <a:ext cx="2560320" cy="2926080"/>
          </a:xfrm>
          <a:custGeom>
            <a:avLst/>
            <a:gdLst/>
            <a:ahLst/>
            <a:cxnLst/>
            <a:rect l="l" t="t" r="r" b="b"/>
            <a:pathLst>
              <a:path w="2560320" h="2926080">
                <a:moveTo>
                  <a:pt x="0" y="116297"/>
                </a:moveTo>
                <a:quadBezTo>
                  <a:pt x="0" y="0"/>
                  <a:pt x="116297" y="0"/>
                </a:quadBezTo>
                <a:lnTo>
                  <a:pt x="2444023" y="0"/>
                </a:lnTo>
                <a:quadBezTo>
                  <a:pt x="2560320" y="0"/>
                  <a:pt x="2560320" y="116297"/>
                </a:quadBezTo>
                <a:lnTo>
                  <a:pt x="2560320" y="2926080"/>
                </a:lnTo>
                <a:lnTo>
                  <a:pt x="0" y="2926080"/>
                </a:lnTo>
                <a:close/>
              </a:path>
            </a:pathLst>
          </a:custGeom>
          <a:solidFill>
            <a:srgbClr val="1767A8"/>
          </a:solidFill>
          <a:ln w="19050">
            <a:solidFill>
              <a:srgbClr val="1767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217920" y="2713265"/>
            <a:ext cx="2560320" cy="3693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Resilience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0" y="3094306"/>
            <a:ext cx="2560320" cy="191590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high on the national agenda business continuity in the face of intensifying climate change, global unrest, inordinate consumer spending, declining population, high inflationary rates and youth entrepreneurship and empowerment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49671" y="2217420"/>
            <a:ext cx="109681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75"/>
              </a:spcBef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ploadFile/template/1.1_20240708144935A7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243" y="0"/>
            <a:ext cx="4118757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0633" y="2025853"/>
            <a:ext cx="4543152" cy="66565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96000"/>
              </a:lnSpc>
              <a:spcBef>
                <a:spcPts val="375"/>
              </a:spcBef>
            </a:pPr>
            <a:r>
              <a:rPr lang="en-US" sz="3300" b="1" dirty="0">
                <a:solidFill>
                  <a:srgbClr val="17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371</Words>
  <Application>Microsoft Office PowerPoint</Application>
  <PresentationFormat>On-screen Show (16:9)</PresentationFormat>
  <Paragraphs>41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Ramona Sinanan</cp:lastModifiedBy>
  <cp:revision>10</cp:revision>
  <dcterms:created xsi:type="dcterms:W3CDTF">2024-07-18T16:32:35Z</dcterms:created>
  <dcterms:modified xsi:type="dcterms:W3CDTF">2025-10-15T20:01:12Z</dcterms:modified>
</cp:coreProperties>
</file>