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7" r:id="rId3"/>
    <p:sldId id="258" r:id="rId4"/>
    <p:sldId id="256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76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0368D1D-6145-AB8C-B414-F5F200468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04" y="2567783"/>
            <a:ext cx="2443097" cy="2443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35421D-45E1-FAE2-B81E-4D91522FB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408" y="2480676"/>
            <a:ext cx="1495364" cy="2696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4A769E-2395-34F7-0A1B-AE59A3F558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486" y="1699023"/>
            <a:ext cx="3017520" cy="2130028"/>
          </a:xfrm>
        </p:spPr>
        <p:txBody>
          <a:bodyPr anchor="b">
            <a:normAutofit/>
          </a:bodyPr>
          <a:lstStyle/>
          <a:p>
            <a:pPr algn="l"/>
            <a:r>
              <a:rPr lang="nl-NL" sz="3600" dirty="0"/>
              <a:t>Sub-Regional Policy Dialogue</a:t>
            </a:r>
            <a:endParaRPr lang="en-US" sz="3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CD06F-6F01-49EC-C9DB-A77605BFA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486" y="3770056"/>
            <a:ext cx="3506231" cy="1741283"/>
          </a:xfrm>
        </p:spPr>
        <p:txBody>
          <a:bodyPr>
            <a:normAutofit fontScale="70000" lnSpcReduction="20000"/>
          </a:bodyPr>
          <a:lstStyle/>
          <a:p>
            <a:pPr algn="l"/>
            <a:br>
              <a:rPr lang="en-US" sz="2325" b="1" dirty="0"/>
            </a:br>
            <a:r>
              <a:rPr lang="nl-NL" sz="2400" b="1" dirty="0"/>
              <a:t>Promoting Private Sector Development and Economic Diversification in the Caribbean Region</a:t>
            </a:r>
            <a:endParaRPr lang="nl-NL" sz="2400" dirty="0"/>
          </a:p>
          <a:p>
            <a:pPr algn="l"/>
            <a:br>
              <a:rPr lang="en-US" sz="2325" b="1" dirty="0"/>
            </a:br>
            <a:br>
              <a:rPr lang="en-US" sz="2325" b="1" dirty="0"/>
            </a:br>
            <a:endParaRPr lang="en-US" sz="1500" dirty="0"/>
          </a:p>
        </p:txBody>
      </p:sp>
      <p:sp>
        <p:nvSpPr>
          <p:cNvPr id="4" name="TextBox 3"/>
          <p:cNvSpPr txBox="1"/>
          <p:nvPr/>
        </p:nvSpPr>
        <p:spPr>
          <a:xfrm>
            <a:off x="4138037" y="546074"/>
            <a:ext cx="36900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dirty="0" err="1">
                <a:cs typeface="Times New Roman" panose="02020603050405020304" pitchFamily="18" charset="0"/>
              </a:rPr>
              <a:t>Ministerie</a:t>
            </a:r>
            <a:r>
              <a:rPr lang="en-US" sz="1350" dirty="0">
                <a:cs typeface="Times New Roman" panose="02020603050405020304" pitchFamily="18" charset="0"/>
              </a:rPr>
              <a:t> van </a:t>
            </a:r>
            <a:r>
              <a:rPr lang="en-US" sz="1350" dirty="0" err="1">
                <a:cs typeface="Times New Roman" panose="02020603050405020304" pitchFamily="18" charset="0"/>
              </a:rPr>
              <a:t>Economische</a:t>
            </a:r>
            <a:r>
              <a:rPr lang="en-US" sz="1350" dirty="0">
                <a:cs typeface="Times New Roman" panose="02020603050405020304" pitchFamily="18" charset="0"/>
              </a:rPr>
              <a:t> </a:t>
            </a:r>
            <a:r>
              <a:rPr lang="en-US" sz="1350" dirty="0" err="1">
                <a:cs typeface="Times New Roman" panose="02020603050405020304" pitchFamily="18" charset="0"/>
              </a:rPr>
              <a:t>Zaken</a:t>
            </a:r>
            <a:r>
              <a:rPr lang="en-US" sz="1350" dirty="0">
                <a:cs typeface="Times New Roman" panose="02020603050405020304" pitchFamily="18" charset="0"/>
              </a:rPr>
              <a:t>, </a:t>
            </a:r>
          </a:p>
          <a:p>
            <a:pPr algn="r"/>
            <a:r>
              <a:rPr lang="en-US" sz="1350" dirty="0" err="1">
                <a:cs typeface="Times New Roman" panose="02020603050405020304" pitchFamily="18" charset="0"/>
              </a:rPr>
              <a:t>Ondernemerschap</a:t>
            </a:r>
            <a:r>
              <a:rPr lang="en-US" sz="1350" dirty="0">
                <a:cs typeface="Times New Roman" panose="02020603050405020304" pitchFamily="18" charset="0"/>
              </a:rPr>
              <a:t> </a:t>
            </a:r>
            <a:r>
              <a:rPr lang="en-US" sz="1350" dirty="0" err="1">
                <a:cs typeface="Times New Roman" panose="02020603050405020304" pitchFamily="18" charset="0"/>
              </a:rPr>
              <a:t>en</a:t>
            </a:r>
            <a:r>
              <a:rPr lang="en-US" sz="1350" dirty="0">
                <a:cs typeface="Times New Roman" panose="02020603050405020304" pitchFamily="18" charset="0"/>
              </a:rPr>
              <a:t> </a:t>
            </a:r>
            <a:r>
              <a:rPr lang="en-US" sz="1350" dirty="0" err="1">
                <a:cs typeface="Times New Roman" panose="02020603050405020304" pitchFamily="18" charset="0"/>
              </a:rPr>
              <a:t>Technologische</a:t>
            </a:r>
            <a:r>
              <a:rPr lang="en-US" sz="1350" dirty="0">
                <a:cs typeface="Times New Roman" panose="02020603050405020304" pitchFamily="18" charset="0"/>
              </a:rPr>
              <a:t> </a:t>
            </a:r>
            <a:r>
              <a:rPr lang="en-US" sz="1350" dirty="0" err="1">
                <a:cs typeface="Times New Roman" panose="02020603050405020304" pitchFamily="18" charset="0"/>
              </a:rPr>
              <a:t>Innovatie</a:t>
            </a:r>
            <a:endParaRPr lang="en-US" sz="1350" dirty="0"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090" y="481865"/>
            <a:ext cx="755548" cy="63625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F05DC0A-846F-E434-D48F-DAB96C4D41BB}"/>
              </a:ext>
            </a:extLst>
          </p:cNvPr>
          <p:cNvGrpSpPr/>
          <p:nvPr/>
        </p:nvGrpSpPr>
        <p:grpSpPr>
          <a:xfrm>
            <a:off x="7598246" y="5641946"/>
            <a:ext cx="1358208" cy="261789"/>
            <a:chOff x="10194828" y="7357438"/>
            <a:chExt cx="2173133" cy="418862"/>
          </a:xfrm>
        </p:grpSpPr>
        <p:sp>
          <p:nvSpPr>
            <p:cNvPr id="10" name="Text 3">
              <a:extLst>
                <a:ext uri="{FF2B5EF4-FFF2-40B4-BE49-F238E27FC236}">
                  <a16:creationId xmlns:a16="http://schemas.microsoft.com/office/drawing/2014/main" id="{96F2D9FF-DD8E-9569-52F8-A251002BAB13}"/>
                </a:ext>
              </a:extLst>
            </p:cNvPr>
            <p:cNvSpPr/>
            <p:nvPr/>
          </p:nvSpPr>
          <p:spPr>
            <a:xfrm>
              <a:off x="10709539" y="7357438"/>
              <a:ext cx="1658422" cy="41886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>
                <a:lnSpc>
                  <a:spcPts val="2031"/>
                </a:lnSpc>
              </a:pPr>
              <a:r>
                <a:rPr lang="en-US" sz="1469" b="1" kern="0" spc="-24" dirty="0">
                  <a:solidFill>
                    <a:srgbClr val="272525"/>
                  </a:solidFill>
                  <a:latin typeface="Source Sans Pro Bold" pitchFamily="34" charset="0"/>
                  <a:ea typeface="Source Sans Pro Bold" pitchFamily="34" charset="-122"/>
                  <a:cs typeface="Source Sans Pro Bold" pitchFamily="34" charset="-120"/>
                </a:rPr>
                <a:t>by Rafiq Ilahi</a:t>
              </a:r>
              <a:endParaRPr lang="en-US" sz="1469" dirty="0"/>
            </a:p>
          </p:txBody>
        </p:sp>
        <p:pic>
          <p:nvPicPr>
            <p:cNvPr id="11" name="Image 1" descr="preencoded.png">
              <a:extLst>
                <a:ext uri="{FF2B5EF4-FFF2-40B4-BE49-F238E27FC236}">
                  <a16:creationId xmlns:a16="http://schemas.microsoft.com/office/drawing/2014/main" id="{E1A12160-097E-E785-3B0A-0A4384DC00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94828" y="7408635"/>
              <a:ext cx="367665" cy="3676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2617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Suriname: A Nation of Potential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defRPr sz="2000"/>
            </a:pPr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93% forest – 'lungs of the world'.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Economy based on gold, oil, alumina → 60% GDP, 90% exports.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Rich, but vulnerable to global price shocks.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Historically seen as 'El Dorado' – promise not fully realized.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Change is happening — Suriname is turning the page.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New Dawn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defRPr sz="2000"/>
            </a:pPr>
            <a:endParaRPr/>
          </a:p>
          <a:p>
            <a:pPr>
              <a:spcAft>
                <a:spcPts val="1000"/>
              </a:spcAft>
              <a:defRPr sz="2000"/>
            </a:pPr>
            <a:r>
              <a:t>Gran Morgu oil project – final investment decision.</a:t>
            </a:r>
          </a:p>
          <a:p>
            <a:pPr>
              <a:spcAft>
                <a:spcPts val="1000"/>
              </a:spcAft>
              <a:defRPr sz="2000"/>
            </a:pPr>
            <a:r>
              <a:t>New explorations → economic boom ahead.</a:t>
            </a:r>
          </a:p>
          <a:p>
            <a:pPr>
              <a:spcAft>
                <a:spcPts val="1000"/>
              </a:spcAft>
              <a:defRPr sz="2000"/>
            </a:pPr>
            <a:r>
              <a:t>Determined not to repeat dependence cycle.</a:t>
            </a:r>
          </a:p>
          <a:p>
            <a:pPr>
              <a:spcAft>
                <a:spcPts val="1000"/>
              </a:spcAft>
              <a:defRPr sz="2000"/>
            </a:pPr>
            <a:r>
              <a:t>Invest in sustainable sectors for long-term prosperity.</a:t>
            </a:r>
          </a:p>
          <a:p>
            <a:pPr>
              <a:spcAft>
                <a:spcPts val="1000"/>
              </a:spcAft>
              <a:defRPr sz="2000"/>
            </a:pPr>
            <a:r>
              <a:t>Green Development Strategy: ecological balance &amp; resilience.</a:t>
            </a:r>
          </a:p>
          <a:p>
            <a:pPr>
              <a:spcAft>
                <a:spcPts val="1000"/>
              </a:spcAft>
              <a:defRPr sz="2000"/>
            </a:pPr>
            <a:r>
              <a:t>Focus on ICT-driven service economy – innovation &amp; entrepreneurship.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defRPr sz="2000"/>
            </a:pPr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ICT Policy &amp; Legislation Assessment </a:t>
            </a:r>
            <a:endParaRPr lang="en-US"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 Business Licensing Reform.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North </a:t>
            </a:r>
            <a:r>
              <a:rPr dirty="0" err="1"/>
              <a:t>Commewijne</a:t>
            </a:r>
            <a:r>
              <a:rPr dirty="0"/>
              <a:t> Tourism Cluster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 Distributed Generation Project (solar energy milestone)</a:t>
            </a:r>
          </a:p>
          <a:p>
            <a:pPr>
              <a:spcAft>
                <a:spcPts val="1000"/>
              </a:spcAft>
              <a:defRPr sz="2000"/>
            </a:pPr>
            <a:r>
              <a:rPr lang="en-US" dirty="0" err="1"/>
              <a:t>Offcourse</a:t>
            </a:r>
            <a:r>
              <a:rPr lang="en-US" dirty="0"/>
              <a:t> the </a:t>
            </a:r>
            <a:r>
              <a:rPr lang="en-US" dirty="0" err="1"/>
              <a:t>buget</a:t>
            </a:r>
            <a:r>
              <a:rPr lang="en-US" dirty="0"/>
              <a:t> support &amp; Different Way IDB is </a:t>
            </a:r>
            <a:r>
              <a:rPr lang="en-US" dirty="0" err="1"/>
              <a:t>upporting</a:t>
            </a:r>
            <a:r>
              <a:rPr lang="en-US" dirty="0"/>
              <a:t> </a:t>
            </a:r>
            <a:r>
              <a:rPr lang="en-US" dirty="0" err="1"/>
              <a:t>SUriname</a:t>
            </a:r>
            <a:endParaRPr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B9A65D9-D882-46CB-8ED8-429ED61BF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IDB &amp; Compete Support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Building a Resilient &amp; Diversified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defRPr sz="2000"/>
            </a:pPr>
            <a:endParaRPr dirty="0"/>
          </a:p>
          <a:p>
            <a:pPr>
              <a:spcAft>
                <a:spcPts val="1000"/>
              </a:spcAft>
              <a:defRPr sz="2000"/>
            </a:pPr>
            <a:r>
              <a:rPr dirty="0"/>
              <a:t>IDB support aligns with Green Development Strategy.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Diversify through service sector, especially ICT.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Department of Technological Innovation → ICT as key growth pillar.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ICT can capture oil momentum → knowledge-based GDP growth.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Modernizing digital legislation and innovation frameworks.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Upcoming acts: </a:t>
            </a:r>
            <a:r>
              <a:rPr dirty="0">
                <a:highlight>
                  <a:srgbClr val="FFFF00"/>
                </a:highlight>
              </a:rPr>
              <a:t>Privacy, e-Transactions, e-Communications</a:t>
            </a:r>
            <a:r>
              <a:rPr dirty="0"/>
              <a:t>, Cybersecurity, IP.</a:t>
            </a:r>
          </a:p>
          <a:p>
            <a:pPr>
              <a:spcAft>
                <a:spcPts val="1000"/>
              </a:spcAft>
              <a:defRPr sz="2000"/>
            </a:pPr>
            <a:r>
              <a:rPr dirty="0"/>
              <a:t>Reforms = investment enablers → trust, transparency, competitiveness.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Call for Continued Partnership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defRPr sz="2000"/>
            </a:pPr>
            <a:endParaRPr/>
          </a:p>
          <a:p>
            <a:pPr>
              <a:spcAft>
                <a:spcPts val="1000"/>
              </a:spcAft>
              <a:defRPr sz="2000"/>
            </a:pPr>
            <a:r>
              <a:t>Future requires collaboration.</a:t>
            </a:r>
          </a:p>
          <a:p>
            <a:pPr>
              <a:spcAft>
                <a:spcPts val="1000"/>
              </a:spcAft>
              <a:defRPr sz="2000"/>
            </a:pPr>
            <a:r>
              <a:t>Suriname + IDB + region → innovation, inclusion, sustainable growth.</a:t>
            </a:r>
          </a:p>
          <a:p>
            <a:pPr>
              <a:spcAft>
                <a:spcPts val="1000"/>
              </a:spcAft>
              <a:defRPr sz="2000"/>
            </a:pPr>
            <a:r>
              <a:t>Transform natural wealth into digital prosperity.</a:t>
            </a:r>
          </a:p>
          <a:p>
            <a:pPr>
              <a:spcAft>
                <a:spcPts val="1000"/>
              </a:spcAft>
              <a:defRPr sz="2000"/>
            </a:pPr>
            <a:r>
              <a:t>With right laws, partnerships, and vision:</a:t>
            </a:r>
          </a:p>
          <a:p>
            <a:pPr>
              <a:spcAft>
                <a:spcPts val="1000"/>
              </a:spcAft>
              <a:defRPr sz="2000"/>
            </a:pPr>
            <a:r>
              <a:t>Suriname = investment destination and innovation source.</a:t>
            </a:r>
          </a:p>
          <a:p>
            <a:pPr>
              <a:spcAft>
                <a:spcPts val="1000"/>
              </a:spcAft>
              <a:defRPr sz="2000"/>
            </a:pPr>
            <a: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305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Source Sans Pro Bold</vt:lpstr>
      <vt:lpstr>Arial</vt:lpstr>
      <vt:lpstr>Calibri</vt:lpstr>
      <vt:lpstr>Times New Roman</vt:lpstr>
      <vt:lpstr>Office Theme</vt:lpstr>
      <vt:lpstr>Sub-Regional Policy Dialogue</vt:lpstr>
      <vt:lpstr>Suriname: A Nation of Potential</vt:lpstr>
      <vt:lpstr>A New Dawn</vt:lpstr>
      <vt:lpstr>IDB &amp; Compete Support</vt:lpstr>
      <vt:lpstr>Building a Resilient &amp; Diversified Economy</vt:lpstr>
      <vt:lpstr>Call for Continued Partnership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Overdracht van Bestuur</dc:title>
  <dc:subject/>
  <dc:creator>User</dc:creator>
  <cp:keywords/>
  <dc:description>generated using python-pptx</dc:description>
  <cp:lastModifiedBy>Ramona Sinanan</cp:lastModifiedBy>
  <cp:revision>4</cp:revision>
  <dcterms:created xsi:type="dcterms:W3CDTF">2013-01-27T09:14:16Z</dcterms:created>
  <dcterms:modified xsi:type="dcterms:W3CDTF">2025-10-15T17:40:12Z</dcterms:modified>
  <cp:category/>
</cp:coreProperties>
</file>