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1024" r:id="rId5"/>
    <p:sldId id="1026" r:id="rId6"/>
    <p:sldId id="1028" r:id="rId7"/>
    <p:sldId id="1027" r:id="rId8"/>
    <p:sldId id="1023" r:id="rId9"/>
    <p:sldId id="1030" r:id="rId10"/>
    <p:sldId id="1031" r:id="rId11"/>
    <p:sldId id="1032" r:id="rId12"/>
    <p:sldId id="1014" r:id="rId13"/>
    <p:sldId id="1033" r:id="rId14"/>
    <p:sldId id="1009" r:id="rId15"/>
  </p:sldIdLst>
  <p:sldSz cx="12192000" cy="6858000"/>
  <p:notesSz cx="6858000" cy="9144000"/>
  <p:defaultTextStyle>
    <a:defPPr>
      <a:defRPr lang="en-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0E424F-7011-9CDE-764B-9ADAADF1629F}" name="Beuermann Mendoza, Diether Wolfgang" initials="DB" userId="S::DietherBe@iadb.org::3be91821-5d9b-453d-ab55-7c1b1414379e" providerId="AD"/>
  <p188:author id="{0CE39BDA-D476-1849-40B3-BD76F7A5ACF2}" name="Dohnert de Lascurain, Sylvia Eva" initials="SD" userId="S::sylviad@iadb.org::6448a409-0e18-4e57-a6d9-9bf7940e40e7" providerId="AD"/>
  <p188:author id="{D18B2FF7-3AC3-A728-0BE4-28A7D0F63A22}" name="Ricardo Sierra" initials="RS" userId="cce6bef471a7db96"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7074"/>
    <a:srgbClr val="92CCBE"/>
    <a:srgbClr val="9BB8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173102-F71F-4EEB-B77F-9D32AB64ADBE}" v="48" dt="2025-10-15T02:10:57.6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80769" autoAdjust="0"/>
  </p:normalViewPr>
  <p:slideViewPr>
    <p:cSldViewPr snapToGrid="0">
      <p:cViewPr varScale="1">
        <p:scale>
          <a:sx n="61" d="100"/>
          <a:sy n="61" d="100"/>
        </p:scale>
        <p:origin x="151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Annual Average growth, 2001-2019 (%)</c:v>
                </c:pt>
              </c:strCache>
            </c:strRef>
          </c:tx>
          <c:spPr>
            <a:solidFill>
              <a:schemeClr val="accent1"/>
            </a:solidFill>
            <a:ln>
              <a:noFill/>
            </a:ln>
            <a:effectLst/>
          </c:spPr>
          <c:invertIfNegative val="0"/>
          <c:dPt>
            <c:idx val="1"/>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3-7B79-4460-8B47-A0245B9C1CA8}"/>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B79-4460-8B47-A0245B9C1CA8}"/>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B79-4460-8B47-A0245B9C1CA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Caribbean countries</c:v>
                </c:pt>
                <c:pt idx="1">
                  <c:v>Rest of Small Economies</c:v>
                </c:pt>
              </c:strCache>
            </c:strRef>
          </c:cat>
          <c:val>
            <c:numRef>
              <c:f>Sheet1!$B$2:$B$3</c:f>
              <c:numCache>
                <c:formatCode>General</c:formatCode>
                <c:ptCount val="2"/>
                <c:pt idx="0">
                  <c:v>2.1</c:v>
                </c:pt>
                <c:pt idx="1">
                  <c:v>3.7</c:v>
                </c:pt>
              </c:numCache>
            </c:numRef>
          </c:val>
          <c:extLst>
            <c:ext xmlns:c16="http://schemas.microsoft.com/office/drawing/2014/chart" uri="{C3380CC4-5D6E-409C-BE32-E72D297353CC}">
              <c16:uniqueId val="{00000000-7B79-4460-8B47-A0245B9C1CA8}"/>
            </c:ext>
          </c:extLst>
        </c:ser>
        <c:dLbls>
          <c:showLegendKey val="0"/>
          <c:showVal val="0"/>
          <c:showCatName val="0"/>
          <c:showSerName val="0"/>
          <c:showPercent val="0"/>
          <c:showBubbleSize val="0"/>
        </c:dLbls>
        <c:gapWidth val="219"/>
        <c:overlap val="-27"/>
        <c:axId val="1818713855"/>
        <c:axId val="1818731615"/>
      </c:barChart>
      <c:catAx>
        <c:axId val="1818713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18731615"/>
        <c:crosses val="autoZero"/>
        <c:auto val="1"/>
        <c:lblAlgn val="ctr"/>
        <c:lblOffset val="100"/>
        <c:noMultiLvlLbl val="0"/>
      </c:catAx>
      <c:valAx>
        <c:axId val="18187316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87138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969D6-18AC-44D2-AFA4-2CF328B7701D}" type="datetimeFigureOut">
              <a:rPr lang="en-US" smtClean="0"/>
              <a:t>10/14/2025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EB2B0F-D7F4-4B8A-B7B6-BFEA1443E9F8}" type="slidenum">
              <a:rPr lang="en-US" smtClean="0"/>
              <a:t>‹#›</a:t>
            </a:fld>
            <a:endParaRPr lang="en-US"/>
          </a:p>
        </p:txBody>
      </p:sp>
    </p:spTree>
    <p:extLst>
      <p:ext uri="{BB962C8B-B14F-4D97-AF65-F5344CB8AC3E}">
        <p14:creationId xmlns:p14="http://schemas.microsoft.com/office/powerpoint/2010/main" val="226252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This chapter traces the innovation behavior of Caribbean businesses across three dimensions: General (new product, process, marketing, organizational method), Digital (introduction of new digital technology across the firm) and Green (reduction of waste, pollution, carbon, recycling efforts, reduction in use of materials), and where the data makes it possible, it makes comparisons to Latin America and the rest of the Caribbean region. Innovation behavior is analyzed with respect to size, type of sector, gender of ownership, and compares past behavior using the 2010 and 2014 datasets. It also examines the impact of policy and makes some recommendations. </a:t>
            </a:r>
          </a:p>
          <a:p>
            <a:pPr marL="285750" indent="-285750">
              <a:buFontTx/>
              <a:buChar char="-"/>
            </a:pPr>
            <a:r>
              <a:rPr lang="en-US" sz="1200" dirty="0"/>
              <a:t>Only 10% of Caribbean businesses accept mobile money</a:t>
            </a:r>
          </a:p>
          <a:p>
            <a:pPr marL="285750" indent="-285750">
              <a:buFontTx/>
              <a:buChar char="-"/>
            </a:pPr>
            <a:r>
              <a:rPr lang="en-US" sz="1200" dirty="0"/>
              <a:t>Only 8% accept electronic payments through money transfers</a:t>
            </a:r>
          </a:p>
          <a:p>
            <a:pPr marL="285750" indent="-285750">
              <a:buFontTx/>
              <a:buChar char="-"/>
            </a:pPr>
            <a:r>
              <a:rPr lang="en-US" sz="1200" dirty="0"/>
              <a:t>Over 70% of even large businesses are potential digital innovators</a:t>
            </a:r>
          </a:p>
          <a:p>
            <a:endParaRPr lang="en-US" sz="1200" dirty="0"/>
          </a:p>
          <a:p>
            <a:endParaRPr lang="en-US" dirty="0"/>
          </a:p>
        </p:txBody>
      </p:sp>
      <p:sp>
        <p:nvSpPr>
          <p:cNvPr id="4" name="Slide Number Placeholder 3"/>
          <p:cNvSpPr>
            <a:spLocks noGrp="1"/>
          </p:cNvSpPr>
          <p:nvPr>
            <p:ph type="sldNum" sz="quarter" idx="5"/>
          </p:nvPr>
        </p:nvSpPr>
        <p:spPr/>
        <p:txBody>
          <a:bodyPr/>
          <a:lstStyle/>
          <a:p>
            <a:fld id="{F0EB2B0F-D7F4-4B8A-B7B6-BFEA1443E9F8}" type="slidenum">
              <a:rPr lang="en-US" smtClean="0"/>
              <a:t>5</a:t>
            </a:fld>
            <a:endParaRPr lang="en-US"/>
          </a:p>
        </p:txBody>
      </p:sp>
    </p:spTree>
    <p:extLst>
      <p:ext uri="{BB962C8B-B14F-4D97-AF65-F5344CB8AC3E}">
        <p14:creationId xmlns:p14="http://schemas.microsoft.com/office/powerpoint/2010/main" val="2302063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would seem that in the Caribbean, we are in a much more incipient stage – in </a:t>
            </a:r>
            <a:r>
              <a:rPr lang="en-US" dirty="0" err="1"/>
              <a:t>LatinAmerica</a:t>
            </a:r>
            <a:r>
              <a:rPr lang="en-US" dirty="0"/>
              <a:t>, issues related to labor market and training have been solved, as well as degree of self-confidence for innovation and the current organizational/managerial culture. </a:t>
            </a:r>
          </a:p>
          <a:p>
            <a:r>
              <a:rPr lang="en-US" dirty="0"/>
              <a:t>Public policy can address many of the bottlenecks in the Caribbean</a:t>
            </a:r>
          </a:p>
          <a:p>
            <a:endParaRPr lang="en-US" dirty="0"/>
          </a:p>
          <a:p>
            <a:r>
              <a:rPr lang="en-US" dirty="0"/>
              <a:t>A few things to note with respect to the top 6 obstacles to innovation:</a:t>
            </a:r>
          </a:p>
          <a:p>
            <a:pPr marL="171450" indent="-171450">
              <a:buFontTx/>
              <a:buChar char="-"/>
            </a:pPr>
            <a:r>
              <a:rPr lang="en-US" dirty="0"/>
              <a:t>first, they are consistently the top 6 for the three kinds of innovation analyzed in the chapter, even if they may present in a different order for each of the types of innovation</a:t>
            </a:r>
          </a:p>
          <a:p>
            <a:pPr marL="171450" indent="-171450">
              <a:buFontTx/>
              <a:buChar char="-"/>
            </a:pPr>
            <a:r>
              <a:rPr lang="en-US" dirty="0"/>
              <a:t>Second, some of them are very different than the rest of LAC. For example, the rest of LAC does NOT have the qualification of employees, the current organizational/managerial structure and the skills present in the labor force among the top 6. </a:t>
            </a:r>
          </a:p>
          <a:p>
            <a:pPr marL="171450" indent="-171450">
              <a:buFontTx/>
              <a:buChar char="-"/>
            </a:pPr>
            <a:r>
              <a:rPr lang="en-US" dirty="0"/>
              <a:t>Third and most important – four of these are clear market failures that require a policy response. The level of available financial resources is restricted by difficulties in accessing finance in general – but also access to finance for innovative behavior by businesses, which in many instances is hard to price and therefore unavailable to businesses. The degree of self-confidence for innovation denotes a lack of information about what to do in order to create new products and processes, or progress on the digital and green fronts. 3) the market too small for cost of innovation requires trade policy, and 4) the labor force lacks skills required for innovation is a function of the general education and vocational training context. </a:t>
            </a:r>
          </a:p>
          <a:p>
            <a:endParaRPr lang="en-US" dirty="0"/>
          </a:p>
        </p:txBody>
      </p:sp>
      <p:sp>
        <p:nvSpPr>
          <p:cNvPr id="4" name="Slide Number Placeholder 3"/>
          <p:cNvSpPr>
            <a:spLocks noGrp="1"/>
          </p:cNvSpPr>
          <p:nvPr>
            <p:ph type="sldNum" sz="quarter" idx="5"/>
          </p:nvPr>
        </p:nvSpPr>
        <p:spPr/>
        <p:txBody>
          <a:bodyPr/>
          <a:lstStyle/>
          <a:p>
            <a:fld id="{F0EB2B0F-D7F4-4B8A-B7B6-BFEA1443E9F8}" type="slidenum">
              <a:rPr lang="en-US" smtClean="0"/>
              <a:t>8</a:t>
            </a:fld>
            <a:endParaRPr lang="en-US"/>
          </a:p>
        </p:txBody>
      </p:sp>
    </p:spTree>
    <p:extLst>
      <p:ext uri="{BB962C8B-B14F-4D97-AF65-F5344CB8AC3E}">
        <p14:creationId xmlns:p14="http://schemas.microsoft.com/office/powerpoint/2010/main" val="2426739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2ABD8-EC45-8DBE-D170-EFE4323964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X"/>
          </a:p>
        </p:txBody>
      </p:sp>
      <p:sp>
        <p:nvSpPr>
          <p:cNvPr id="3" name="Subtitle 2">
            <a:extLst>
              <a:ext uri="{FF2B5EF4-FFF2-40B4-BE49-F238E27FC236}">
                <a16:creationId xmlns:a16="http://schemas.microsoft.com/office/drawing/2014/main" id="{B4A9035D-F67B-28D2-648B-486C274E8E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X"/>
          </a:p>
        </p:txBody>
      </p:sp>
      <p:sp>
        <p:nvSpPr>
          <p:cNvPr id="4" name="Date Placeholder 3">
            <a:extLst>
              <a:ext uri="{FF2B5EF4-FFF2-40B4-BE49-F238E27FC236}">
                <a16:creationId xmlns:a16="http://schemas.microsoft.com/office/drawing/2014/main" id="{30D04549-F0A6-698C-B507-13E0495CFDD1}"/>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5" name="Footer Placeholder 4">
            <a:extLst>
              <a:ext uri="{FF2B5EF4-FFF2-40B4-BE49-F238E27FC236}">
                <a16:creationId xmlns:a16="http://schemas.microsoft.com/office/drawing/2014/main" id="{CAA59A98-8FBD-92BD-4DE9-FDB146CF6587}"/>
              </a:ext>
            </a:extLst>
          </p:cNvPr>
          <p:cNvSpPr>
            <a:spLocks noGrp="1"/>
          </p:cNvSpPr>
          <p:nvPr>
            <p:ph type="ftr" sz="quarter" idx="11"/>
          </p:nvPr>
        </p:nvSpPr>
        <p:spPr/>
        <p:txBody>
          <a:bodyPr/>
          <a:lstStyle/>
          <a:p>
            <a:endParaRPr lang="en-MX"/>
          </a:p>
        </p:txBody>
      </p:sp>
      <p:sp>
        <p:nvSpPr>
          <p:cNvPr id="6" name="Slide Number Placeholder 5">
            <a:extLst>
              <a:ext uri="{FF2B5EF4-FFF2-40B4-BE49-F238E27FC236}">
                <a16:creationId xmlns:a16="http://schemas.microsoft.com/office/drawing/2014/main" id="{42EF2021-1399-D2CF-E157-DA63677137E1}"/>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382761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9C541-2621-30C4-A3EC-58AEDC472955}"/>
              </a:ext>
            </a:extLst>
          </p:cNvPr>
          <p:cNvSpPr>
            <a:spLocks noGrp="1"/>
          </p:cNvSpPr>
          <p:nvPr>
            <p:ph type="title"/>
          </p:nvPr>
        </p:nvSpPr>
        <p:spPr/>
        <p:txBody>
          <a:bodyPr/>
          <a:lstStyle/>
          <a:p>
            <a:r>
              <a:rPr lang="en-US"/>
              <a:t>Click to edit Master title style</a:t>
            </a:r>
            <a:endParaRPr lang="en-MX"/>
          </a:p>
        </p:txBody>
      </p:sp>
      <p:sp>
        <p:nvSpPr>
          <p:cNvPr id="3" name="Content Placeholder 2">
            <a:extLst>
              <a:ext uri="{FF2B5EF4-FFF2-40B4-BE49-F238E27FC236}">
                <a16:creationId xmlns:a16="http://schemas.microsoft.com/office/drawing/2014/main" id="{532BECB2-FF0E-4AA2-DCDC-5B7A85A779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Date Placeholder 3">
            <a:extLst>
              <a:ext uri="{FF2B5EF4-FFF2-40B4-BE49-F238E27FC236}">
                <a16:creationId xmlns:a16="http://schemas.microsoft.com/office/drawing/2014/main" id="{FEA63BBE-A5BA-B2FF-28F5-6A8DC1BE2146}"/>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5" name="Footer Placeholder 4">
            <a:extLst>
              <a:ext uri="{FF2B5EF4-FFF2-40B4-BE49-F238E27FC236}">
                <a16:creationId xmlns:a16="http://schemas.microsoft.com/office/drawing/2014/main" id="{484ACBA0-ACC5-9485-FF24-34BAC0E9FE96}"/>
              </a:ext>
            </a:extLst>
          </p:cNvPr>
          <p:cNvSpPr>
            <a:spLocks noGrp="1"/>
          </p:cNvSpPr>
          <p:nvPr>
            <p:ph type="ftr" sz="quarter" idx="11"/>
          </p:nvPr>
        </p:nvSpPr>
        <p:spPr/>
        <p:txBody>
          <a:bodyPr/>
          <a:lstStyle/>
          <a:p>
            <a:endParaRPr lang="en-MX"/>
          </a:p>
        </p:txBody>
      </p:sp>
      <p:sp>
        <p:nvSpPr>
          <p:cNvPr id="6" name="Slide Number Placeholder 5">
            <a:extLst>
              <a:ext uri="{FF2B5EF4-FFF2-40B4-BE49-F238E27FC236}">
                <a16:creationId xmlns:a16="http://schemas.microsoft.com/office/drawing/2014/main" id="{C91041BE-F9C1-FAEF-EDAF-1B0E4744CD00}"/>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1928056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B11C9-F99B-2283-66A8-604DB25F9C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X"/>
          </a:p>
        </p:txBody>
      </p:sp>
      <p:sp>
        <p:nvSpPr>
          <p:cNvPr id="3" name="Text Placeholder 2">
            <a:extLst>
              <a:ext uri="{FF2B5EF4-FFF2-40B4-BE49-F238E27FC236}">
                <a16:creationId xmlns:a16="http://schemas.microsoft.com/office/drawing/2014/main" id="{9ABF38C9-EABF-10B7-58DA-1DBF636098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0F5D28-E95B-1D72-9EB0-E21261A91F8B}"/>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5" name="Footer Placeholder 4">
            <a:extLst>
              <a:ext uri="{FF2B5EF4-FFF2-40B4-BE49-F238E27FC236}">
                <a16:creationId xmlns:a16="http://schemas.microsoft.com/office/drawing/2014/main" id="{55101993-53CB-FEFF-44CA-E0553F8EB7FB}"/>
              </a:ext>
            </a:extLst>
          </p:cNvPr>
          <p:cNvSpPr>
            <a:spLocks noGrp="1"/>
          </p:cNvSpPr>
          <p:nvPr>
            <p:ph type="ftr" sz="quarter" idx="11"/>
          </p:nvPr>
        </p:nvSpPr>
        <p:spPr/>
        <p:txBody>
          <a:bodyPr/>
          <a:lstStyle/>
          <a:p>
            <a:endParaRPr lang="en-MX"/>
          </a:p>
        </p:txBody>
      </p:sp>
      <p:sp>
        <p:nvSpPr>
          <p:cNvPr id="6" name="Slide Number Placeholder 5">
            <a:extLst>
              <a:ext uri="{FF2B5EF4-FFF2-40B4-BE49-F238E27FC236}">
                <a16:creationId xmlns:a16="http://schemas.microsoft.com/office/drawing/2014/main" id="{3DA86917-5A84-3956-82A6-786AF2B7BA5D}"/>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2920694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DB987-12DF-F3B4-5A65-83A0665407AB}"/>
              </a:ext>
            </a:extLst>
          </p:cNvPr>
          <p:cNvSpPr>
            <a:spLocks noGrp="1"/>
          </p:cNvSpPr>
          <p:nvPr>
            <p:ph type="title"/>
          </p:nvPr>
        </p:nvSpPr>
        <p:spPr/>
        <p:txBody>
          <a:bodyPr/>
          <a:lstStyle/>
          <a:p>
            <a:r>
              <a:rPr lang="en-US"/>
              <a:t>Click to edit Master title style</a:t>
            </a:r>
            <a:endParaRPr lang="en-MX"/>
          </a:p>
        </p:txBody>
      </p:sp>
      <p:sp>
        <p:nvSpPr>
          <p:cNvPr id="3" name="Content Placeholder 2">
            <a:extLst>
              <a:ext uri="{FF2B5EF4-FFF2-40B4-BE49-F238E27FC236}">
                <a16:creationId xmlns:a16="http://schemas.microsoft.com/office/drawing/2014/main" id="{079049F8-CD83-068B-90B1-F32A866CED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Content Placeholder 3">
            <a:extLst>
              <a:ext uri="{FF2B5EF4-FFF2-40B4-BE49-F238E27FC236}">
                <a16:creationId xmlns:a16="http://schemas.microsoft.com/office/drawing/2014/main" id="{CB61254C-BA63-207F-1C87-CBCA7A0CAF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5" name="Date Placeholder 4">
            <a:extLst>
              <a:ext uri="{FF2B5EF4-FFF2-40B4-BE49-F238E27FC236}">
                <a16:creationId xmlns:a16="http://schemas.microsoft.com/office/drawing/2014/main" id="{868A4900-F05D-3780-BEB1-E7EF941EF7F2}"/>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6" name="Footer Placeholder 5">
            <a:extLst>
              <a:ext uri="{FF2B5EF4-FFF2-40B4-BE49-F238E27FC236}">
                <a16:creationId xmlns:a16="http://schemas.microsoft.com/office/drawing/2014/main" id="{1B4062A2-F860-525A-9E36-7FE12BC68C3D}"/>
              </a:ext>
            </a:extLst>
          </p:cNvPr>
          <p:cNvSpPr>
            <a:spLocks noGrp="1"/>
          </p:cNvSpPr>
          <p:nvPr>
            <p:ph type="ftr" sz="quarter" idx="11"/>
          </p:nvPr>
        </p:nvSpPr>
        <p:spPr/>
        <p:txBody>
          <a:bodyPr/>
          <a:lstStyle/>
          <a:p>
            <a:endParaRPr lang="en-MX"/>
          </a:p>
        </p:txBody>
      </p:sp>
      <p:sp>
        <p:nvSpPr>
          <p:cNvPr id="7" name="Slide Number Placeholder 6">
            <a:extLst>
              <a:ext uri="{FF2B5EF4-FFF2-40B4-BE49-F238E27FC236}">
                <a16:creationId xmlns:a16="http://schemas.microsoft.com/office/drawing/2014/main" id="{2A3A75C2-C97D-D186-D171-790D420E99E0}"/>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4071216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CD466-FDB1-AA49-0127-FB12277CBC89}"/>
              </a:ext>
            </a:extLst>
          </p:cNvPr>
          <p:cNvSpPr>
            <a:spLocks noGrp="1"/>
          </p:cNvSpPr>
          <p:nvPr>
            <p:ph type="title"/>
          </p:nvPr>
        </p:nvSpPr>
        <p:spPr>
          <a:xfrm>
            <a:off x="839788" y="365125"/>
            <a:ext cx="10515600" cy="1325563"/>
          </a:xfrm>
        </p:spPr>
        <p:txBody>
          <a:bodyPr/>
          <a:lstStyle/>
          <a:p>
            <a:r>
              <a:rPr lang="en-US"/>
              <a:t>Click to edit Master title style</a:t>
            </a:r>
            <a:endParaRPr lang="en-MX"/>
          </a:p>
        </p:txBody>
      </p:sp>
      <p:sp>
        <p:nvSpPr>
          <p:cNvPr id="3" name="Text Placeholder 2">
            <a:extLst>
              <a:ext uri="{FF2B5EF4-FFF2-40B4-BE49-F238E27FC236}">
                <a16:creationId xmlns:a16="http://schemas.microsoft.com/office/drawing/2014/main" id="{3B127660-21C2-F1AA-AA72-3ED1279962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2F9C11-5A21-5052-7A7E-75A54EA062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5" name="Text Placeholder 4">
            <a:extLst>
              <a:ext uri="{FF2B5EF4-FFF2-40B4-BE49-F238E27FC236}">
                <a16:creationId xmlns:a16="http://schemas.microsoft.com/office/drawing/2014/main" id="{59E915D7-FE7D-D45D-8DE5-A79E493269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FF9928-4427-CC78-6397-61FFD0C188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7" name="Date Placeholder 6">
            <a:extLst>
              <a:ext uri="{FF2B5EF4-FFF2-40B4-BE49-F238E27FC236}">
                <a16:creationId xmlns:a16="http://schemas.microsoft.com/office/drawing/2014/main" id="{E7F9908F-9A21-B0CA-0DAA-989C812B5F2D}"/>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8" name="Footer Placeholder 7">
            <a:extLst>
              <a:ext uri="{FF2B5EF4-FFF2-40B4-BE49-F238E27FC236}">
                <a16:creationId xmlns:a16="http://schemas.microsoft.com/office/drawing/2014/main" id="{2305BECA-2503-6941-3581-917D25900B87}"/>
              </a:ext>
            </a:extLst>
          </p:cNvPr>
          <p:cNvSpPr>
            <a:spLocks noGrp="1"/>
          </p:cNvSpPr>
          <p:nvPr>
            <p:ph type="ftr" sz="quarter" idx="11"/>
          </p:nvPr>
        </p:nvSpPr>
        <p:spPr/>
        <p:txBody>
          <a:bodyPr/>
          <a:lstStyle/>
          <a:p>
            <a:endParaRPr lang="en-MX"/>
          </a:p>
        </p:txBody>
      </p:sp>
      <p:sp>
        <p:nvSpPr>
          <p:cNvPr id="9" name="Slide Number Placeholder 8">
            <a:extLst>
              <a:ext uri="{FF2B5EF4-FFF2-40B4-BE49-F238E27FC236}">
                <a16:creationId xmlns:a16="http://schemas.microsoft.com/office/drawing/2014/main" id="{F9887D35-20BC-EA49-DBE6-9C684A4A2831}"/>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3144409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A545A-602C-18F7-98A8-6F39AD847E92}"/>
              </a:ext>
            </a:extLst>
          </p:cNvPr>
          <p:cNvSpPr>
            <a:spLocks noGrp="1"/>
          </p:cNvSpPr>
          <p:nvPr>
            <p:ph type="title"/>
          </p:nvPr>
        </p:nvSpPr>
        <p:spPr/>
        <p:txBody>
          <a:bodyPr/>
          <a:lstStyle/>
          <a:p>
            <a:r>
              <a:rPr lang="en-US"/>
              <a:t>Click to edit Master title style</a:t>
            </a:r>
            <a:endParaRPr lang="en-MX"/>
          </a:p>
        </p:txBody>
      </p:sp>
      <p:sp>
        <p:nvSpPr>
          <p:cNvPr id="3" name="Date Placeholder 2">
            <a:extLst>
              <a:ext uri="{FF2B5EF4-FFF2-40B4-BE49-F238E27FC236}">
                <a16:creationId xmlns:a16="http://schemas.microsoft.com/office/drawing/2014/main" id="{E1B0A5E5-1740-304D-EFFD-151A24A0E8F5}"/>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4" name="Footer Placeholder 3">
            <a:extLst>
              <a:ext uri="{FF2B5EF4-FFF2-40B4-BE49-F238E27FC236}">
                <a16:creationId xmlns:a16="http://schemas.microsoft.com/office/drawing/2014/main" id="{FE2BA31C-0A67-D429-C4D7-957E2E568FF8}"/>
              </a:ext>
            </a:extLst>
          </p:cNvPr>
          <p:cNvSpPr>
            <a:spLocks noGrp="1"/>
          </p:cNvSpPr>
          <p:nvPr>
            <p:ph type="ftr" sz="quarter" idx="11"/>
          </p:nvPr>
        </p:nvSpPr>
        <p:spPr/>
        <p:txBody>
          <a:bodyPr/>
          <a:lstStyle/>
          <a:p>
            <a:endParaRPr lang="en-MX"/>
          </a:p>
        </p:txBody>
      </p:sp>
      <p:sp>
        <p:nvSpPr>
          <p:cNvPr id="5" name="Slide Number Placeholder 4">
            <a:extLst>
              <a:ext uri="{FF2B5EF4-FFF2-40B4-BE49-F238E27FC236}">
                <a16:creationId xmlns:a16="http://schemas.microsoft.com/office/drawing/2014/main" id="{6A183C25-19BD-D751-1DFD-87973D8A4170}"/>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1683230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3EF08B-D966-B0B9-FAF0-65A6871ECDA6}"/>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3" name="Footer Placeholder 2">
            <a:extLst>
              <a:ext uri="{FF2B5EF4-FFF2-40B4-BE49-F238E27FC236}">
                <a16:creationId xmlns:a16="http://schemas.microsoft.com/office/drawing/2014/main" id="{53B661C9-D8D1-4830-79B7-85D1DAD1B321}"/>
              </a:ext>
            </a:extLst>
          </p:cNvPr>
          <p:cNvSpPr>
            <a:spLocks noGrp="1"/>
          </p:cNvSpPr>
          <p:nvPr>
            <p:ph type="ftr" sz="quarter" idx="11"/>
          </p:nvPr>
        </p:nvSpPr>
        <p:spPr/>
        <p:txBody>
          <a:bodyPr/>
          <a:lstStyle/>
          <a:p>
            <a:endParaRPr lang="en-MX"/>
          </a:p>
        </p:txBody>
      </p:sp>
      <p:sp>
        <p:nvSpPr>
          <p:cNvPr id="4" name="Slide Number Placeholder 3">
            <a:extLst>
              <a:ext uri="{FF2B5EF4-FFF2-40B4-BE49-F238E27FC236}">
                <a16:creationId xmlns:a16="http://schemas.microsoft.com/office/drawing/2014/main" id="{F427FD71-6C3F-3DA1-D6FB-94E763A91176}"/>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171640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709EF-8D10-7B83-5D16-A6A58AE939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X"/>
          </a:p>
        </p:txBody>
      </p:sp>
      <p:sp>
        <p:nvSpPr>
          <p:cNvPr id="3" name="Content Placeholder 2">
            <a:extLst>
              <a:ext uri="{FF2B5EF4-FFF2-40B4-BE49-F238E27FC236}">
                <a16:creationId xmlns:a16="http://schemas.microsoft.com/office/drawing/2014/main" id="{AF33EDBA-B802-BF7F-987C-9BEDDF8E14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Text Placeholder 3">
            <a:extLst>
              <a:ext uri="{FF2B5EF4-FFF2-40B4-BE49-F238E27FC236}">
                <a16:creationId xmlns:a16="http://schemas.microsoft.com/office/drawing/2014/main" id="{C10CCC9C-02FF-BCAB-C009-9BD4D77514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BCE6C2-544D-3734-DC3A-10A1D942D01E}"/>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6" name="Footer Placeholder 5">
            <a:extLst>
              <a:ext uri="{FF2B5EF4-FFF2-40B4-BE49-F238E27FC236}">
                <a16:creationId xmlns:a16="http://schemas.microsoft.com/office/drawing/2014/main" id="{DA3DBD61-39D8-747F-C3A1-F60D75FE236B}"/>
              </a:ext>
            </a:extLst>
          </p:cNvPr>
          <p:cNvSpPr>
            <a:spLocks noGrp="1"/>
          </p:cNvSpPr>
          <p:nvPr>
            <p:ph type="ftr" sz="quarter" idx="11"/>
          </p:nvPr>
        </p:nvSpPr>
        <p:spPr/>
        <p:txBody>
          <a:bodyPr/>
          <a:lstStyle/>
          <a:p>
            <a:endParaRPr lang="en-MX"/>
          </a:p>
        </p:txBody>
      </p:sp>
      <p:sp>
        <p:nvSpPr>
          <p:cNvPr id="7" name="Slide Number Placeholder 6">
            <a:extLst>
              <a:ext uri="{FF2B5EF4-FFF2-40B4-BE49-F238E27FC236}">
                <a16:creationId xmlns:a16="http://schemas.microsoft.com/office/drawing/2014/main" id="{E0BBBE4A-634D-7808-73EE-25BE05F721BF}"/>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1714327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5EE27-96C2-899D-ECF3-0B2D6951FD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X"/>
          </a:p>
        </p:txBody>
      </p:sp>
      <p:sp>
        <p:nvSpPr>
          <p:cNvPr id="3" name="Picture Placeholder 2">
            <a:extLst>
              <a:ext uri="{FF2B5EF4-FFF2-40B4-BE49-F238E27FC236}">
                <a16:creationId xmlns:a16="http://schemas.microsoft.com/office/drawing/2014/main" id="{5C40459C-4B54-D569-7601-4B7B4C97C5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X"/>
          </a:p>
        </p:txBody>
      </p:sp>
      <p:sp>
        <p:nvSpPr>
          <p:cNvPr id="4" name="Text Placeholder 3">
            <a:extLst>
              <a:ext uri="{FF2B5EF4-FFF2-40B4-BE49-F238E27FC236}">
                <a16:creationId xmlns:a16="http://schemas.microsoft.com/office/drawing/2014/main" id="{F55EB2F6-AB08-DE9D-7B14-C59701AAEF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5BF14C-5A62-CF33-EDA2-55970A2A7E6A}"/>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6" name="Footer Placeholder 5">
            <a:extLst>
              <a:ext uri="{FF2B5EF4-FFF2-40B4-BE49-F238E27FC236}">
                <a16:creationId xmlns:a16="http://schemas.microsoft.com/office/drawing/2014/main" id="{EC008BE4-970D-BFDC-CD74-6B465C7246D2}"/>
              </a:ext>
            </a:extLst>
          </p:cNvPr>
          <p:cNvSpPr>
            <a:spLocks noGrp="1"/>
          </p:cNvSpPr>
          <p:nvPr>
            <p:ph type="ftr" sz="quarter" idx="11"/>
          </p:nvPr>
        </p:nvSpPr>
        <p:spPr/>
        <p:txBody>
          <a:bodyPr/>
          <a:lstStyle/>
          <a:p>
            <a:endParaRPr lang="en-MX"/>
          </a:p>
        </p:txBody>
      </p:sp>
      <p:sp>
        <p:nvSpPr>
          <p:cNvPr id="7" name="Slide Number Placeholder 6">
            <a:extLst>
              <a:ext uri="{FF2B5EF4-FFF2-40B4-BE49-F238E27FC236}">
                <a16:creationId xmlns:a16="http://schemas.microsoft.com/office/drawing/2014/main" id="{00BE2ECA-0F79-B20F-82DF-841C951EE63F}"/>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5334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A0BF2-34CF-BB03-7ED8-F6833B84978B}"/>
              </a:ext>
            </a:extLst>
          </p:cNvPr>
          <p:cNvSpPr>
            <a:spLocks noGrp="1"/>
          </p:cNvSpPr>
          <p:nvPr>
            <p:ph type="title"/>
          </p:nvPr>
        </p:nvSpPr>
        <p:spPr/>
        <p:txBody>
          <a:bodyPr/>
          <a:lstStyle/>
          <a:p>
            <a:r>
              <a:rPr lang="en-US"/>
              <a:t>Click to edit Master title style</a:t>
            </a:r>
            <a:endParaRPr lang="en-MX"/>
          </a:p>
        </p:txBody>
      </p:sp>
      <p:sp>
        <p:nvSpPr>
          <p:cNvPr id="3" name="Vertical Text Placeholder 2">
            <a:extLst>
              <a:ext uri="{FF2B5EF4-FFF2-40B4-BE49-F238E27FC236}">
                <a16:creationId xmlns:a16="http://schemas.microsoft.com/office/drawing/2014/main" id="{60898E12-16C0-E40E-F15E-2E4ECCE96C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Date Placeholder 3">
            <a:extLst>
              <a:ext uri="{FF2B5EF4-FFF2-40B4-BE49-F238E27FC236}">
                <a16:creationId xmlns:a16="http://schemas.microsoft.com/office/drawing/2014/main" id="{712320B2-C56D-B467-E996-0914DD1BD717}"/>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5" name="Footer Placeholder 4">
            <a:extLst>
              <a:ext uri="{FF2B5EF4-FFF2-40B4-BE49-F238E27FC236}">
                <a16:creationId xmlns:a16="http://schemas.microsoft.com/office/drawing/2014/main" id="{BFCA4A93-98A3-40EA-D31D-934D19128076}"/>
              </a:ext>
            </a:extLst>
          </p:cNvPr>
          <p:cNvSpPr>
            <a:spLocks noGrp="1"/>
          </p:cNvSpPr>
          <p:nvPr>
            <p:ph type="ftr" sz="quarter" idx="11"/>
          </p:nvPr>
        </p:nvSpPr>
        <p:spPr/>
        <p:txBody>
          <a:bodyPr/>
          <a:lstStyle/>
          <a:p>
            <a:endParaRPr lang="en-MX"/>
          </a:p>
        </p:txBody>
      </p:sp>
      <p:sp>
        <p:nvSpPr>
          <p:cNvPr id="6" name="Slide Number Placeholder 5">
            <a:extLst>
              <a:ext uri="{FF2B5EF4-FFF2-40B4-BE49-F238E27FC236}">
                <a16:creationId xmlns:a16="http://schemas.microsoft.com/office/drawing/2014/main" id="{A7C8BB2E-AA1A-A679-FF4D-3157F05B8125}"/>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3777960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529689-2417-2791-5C20-05050E7CD7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X"/>
          </a:p>
        </p:txBody>
      </p:sp>
      <p:sp>
        <p:nvSpPr>
          <p:cNvPr id="3" name="Vertical Text Placeholder 2">
            <a:extLst>
              <a:ext uri="{FF2B5EF4-FFF2-40B4-BE49-F238E27FC236}">
                <a16:creationId xmlns:a16="http://schemas.microsoft.com/office/drawing/2014/main" id="{08120B75-82F3-A722-298A-219A891277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Date Placeholder 3">
            <a:extLst>
              <a:ext uri="{FF2B5EF4-FFF2-40B4-BE49-F238E27FC236}">
                <a16:creationId xmlns:a16="http://schemas.microsoft.com/office/drawing/2014/main" id="{D3E7EE9F-2875-6990-BEF0-2B18A9471BA7}"/>
              </a:ext>
            </a:extLst>
          </p:cNvPr>
          <p:cNvSpPr>
            <a:spLocks noGrp="1"/>
          </p:cNvSpPr>
          <p:nvPr>
            <p:ph type="dt" sz="half" idx="10"/>
          </p:nvPr>
        </p:nvSpPr>
        <p:spPr/>
        <p:txBody>
          <a:bodyPr/>
          <a:lstStyle/>
          <a:p>
            <a:fld id="{D8469462-817D-B24C-B2B1-1D20B52B124C}" type="datetimeFigureOut">
              <a:rPr lang="en-MX" smtClean="0"/>
              <a:t>10/14/2025</a:t>
            </a:fld>
            <a:endParaRPr lang="en-MX"/>
          </a:p>
        </p:txBody>
      </p:sp>
      <p:sp>
        <p:nvSpPr>
          <p:cNvPr id="5" name="Footer Placeholder 4">
            <a:extLst>
              <a:ext uri="{FF2B5EF4-FFF2-40B4-BE49-F238E27FC236}">
                <a16:creationId xmlns:a16="http://schemas.microsoft.com/office/drawing/2014/main" id="{5DE6A3D1-03B9-245F-55BB-8C92F4DE3882}"/>
              </a:ext>
            </a:extLst>
          </p:cNvPr>
          <p:cNvSpPr>
            <a:spLocks noGrp="1"/>
          </p:cNvSpPr>
          <p:nvPr>
            <p:ph type="ftr" sz="quarter" idx="11"/>
          </p:nvPr>
        </p:nvSpPr>
        <p:spPr/>
        <p:txBody>
          <a:bodyPr/>
          <a:lstStyle/>
          <a:p>
            <a:endParaRPr lang="en-MX"/>
          </a:p>
        </p:txBody>
      </p:sp>
      <p:sp>
        <p:nvSpPr>
          <p:cNvPr id="6" name="Slide Number Placeholder 5">
            <a:extLst>
              <a:ext uri="{FF2B5EF4-FFF2-40B4-BE49-F238E27FC236}">
                <a16:creationId xmlns:a16="http://schemas.microsoft.com/office/drawing/2014/main" id="{4FD74395-615E-2D5F-FC9A-EA9E3D6525E8}"/>
              </a:ext>
            </a:extLst>
          </p:cNvPr>
          <p:cNvSpPr>
            <a:spLocks noGrp="1"/>
          </p:cNvSpPr>
          <p:nvPr>
            <p:ph type="sldNum" sz="quarter" idx="12"/>
          </p:nvPr>
        </p:nvSpPr>
        <p:spPr/>
        <p:txBody>
          <a:bodyPr/>
          <a:lstStyle/>
          <a:p>
            <a:fld id="{DDE58B80-4A9C-8448-A217-B55EEBE3FE12}" type="slidenum">
              <a:rPr lang="en-MX" smtClean="0"/>
              <a:t>‹#›</a:t>
            </a:fld>
            <a:endParaRPr lang="en-MX"/>
          </a:p>
        </p:txBody>
      </p:sp>
    </p:spTree>
    <p:extLst>
      <p:ext uri="{BB962C8B-B14F-4D97-AF65-F5344CB8AC3E}">
        <p14:creationId xmlns:p14="http://schemas.microsoft.com/office/powerpoint/2010/main" val="2651378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B0D943-9E7A-9BD1-DBD3-FB5DEC869C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X"/>
          </a:p>
        </p:txBody>
      </p:sp>
      <p:sp>
        <p:nvSpPr>
          <p:cNvPr id="3" name="Text Placeholder 2">
            <a:extLst>
              <a:ext uri="{FF2B5EF4-FFF2-40B4-BE49-F238E27FC236}">
                <a16:creationId xmlns:a16="http://schemas.microsoft.com/office/drawing/2014/main" id="{586A3A83-98EC-209F-F50B-060CE8A397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X"/>
          </a:p>
        </p:txBody>
      </p:sp>
      <p:sp>
        <p:nvSpPr>
          <p:cNvPr id="4" name="Date Placeholder 3">
            <a:extLst>
              <a:ext uri="{FF2B5EF4-FFF2-40B4-BE49-F238E27FC236}">
                <a16:creationId xmlns:a16="http://schemas.microsoft.com/office/drawing/2014/main" id="{EED6D97A-5EBE-D716-2FA2-15BEB4AA9F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469462-817D-B24C-B2B1-1D20B52B124C}" type="datetimeFigureOut">
              <a:rPr lang="en-MX" smtClean="0"/>
              <a:t>10/14/2025</a:t>
            </a:fld>
            <a:endParaRPr lang="en-MX"/>
          </a:p>
        </p:txBody>
      </p:sp>
      <p:sp>
        <p:nvSpPr>
          <p:cNvPr id="5" name="Footer Placeholder 4">
            <a:extLst>
              <a:ext uri="{FF2B5EF4-FFF2-40B4-BE49-F238E27FC236}">
                <a16:creationId xmlns:a16="http://schemas.microsoft.com/office/drawing/2014/main" id="{26D211A4-6E46-DFC0-BF4C-C1EB402988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MX"/>
          </a:p>
        </p:txBody>
      </p:sp>
      <p:sp>
        <p:nvSpPr>
          <p:cNvPr id="6" name="Slide Number Placeholder 5">
            <a:extLst>
              <a:ext uri="{FF2B5EF4-FFF2-40B4-BE49-F238E27FC236}">
                <a16:creationId xmlns:a16="http://schemas.microsoft.com/office/drawing/2014/main" id="{B180AB25-9DDC-A3E9-5FE5-B2D46E22E1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DE58B80-4A9C-8448-A217-B55EEBE3FE12}" type="slidenum">
              <a:rPr lang="en-MX" smtClean="0"/>
              <a:t>‹#›</a:t>
            </a:fld>
            <a:endParaRPr lang="en-MX"/>
          </a:p>
        </p:txBody>
      </p:sp>
    </p:spTree>
    <p:extLst>
      <p:ext uri="{BB962C8B-B14F-4D97-AF65-F5344CB8AC3E}">
        <p14:creationId xmlns:p14="http://schemas.microsoft.com/office/powerpoint/2010/main" val="1585632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1DB1A-FF4D-9AC3-ECA9-E459530FFF60}"/>
            </a:ext>
          </a:extLst>
        </p:cNvPr>
        <p:cNvGrpSpPr/>
        <p:nvPr/>
      </p:nvGrpSpPr>
      <p:grpSpPr>
        <a:xfrm>
          <a:off x="0" y="0"/>
          <a:ext cx="0" cy="0"/>
          <a:chOff x="0" y="0"/>
          <a:chExt cx="0" cy="0"/>
        </a:xfrm>
      </p:grpSpPr>
      <p:pic>
        <p:nvPicPr>
          <p:cNvPr id="1026" name="Picture 2" descr="A book cover of a map of land&#10;&#10;Description automatically generated">
            <a:extLst>
              <a:ext uri="{FF2B5EF4-FFF2-40B4-BE49-F238E27FC236}">
                <a16:creationId xmlns:a16="http://schemas.microsoft.com/office/drawing/2014/main" id="{1A269A86-3E25-D168-722E-E3E9D4D0E3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3947" y="4641"/>
            <a:ext cx="4508204" cy="68565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4">
            <a:extLst>
              <a:ext uri="{FF2B5EF4-FFF2-40B4-BE49-F238E27FC236}">
                <a16:creationId xmlns:a16="http://schemas.microsoft.com/office/drawing/2014/main" id="{98286C8C-C9C6-0B6B-09AF-D97BFB66DEE6}"/>
              </a:ext>
            </a:extLst>
          </p:cNvPr>
          <p:cNvSpPr txBox="1">
            <a:spLocks/>
          </p:cNvSpPr>
          <p:nvPr/>
        </p:nvSpPr>
        <p:spPr>
          <a:xfrm>
            <a:off x="5160112" y="179521"/>
            <a:ext cx="6895037" cy="6519856"/>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5400" b="1" dirty="0">
              <a:solidFill>
                <a:schemeClr val="tx2"/>
              </a:solidFill>
              <a:latin typeface="Helvetica" pitchFamily="2" charset="0"/>
            </a:endParaRPr>
          </a:p>
          <a:p>
            <a:pPr marL="0" indent="0" algn="ctr">
              <a:buNone/>
            </a:pPr>
            <a:r>
              <a:rPr lang="en-US" sz="5400" b="1" dirty="0">
                <a:latin typeface="Helvetica" pitchFamily="2" charset="0"/>
              </a:rPr>
              <a:t>Business Innovation, Productivity and Performance in the Caribbean</a:t>
            </a:r>
          </a:p>
          <a:p>
            <a:pPr marL="0" indent="0" algn="ctr">
              <a:buNone/>
            </a:pPr>
            <a:endParaRPr lang="en-US" sz="2400" b="1" dirty="0">
              <a:latin typeface="Helvetica" pitchFamily="2" charset="0"/>
            </a:endParaRPr>
          </a:p>
          <a:p>
            <a:pPr marL="0" indent="0" algn="ctr">
              <a:buNone/>
            </a:pPr>
            <a:r>
              <a:rPr lang="en-US" sz="2400" b="1" dirty="0">
                <a:latin typeface="Helvetica" pitchFamily="2" charset="0"/>
              </a:rPr>
              <a:t>Sylvia Dohnert, Rodrigo Sierra, and Nathalia Amarante-Pufal</a:t>
            </a:r>
          </a:p>
          <a:p>
            <a:pPr marL="0" indent="0">
              <a:buFont typeface="Arial" panose="020B0604020202020204" pitchFamily="34" charset="0"/>
              <a:buNone/>
            </a:pPr>
            <a:endParaRPr lang="en-US" sz="5400" b="1" dirty="0">
              <a:latin typeface="Helvetica" pitchFamily="2" charset="0"/>
            </a:endParaRPr>
          </a:p>
          <a:p>
            <a:pPr marL="0" indent="0">
              <a:buFont typeface="Arial" panose="020B0604020202020204" pitchFamily="34" charset="0"/>
              <a:buNone/>
            </a:pPr>
            <a:endParaRPr lang="en-US" sz="5400" b="1" dirty="0">
              <a:solidFill>
                <a:srgbClr val="9BB85D"/>
              </a:solidFill>
              <a:latin typeface="Helvetica" pitchFamily="2" charset="0"/>
            </a:endParaRPr>
          </a:p>
          <a:p>
            <a:pPr marL="0" indent="0">
              <a:buFont typeface="Arial" panose="020B0604020202020204" pitchFamily="34" charset="0"/>
              <a:buNone/>
            </a:pPr>
            <a:endParaRPr lang="en-MX" sz="1500" dirty="0">
              <a:solidFill>
                <a:schemeClr val="tx2"/>
              </a:solidFill>
            </a:endParaRPr>
          </a:p>
        </p:txBody>
      </p:sp>
    </p:spTree>
    <p:extLst>
      <p:ext uri="{BB962C8B-B14F-4D97-AF65-F5344CB8AC3E}">
        <p14:creationId xmlns:p14="http://schemas.microsoft.com/office/powerpoint/2010/main" val="3652744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BB953-3B45-1110-D387-C7C1E286D8C6}"/>
              </a:ext>
            </a:extLst>
          </p:cNvPr>
          <p:cNvSpPr>
            <a:spLocks noGrp="1"/>
          </p:cNvSpPr>
          <p:nvPr>
            <p:ph type="title"/>
          </p:nvPr>
        </p:nvSpPr>
        <p:spPr/>
        <p:txBody>
          <a:bodyPr/>
          <a:lstStyle/>
          <a:p>
            <a:pPr algn="ctr"/>
            <a:r>
              <a:rPr lang="en-US" b="1" dirty="0"/>
              <a:t>Stagnation in the 21</a:t>
            </a:r>
            <a:r>
              <a:rPr lang="en-US" b="1" baseline="30000" dirty="0"/>
              <a:t>st</a:t>
            </a:r>
            <a:r>
              <a:rPr lang="en-US" b="1" dirty="0"/>
              <a:t> Century</a:t>
            </a:r>
          </a:p>
        </p:txBody>
      </p:sp>
      <p:graphicFrame>
        <p:nvGraphicFramePr>
          <p:cNvPr id="6" name="Content Placeholder 5">
            <a:extLst>
              <a:ext uri="{FF2B5EF4-FFF2-40B4-BE49-F238E27FC236}">
                <a16:creationId xmlns:a16="http://schemas.microsoft.com/office/drawing/2014/main" id="{6457C9D4-D418-21DD-7ECF-A90B0F841C0E}"/>
              </a:ext>
            </a:extLst>
          </p:cNvPr>
          <p:cNvGraphicFramePr>
            <a:graphicFrameLocks noGrp="1"/>
          </p:cNvGraphicFramePr>
          <p:nvPr>
            <p:ph idx="1"/>
            <p:extLst>
              <p:ext uri="{D42A27DB-BD31-4B8C-83A1-F6EECF244321}">
                <p14:modId xmlns:p14="http://schemas.microsoft.com/office/powerpoint/2010/main" val="790299430"/>
              </p:ext>
            </p:extLst>
          </p:nvPr>
        </p:nvGraphicFramePr>
        <p:xfrm>
          <a:off x="838200" y="1825625"/>
          <a:ext cx="6701589" cy="4222249"/>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9095552F-A882-4EB2-5602-AC0E1EA33343}"/>
              </a:ext>
            </a:extLst>
          </p:cNvPr>
          <p:cNvSpPr txBox="1"/>
          <p:nvPr/>
        </p:nvSpPr>
        <p:spPr>
          <a:xfrm>
            <a:off x="7539789" y="2014151"/>
            <a:ext cx="4026135" cy="3416320"/>
          </a:xfrm>
          <a:prstGeom prst="rect">
            <a:avLst/>
          </a:prstGeom>
          <a:noFill/>
        </p:spPr>
        <p:txBody>
          <a:bodyPr wrap="square" rtlCol="0">
            <a:spAutoFit/>
          </a:bodyPr>
          <a:lstStyle/>
          <a:p>
            <a:r>
              <a:rPr lang="en-US" sz="2400" dirty="0"/>
              <a:t>“Productivity is not everything, but in the long run it is almost everything” – Paul Krugman</a:t>
            </a:r>
          </a:p>
          <a:p>
            <a:endParaRPr lang="en-US" sz="2400" dirty="0"/>
          </a:p>
          <a:p>
            <a:r>
              <a:rPr lang="en-US" sz="2400" dirty="0"/>
              <a:t>Business innovation is one of the main drivers of productivity growth</a:t>
            </a:r>
          </a:p>
          <a:p>
            <a:endParaRPr lang="en-US" sz="2400" dirty="0"/>
          </a:p>
        </p:txBody>
      </p:sp>
    </p:spTree>
    <p:extLst>
      <p:ext uri="{BB962C8B-B14F-4D97-AF65-F5344CB8AC3E}">
        <p14:creationId xmlns:p14="http://schemas.microsoft.com/office/powerpoint/2010/main" val="192457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E7C27-9E3C-4814-65F0-03FC0797F3DB}"/>
              </a:ext>
            </a:extLst>
          </p:cNvPr>
          <p:cNvSpPr>
            <a:spLocks noGrp="1"/>
          </p:cNvSpPr>
          <p:nvPr>
            <p:ph type="title"/>
          </p:nvPr>
        </p:nvSpPr>
        <p:spPr/>
        <p:txBody>
          <a:bodyPr/>
          <a:lstStyle/>
          <a:p>
            <a:r>
              <a:rPr lang="en-US" dirty="0"/>
              <a:t>Understanding business innovation patterns</a:t>
            </a:r>
          </a:p>
        </p:txBody>
      </p:sp>
      <p:sp>
        <p:nvSpPr>
          <p:cNvPr id="3" name="Content Placeholder 2">
            <a:extLst>
              <a:ext uri="{FF2B5EF4-FFF2-40B4-BE49-F238E27FC236}">
                <a16:creationId xmlns:a16="http://schemas.microsoft.com/office/drawing/2014/main" id="{7BF7140B-2FE3-CD60-2B4B-AC51349D7762}"/>
              </a:ext>
            </a:extLst>
          </p:cNvPr>
          <p:cNvSpPr>
            <a:spLocks noGrp="1"/>
          </p:cNvSpPr>
          <p:nvPr>
            <p:ph idx="1"/>
          </p:nvPr>
        </p:nvSpPr>
        <p:spPr/>
        <p:txBody>
          <a:bodyPr>
            <a:normAutofit fontScale="77500" lnSpcReduction="20000"/>
          </a:bodyPr>
          <a:lstStyle/>
          <a:p>
            <a:pPr marL="0" indent="0">
              <a:buNone/>
            </a:pPr>
            <a:r>
              <a:rPr lang="en-US" dirty="0"/>
              <a:t>IFPG data: 13 countries, 1979 businesses (formal, &gt;5 employees)</a:t>
            </a:r>
          </a:p>
          <a:p>
            <a:r>
              <a:rPr lang="en-US" b="1" dirty="0"/>
              <a:t>Innovative:</a:t>
            </a:r>
            <a:r>
              <a:rPr lang="en-US" dirty="0"/>
              <a:t> new or significantly improved good or service, organizational methods to produce or provide the service, marketing, and business models in the past 3 years</a:t>
            </a:r>
          </a:p>
          <a:p>
            <a:r>
              <a:rPr lang="en-US" b="1" dirty="0"/>
              <a:t>Potentially innovative:</a:t>
            </a:r>
            <a:r>
              <a:rPr lang="en-US" dirty="0"/>
              <a:t> did not introduce innovations but plan to innovate in the next 2 years or consider at least one of the 14 barriers to innovation to be major or very severe.</a:t>
            </a:r>
          </a:p>
          <a:p>
            <a:r>
              <a:rPr lang="en-US" b="1" dirty="0"/>
              <a:t>Non-innovative: </a:t>
            </a:r>
            <a:r>
              <a:rPr lang="en-US" dirty="0"/>
              <a:t>did not introduce any innovation and are not potentially innovative</a:t>
            </a:r>
          </a:p>
          <a:p>
            <a:pPr marL="0" indent="0">
              <a:buNone/>
            </a:pPr>
            <a:endParaRPr lang="en-US" dirty="0"/>
          </a:p>
          <a:p>
            <a:r>
              <a:rPr lang="en-US" b="1" dirty="0"/>
              <a:t>Digital innovation: </a:t>
            </a:r>
            <a:r>
              <a:rPr lang="en-US" dirty="0"/>
              <a:t>introduced new methods for information processing or communication</a:t>
            </a:r>
          </a:p>
          <a:p>
            <a:r>
              <a:rPr lang="en-US" b="1" dirty="0"/>
              <a:t>Green innovation: </a:t>
            </a:r>
            <a:r>
              <a:rPr lang="en-US" dirty="0"/>
              <a:t>reduced units of input to create same units of output, reduced energy use, CO2 footprint, reduced pollution, recycled.</a:t>
            </a:r>
          </a:p>
          <a:p>
            <a:endParaRPr lang="en-US" dirty="0"/>
          </a:p>
          <a:p>
            <a:endParaRPr lang="en-US" dirty="0"/>
          </a:p>
        </p:txBody>
      </p:sp>
      <p:cxnSp>
        <p:nvCxnSpPr>
          <p:cNvPr id="5" name="Straight Connector 4">
            <a:extLst>
              <a:ext uri="{FF2B5EF4-FFF2-40B4-BE49-F238E27FC236}">
                <a16:creationId xmlns:a16="http://schemas.microsoft.com/office/drawing/2014/main" id="{5372085A-4A2F-4559-D33D-6FABAB12E243}"/>
              </a:ext>
            </a:extLst>
          </p:cNvPr>
          <p:cNvCxnSpPr>
            <a:cxnSpLocks/>
          </p:cNvCxnSpPr>
          <p:nvPr/>
        </p:nvCxnSpPr>
        <p:spPr>
          <a:xfrm>
            <a:off x="490602" y="4396636"/>
            <a:ext cx="11210795" cy="0"/>
          </a:xfrm>
          <a:prstGeom prst="line">
            <a:avLst/>
          </a:prstGeom>
          <a:ln>
            <a:solidFill>
              <a:schemeClr val="accent4">
                <a:lumMod val="75000"/>
              </a:schemeClr>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95895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8BE90-6AAE-9EE7-DBDF-591C84DE3CDD}"/>
              </a:ext>
            </a:extLst>
          </p:cNvPr>
          <p:cNvSpPr>
            <a:spLocks noGrp="1"/>
          </p:cNvSpPr>
          <p:nvPr>
            <p:ph type="title"/>
          </p:nvPr>
        </p:nvSpPr>
        <p:spPr/>
        <p:txBody>
          <a:bodyPr/>
          <a:lstStyle/>
          <a:p>
            <a:r>
              <a:rPr lang="en-US" dirty="0"/>
              <a:t>Caribbean businesses that innovate…</a:t>
            </a:r>
          </a:p>
        </p:txBody>
      </p:sp>
      <p:sp>
        <p:nvSpPr>
          <p:cNvPr id="3" name="Content Placeholder 2">
            <a:extLst>
              <a:ext uri="{FF2B5EF4-FFF2-40B4-BE49-F238E27FC236}">
                <a16:creationId xmlns:a16="http://schemas.microsoft.com/office/drawing/2014/main" id="{C0E2D226-7972-9FAA-7AA3-048491020761}"/>
              </a:ext>
            </a:extLst>
          </p:cNvPr>
          <p:cNvSpPr>
            <a:spLocks noGrp="1"/>
          </p:cNvSpPr>
          <p:nvPr>
            <p:ph idx="1"/>
          </p:nvPr>
        </p:nvSpPr>
        <p:spPr>
          <a:xfrm>
            <a:off x="7652082" y="1857709"/>
            <a:ext cx="4423611" cy="4351338"/>
          </a:xfrm>
        </p:spPr>
        <p:txBody>
          <a:bodyPr>
            <a:normAutofit lnSpcReduction="10000"/>
          </a:bodyPr>
          <a:lstStyle/>
          <a:p>
            <a:r>
              <a:rPr lang="en-US" dirty="0"/>
              <a:t>Have higher productivity on average, and less dispersion around the mean</a:t>
            </a:r>
          </a:p>
          <a:p>
            <a:r>
              <a:rPr lang="en-US" b="1" dirty="0"/>
              <a:t>Had up to 81% higher sales per worker!!</a:t>
            </a:r>
          </a:p>
          <a:p>
            <a:r>
              <a:rPr lang="en-US" dirty="0"/>
              <a:t>Those that invested in innovation before COVID had a better chance to withstand the downturn caused by the pandemic</a:t>
            </a:r>
          </a:p>
          <a:p>
            <a:endParaRPr lang="en-US" dirty="0"/>
          </a:p>
        </p:txBody>
      </p:sp>
      <p:pic>
        <p:nvPicPr>
          <p:cNvPr id="5" name="Picture 4">
            <a:extLst>
              <a:ext uri="{FF2B5EF4-FFF2-40B4-BE49-F238E27FC236}">
                <a16:creationId xmlns:a16="http://schemas.microsoft.com/office/drawing/2014/main" id="{7E9E91C4-3CF2-F043-A03B-8B9287586EDD}"/>
              </a:ext>
            </a:extLst>
          </p:cNvPr>
          <p:cNvPicPr>
            <a:picLocks noChangeAspect="1"/>
          </p:cNvPicPr>
          <p:nvPr/>
        </p:nvPicPr>
        <p:blipFill>
          <a:blip r:embed="rId2"/>
          <a:stretch>
            <a:fillRect/>
          </a:stretch>
        </p:blipFill>
        <p:spPr>
          <a:xfrm>
            <a:off x="517358" y="1690688"/>
            <a:ext cx="6845460" cy="4132596"/>
          </a:xfrm>
          <a:prstGeom prst="rect">
            <a:avLst/>
          </a:prstGeom>
        </p:spPr>
      </p:pic>
      <p:sp>
        <p:nvSpPr>
          <p:cNvPr id="6" name="TextBox 5">
            <a:extLst>
              <a:ext uri="{FF2B5EF4-FFF2-40B4-BE49-F238E27FC236}">
                <a16:creationId xmlns:a16="http://schemas.microsoft.com/office/drawing/2014/main" id="{6FF2FD22-5C45-55F8-348D-5F6D0FCFB06F}"/>
              </a:ext>
            </a:extLst>
          </p:cNvPr>
          <p:cNvSpPr txBox="1"/>
          <p:nvPr/>
        </p:nvSpPr>
        <p:spPr>
          <a:xfrm>
            <a:off x="517358" y="6029025"/>
            <a:ext cx="6228080" cy="646331"/>
          </a:xfrm>
          <a:prstGeom prst="rect">
            <a:avLst/>
          </a:prstGeom>
          <a:noFill/>
        </p:spPr>
        <p:txBody>
          <a:bodyPr wrap="square" rtlCol="0">
            <a:spAutoFit/>
          </a:bodyPr>
          <a:lstStyle/>
          <a:p>
            <a:r>
              <a:rPr lang="en-US" i="1" dirty="0"/>
              <a:t>Independent categories: a firm can fall into any of the three categories for general, digital and green innovation</a:t>
            </a:r>
          </a:p>
        </p:txBody>
      </p:sp>
    </p:spTree>
    <p:extLst>
      <p:ext uri="{BB962C8B-B14F-4D97-AF65-F5344CB8AC3E}">
        <p14:creationId xmlns:p14="http://schemas.microsoft.com/office/powerpoint/2010/main" val="1933908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D0337-F907-79A0-A37C-30089C39C9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42CEF6-95B2-8DE9-620F-9E5BC4DA13B1}"/>
              </a:ext>
            </a:extLst>
          </p:cNvPr>
          <p:cNvSpPr>
            <a:spLocks noGrp="1"/>
          </p:cNvSpPr>
          <p:nvPr>
            <p:ph type="title"/>
          </p:nvPr>
        </p:nvSpPr>
        <p:spPr>
          <a:xfrm>
            <a:off x="0" y="585089"/>
            <a:ext cx="12192000" cy="1325563"/>
          </a:xfrm>
        </p:spPr>
        <p:txBody>
          <a:bodyPr>
            <a:normAutofit/>
          </a:bodyPr>
          <a:lstStyle/>
          <a:p>
            <a:pPr algn="ctr"/>
            <a:r>
              <a:rPr lang="en-US" sz="4000" b="1" kern="1200" dirty="0">
                <a:latin typeface="+mj-lt"/>
                <a:ea typeface="+mj-ea"/>
                <a:cs typeface="+mj-cs"/>
              </a:rPr>
              <a:t>Most</a:t>
            </a:r>
            <a:r>
              <a:rPr lang="en-US" sz="4000" kern="1200" dirty="0">
                <a:latin typeface="+mj-lt"/>
                <a:ea typeface="+mj-ea"/>
                <a:cs typeface="+mj-cs"/>
              </a:rPr>
              <a:t> Caribbean firms </a:t>
            </a:r>
            <a:r>
              <a:rPr lang="en-US" sz="4000" b="1" kern="1200" dirty="0">
                <a:latin typeface="+mj-lt"/>
                <a:ea typeface="+mj-ea"/>
                <a:cs typeface="+mj-cs"/>
              </a:rPr>
              <a:t>want</a:t>
            </a:r>
            <a:r>
              <a:rPr lang="en-US" sz="4000" kern="1200" dirty="0">
                <a:latin typeface="+mj-lt"/>
                <a:ea typeface="+mj-ea"/>
                <a:cs typeface="+mj-cs"/>
              </a:rPr>
              <a:t> to innovate, </a:t>
            </a:r>
            <a:br>
              <a:rPr lang="en-US" sz="4000" kern="1200" dirty="0">
                <a:latin typeface="+mj-lt"/>
                <a:ea typeface="+mj-ea"/>
                <a:cs typeface="+mj-cs"/>
              </a:rPr>
            </a:br>
            <a:r>
              <a:rPr lang="en-US" sz="4000" b="1" kern="1200" dirty="0">
                <a:latin typeface="+mj-lt"/>
                <a:ea typeface="+mj-ea"/>
                <a:cs typeface="+mj-cs"/>
              </a:rPr>
              <a:t>but</a:t>
            </a:r>
            <a:r>
              <a:rPr lang="en-US" sz="4000" kern="1200" dirty="0">
                <a:latin typeface="+mj-lt"/>
                <a:ea typeface="+mj-ea"/>
                <a:cs typeface="+mj-cs"/>
              </a:rPr>
              <a:t> face obstacles</a:t>
            </a:r>
            <a:endParaRPr lang="en-MX" sz="4000" dirty="0"/>
          </a:p>
        </p:txBody>
      </p:sp>
      <p:sp>
        <p:nvSpPr>
          <p:cNvPr id="5" name="TextBox 4">
            <a:extLst>
              <a:ext uri="{FF2B5EF4-FFF2-40B4-BE49-F238E27FC236}">
                <a16:creationId xmlns:a16="http://schemas.microsoft.com/office/drawing/2014/main" id="{E20A8616-30C8-95D1-5155-6950AA0B488B}"/>
              </a:ext>
            </a:extLst>
          </p:cNvPr>
          <p:cNvSpPr txBox="1"/>
          <p:nvPr/>
        </p:nvSpPr>
        <p:spPr>
          <a:xfrm>
            <a:off x="8844086" y="2459504"/>
            <a:ext cx="2613932" cy="3785652"/>
          </a:xfrm>
          <a:prstGeom prst="rect">
            <a:avLst/>
          </a:prstGeom>
          <a:noFill/>
        </p:spPr>
        <p:txBody>
          <a:bodyPr wrap="square" rtlCol="0">
            <a:spAutoFit/>
          </a:bodyPr>
          <a:lstStyle/>
          <a:p>
            <a:pPr algn="ctr"/>
            <a:endParaRPr lang="en-US" sz="2400" b="1" dirty="0"/>
          </a:p>
          <a:p>
            <a:pPr algn="ctr"/>
            <a:r>
              <a:rPr lang="en-US" sz="2400" dirty="0"/>
              <a:t>In other words, </a:t>
            </a:r>
            <a:r>
              <a:rPr lang="en-US" sz="2400" b="1" dirty="0"/>
              <a:t>we’re leaving money on the table</a:t>
            </a:r>
          </a:p>
          <a:p>
            <a:pPr algn="ctr"/>
            <a:endParaRPr lang="en-US" sz="2400" b="1" dirty="0"/>
          </a:p>
          <a:p>
            <a:pPr algn="ctr"/>
            <a:r>
              <a:rPr lang="en-US" sz="2400" dirty="0"/>
              <a:t>(There are also very few digitally innovative businesses)</a:t>
            </a:r>
          </a:p>
        </p:txBody>
      </p:sp>
      <p:pic>
        <p:nvPicPr>
          <p:cNvPr id="2050" name="E3DC3BD3-D744-4F8B-9DE2-DFD63F0857AC">
            <a:extLst>
              <a:ext uri="{FF2B5EF4-FFF2-40B4-BE49-F238E27FC236}">
                <a16:creationId xmlns:a16="http://schemas.microsoft.com/office/drawing/2014/main" id="{576A895C-28EC-C054-6704-13808BDEAD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416" y="2459504"/>
            <a:ext cx="8330752" cy="3541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rrow: Down 3">
            <a:extLst>
              <a:ext uri="{FF2B5EF4-FFF2-40B4-BE49-F238E27FC236}">
                <a16:creationId xmlns:a16="http://schemas.microsoft.com/office/drawing/2014/main" id="{D7CFF5C3-88F5-D215-3E55-617CF4D64D0B}"/>
              </a:ext>
            </a:extLst>
          </p:cNvPr>
          <p:cNvSpPr/>
          <p:nvPr/>
        </p:nvSpPr>
        <p:spPr>
          <a:xfrm>
            <a:off x="1964724" y="2727026"/>
            <a:ext cx="358346" cy="6549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83E68BE8-4FA2-2F24-7ACC-F59D15A13EE4}"/>
              </a:ext>
            </a:extLst>
          </p:cNvPr>
          <p:cNvSpPr/>
          <p:nvPr/>
        </p:nvSpPr>
        <p:spPr>
          <a:xfrm>
            <a:off x="4584746" y="2050072"/>
            <a:ext cx="358346" cy="59537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B64AF458-B064-E93B-057C-47A0CF751678}"/>
              </a:ext>
            </a:extLst>
          </p:cNvPr>
          <p:cNvSpPr/>
          <p:nvPr/>
        </p:nvSpPr>
        <p:spPr>
          <a:xfrm>
            <a:off x="7227732" y="2967108"/>
            <a:ext cx="358346" cy="6549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0392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5D97D0-7582-E65C-0C32-844F78A5622E}"/>
              </a:ext>
            </a:extLst>
          </p:cNvPr>
          <p:cNvSpPr>
            <a:spLocks noGrp="1"/>
          </p:cNvSpPr>
          <p:nvPr>
            <p:ph idx="1"/>
          </p:nvPr>
        </p:nvSpPr>
        <p:spPr>
          <a:xfrm>
            <a:off x="9080525" y="3177095"/>
            <a:ext cx="2912135" cy="1221874"/>
          </a:xfrm>
        </p:spPr>
        <p:txBody>
          <a:bodyPr>
            <a:normAutofit/>
          </a:bodyPr>
          <a:lstStyle/>
          <a:p>
            <a:pPr marL="0" indent="0">
              <a:buNone/>
            </a:pPr>
            <a:r>
              <a:rPr lang="en-US" sz="2400" dirty="0"/>
              <a:t>(Yet firms of all sizes face obstacles for digital innovation)</a:t>
            </a:r>
          </a:p>
        </p:txBody>
      </p:sp>
      <p:sp>
        <p:nvSpPr>
          <p:cNvPr id="2" name="Title 1">
            <a:extLst>
              <a:ext uri="{FF2B5EF4-FFF2-40B4-BE49-F238E27FC236}">
                <a16:creationId xmlns:a16="http://schemas.microsoft.com/office/drawing/2014/main" id="{E067A8AD-3DFC-F3A5-A1CE-A485141AF761}"/>
              </a:ext>
            </a:extLst>
          </p:cNvPr>
          <p:cNvSpPr>
            <a:spLocks noGrp="1"/>
          </p:cNvSpPr>
          <p:nvPr>
            <p:ph type="title"/>
          </p:nvPr>
        </p:nvSpPr>
        <p:spPr/>
        <p:txBody>
          <a:bodyPr/>
          <a:lstStyle/>
          <a:p>
            <a:r>
              <a:rPr lang="en-US" dirty="0"/>
              <a:t>Smaller firms face greater obstacles</a:t>
            </a:r>
          </a:p>
        </p:txBody>
      </p:sp>
      <p:pic>
        <p:nvPicPr>
          <p:cNvPr id="5" name="Picture 4">
            <a:extLst>
              <a:ext uri="{FF2B5EF4-FFF2-40B4-BE49-F238E27FC236}">
                <a16:creationId xmlns:a16="http://schemas.microsoft.com/office/drawing/2014/main" id="{1BAEBFBA-18A8-B126-6064-1731CDD0FFA4}"/>
              </a:ext>
            </a:extLst>
          </p:cNvPr>
          <p:cNvPicPr>
            <a:picLocks noChangeAspect="1"/>
          </p:cNvPicPr>
          <p:nvPr/>
        </p:nvPicPr>
        <p:blipFill>
          <a:blip r:embed="rId2"/>
          <a:stretch>
            <a:fillRect/>
          </a:stretch>
        </p:blipFill>
        <p:spPr>
          <a:xfrm>
            <a:off x="838200" y="1368292"/>
            <a:ext cx="7894276" cy="5396595"/>
          </a:xfrm>
          <a:prstGeom prst="rect">
            <a:avLst/>
          </a:prstGeom>
        </p:spPr>
      </p:pic>
      <p:cxnSp>
        <p:nvCxnSpPr>
          <p:cNvPr id="7" name="Straight Arrow Connector 6">
            <a:extLst>
              <a:ext uri="{FF2B5EF4-FFF2-40B4-BE49-F238E27FC236}">
                <a16:creationId xmlns:a16="http://schemas.microsoft.com/office/drawing/2014/main" id="{85FFA115-E37C-DD6D-7167-E1EA91007A29}"/>
              </a:ext>
            </a:extLst>
          </p:cNvPr>
          <p:cNvCxnSpPr>
            <a:cxnSpLocks/>
          </p:cNvCxnSpPr>
          <p:nvPr/>
        </p:nvCxnSpPr>
        <p:spPr>
          <a:xfrm flipV="1">
            <a:off x="1724867" y="2820856"/>
            <a:ext cx="593634" cy="108303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6422EA8D-6CBA-AA71-E5FB-748E92220AF2}"/>
              </a:ext>
            </a:extLst>
          </p:cNvPr>
          <p:cNvCxnSpPr>
            <a:cxnSpLocks/>
          </p:cNvCxnSpPr>
          <p:nvPr/>
        </p:nvCxnSpPr>
        <p:spPr>
          <a:xfrm flipV="1">
            <a:off x="4094373" y="2668044"/>
            <a:ext cx="602886" cy="163876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C13F3E17-D6CD-D2EE-BE51-56C21E84EF48}"/>
              </a:ext>
            </a:extLst>
          </p:cNvPr>
          <p:cNvCxnSpPr>
            <a:cxnSpLocks/>
          </p:cNvCxnSpPr>
          <p:nvPr/>
        </p:nvCxnSpPr>
        <p:spPr>
          <a:xfrm flipV="1">
            <a:off x="6375748" y="3231715"/>
            <a:ext cx="814190" cy="37578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88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FB49B-4442-DD0C-32E0-B17A8AE2C7B6}"/>
              </a:ext>
            </a:extLst>
          </p:cNvPr>
          <p:cNvSpPr>
            <a:spLocks noGrp="1"/>
          </p:cNvSpPr>
          <p:nvPr>
            <p:ph type="title"/>
          </p:nvPr>
        </p:nvSpPr>
        <p:spPr>
          <a:xfrm>
            <a:off x="838200" y="0"/>
            <a:ext cx="10515600" cy="1325563"/>
          </a:xfrm>
        </p:spPr>
        <p:txBody>
          <a:bodyPr/>
          <a:lstStyle/>
          <a:p>
            <a:r>
              <a:rPr lang="en-US" dirty="0"/>
              <a:t>Context – Characteristics of firms</a:t>
            </a:r>
          </a:p>
        </p:txBody>
      </p:sp>
      <p:graphicFrame>
        <p:nvGraphicFramePr>
          <p:cNvPr id="16" name="Content Placeholder 15">
            <a:extLst>
              <a:ext uri="{FF2B5EF4-FFF2-40B4-BE49-F238E27FC236}">
                <a16:creationId xmlns:a16="http://schemas.microsoft.com/office/drawing/2014/main" id="{02CC794A-D66E-FBD5-E493-38557418DB85}"/>
              </a:ext>
            </a:extLst>
          </p:cNvPr>
          <p:cNvGraphicFramePr>
            <a:graphicFrameLocks noGrp="1"/>
          </p:cNvGraphicFramePr>
          <p:nvPr>
            <p:ph idx="1"/>
            <p:extLst>
              <p:ext uri="{D42A27DB-BD31-4B8C-83A1-F6EECF244321}">
                <p14:modId xmlns:p14="http://schemas.microsoft.com/office/powerpoint/2010/main" val="3360048782"/>
              </p:ext>
            </p:extLst>
          </p:nvPr>
        </p:nvGraphicFramePr>
        <p:xfrm>
          <a:off x="838200" y="1126716"/>
          <a:ext cx="10856495" cy="5426484"/>
        </p:xfrm>
        <a:graphic>
          <a:graphicData uri="http://schemas.openxmlformats.org/drawingml/2006/table">
            <a:tbl>
              <a:tblPr firstRow="1" bandRow="1">
                <a:tableStyleId>{5C22544A-7EE6-4342-B048-85BDC9FD1C3A}</a:tableStyleId>
              </a:tblPr>
              <a:tblGrid>
                <a:gridCol w="3490959">
                  <a:extLst>
                    <a:ext uri="{9D8B030D-6E8A-4147-A177-3AD203B41FA5}">
                      <a16:colId xmlns:a16="http://schemas.microsoft.com/office/drawing/2014/main" val="2260236459"/>
                    </a:ext>
                  </a:extLst>
                </a:gridCol>
                <a:gridCol w="3746704">
                  <a:extLst>
                    <a:ext uri="{9D8B030D-6E8A-4147-A177-3AD203B41FA5}">
                      <a16:colId xmlns:a16="http://schemas.microsoft.com/office/drawing/2014/main" val="794998287"/>
                    </a:ext>
                  </a:extLst>
                </a:gridCol>
                <a:gridCol w="3618832">
                  <a:extLst>
                    <a:ext uri="{9D8B030D-6E8A-4147-A177-3AD203B41FA5}">
                      <a16:colId xmlns:a16="http://schemas.microsoft.com/office/drawing/2014/main" val="3174939002"/>
                    </a:ext>
                  </a:extLst>
                </a:gridCol>
              </a:tblGrid>
              <a:tr h="630094">
                <a:tc>
                  <a:txBody>
                    <a:bodyPr/>
                    <a:lstStyle/>
                    <a:p>
                      <a:endParaRPr lang="en-US" sz="2400" dirty="0"/>
                    </a:p>
                  </a:txBody>
                  <a:tcPr/>
                </a:tc>
                <a:tc>
                  <a:txBody>
                    <a:bodyPr/>
                    <a:lstStyle/>
                    <a:p>
                      <a:pPr algn="ctr"/>
                      <a:r>
                        <a:rPr lang="en-US" sz="2000" dirty="0"/>
                        <a:t>Caribbean</a:t>
                      </a:r>
                    </a:p>
                  </a:txBody>
                  <a:tcPr/>
                </a:tc>
                <a:tc>
                  <a:txBody>
                    <a:bodyPr/>
                    <a:lstStyle/>
                    <a:p>
                      <a:pPr algn="ctr"/>
                      <a:r>
                        <a:rPr lang="en-US" sz="2400" dirty="0"/>
                        <a:t>Latin-America</a:t>
                      </a:r>
                    </a:p>
                  </a:txBody>
                  <a:tcPr/>
                </a:tc>
                <a:extLst>
                  <a:ext uri="{0D108BD9-81ED-4DB2-BD59-A6C34878D82A}">
                    <a16:rowId xmlns:a16="http://schemas.microsoft.com/office/drawing/2014/main" val="1725956109"/>
                  </a:ext>
                </a:extLst>
              </a:tr>
              <a:tr h="630094">
                <a:tc>
                  <a:txBody>
                    <a:bodyPr/>
                    <a:lstStyle/>
                    <a:p>
                      <a:r>
                        <a:rPr lang="en-US" sz="2400" dirty="0"/>
                        <a:t>Small (&lt;20 employees)</a:t>
                      </a:r>
                    </a:p>
                  </a:txBody>
                  <a:tcPr/>
                </a:tc>
                <a:tc>
                  <a:txBody>
                    <a:bodyPr/>
                    <a:lstStyle/>
                    <a:p>
                      <a:pPr algn="ctr"/>
                      <a:r>
                        <a:rPr lang="en-US" sz="2400" dirty="0"/>
                        <a:t>57.6%</a:t>
                      </a:r>
                    </a:p>
                    <a:p>
                      <a:pPr algn="ctr"/>
                      <a:endParaRPr lang="en-US" sz="2400" dirty="0"/>
                    </a:p>
                  </a:txBody>
                  <a:tcPr/>
                </a:tc>
                <a:tc>
                  <a:txBody>
                    <a:bodyPr/>
                    <a:lstStyle/>
                    <a:p>
                      <a:pPr algn="ctr"/>
                      <a:r>
                        <a:rPr lang="en-US" sz="2400" dirty="0"/>
                        <a:t>35.9%</a:t>
                      </a:r>
                    </a:p>
                  </a:txBody>
                  <a:tcPr/>
                </a:tc>
                <a:extLst>
                  <a:ext uri="{0D108BD9-81ED-4DB2-BD59-A6C34878D82A}">
                    <a16:rowId xmlns:a16="http://schemas.microsoft.com/office/drawing/2014/main" val="4154023182"/>
                  </a:ext>
                </a:extLst>
              </a:tr>
              <a:tr h="630094">
                <a:tc>
                  <a:txBody>
                    <a:bodyPr/>
                    <a:lstStyle/>
                    <a:p>
                      <a:r>
                        <a:rPr lang="en-US" sz="2400" dirty="0"/>
                        <a:t>Medium (20-99 employees)</a:t>
                      </a:r>
                    </a:p>
                  </a:txBody>
                  <a:tcPr/>
                </a:tc>
                <a:tc>
                  <a:txBody>
                    <a:bodyPr/>
                    <a:lstStyle/>
                    <a:p>
                      <a:pPr algn="ctr"/>
                      <a:r>
                        <a:rPr lang="en-US" sz="2400" dirty="0"/>
                        <a:t>32%</a:t>
                      </a:r>
                    </a:p>
                  </a:txBody>
                  <a:tcPr/>
                </a:tc>
                <a:tc>
                  <a:txBody>
                    <a:bodyPr/>
                    <a:lstStyle/>
                    <a:p>
                      <a:pPr algn="ctr"/>
                      <a:r>
                        <a:rPr lang="en-US" sz="2400" dirty="0"/>
                        <a:t>38.9%</a:t>
                      </a:r>
                    </a:p>
                  </a:txBody>
                  <a:tcPr/>
                </a:tc>
                <a:extLst>
                  <a:ext uri="{0D108BD9-81ED-4DB2-BD59-A6C34878D82A}">
                    <a16:rowId xmlns:a16="http://schemas.microsoft.com/office/drawing/2014/main" val="3978344149"/>
                  </a:ext>
                </a:extLst>
              </a:tr>
              <a:tr h="630094">
                <a:tc>
                  <a:txBody>
                    <a:bodyPr/>
                    <a:lstStyle/>
                    <a:p>
                      <a:r>
                        <a:rPr lang="en-US" sz="2400" dirty="0"/>
                        <a:t>Large (&gt;=100 employees)</a:t>
                      </a:r>
                    </a:p>
                  </a:txBody>
                  <a:tcPr/>
                </a:tc>
                <a:tc>
                  <a:txBody>
                    <a:bodyPr/>
                    <a:lstStyle/>
                    <a:p>
                      <a:pPr algn="ctr"/>
                      <a:r>
                        <a:rPr lang="en-US" sz="2400" dirty="0"/>
                        <a:t>10.4%</a:t>
                      </a:r>
                    </a:p>
                  </a:txBody>
                  <a:tcPr/>
                </a:tc>
                <a:tc>
                  <a:txBody>
                    <a:bodyPr/>
                    <a:lstStyle/>
                    <a:p>
                      <a:pPr algn="ctr"/>
                      <a:r>
                        <a:rPr lang="en-US" sz="2400" dirty="0"/>
                        <a:t>25.2%</a:t>
                      </a:r>
                    </a:p>
                  </a:txBody>
                  <a:tcPr/>
                </a:tc>
                <a:extLst>
                  <a:ext uri="{0D108BD9-81ED-4DB2-BD59-A6C34878D82A}">
                    <a16:rowId xmlns:a16="http://schemas.microsoft.com/office/drawing/2014/main" val="2709071289"/>
                  </a:ext>
                </a:extLst>
              </a:tr>
              <a:tr h="630094">
                <a:tc>
                  <a:txBody>
                    <a:bodyPr/>
                    <a:lstStyle/>
                    <a:p>
                      <a:r>
                        <a:rPr lang="en-US" sz="2400" dirty="0"/>
                        <a:t>Manufacturing</a:t>
                      </a:r>
                    </a:p>
                  </a:txBody>
                  <a:tcPr/>
                </a:tc>
                <a:tc>
                  <a:txBody>
                    <a:bodyPr/>
                    <a:lstStyle/>
                    <a:p>
                      <a:pPr algn="ctr"/>
                      <a:r>
                        <a:rPr lang="en-US" sz="2400" dirty="0"/>
                        <a:t>16.4%</a:t>
                      </a:r>
                    </a:p>
                  </a:txBody>
                  <a:tcPr/>
                </a:tc>
                <a:tc>
                  <a:txBody>
                    <a:bodyPr/>
                    <a:lstStyle/>
                    <a:p>
                      <a:pPr algn="ctr"/>
                      <a:r>
                        <a:rPr lang="en-US" sz="2400" dirty="0"/>
                        <a:t>64.8%</a:t>
                      </a:r>
                    </a:p>
                  </a:txBody>
                  <a:tcPr/>
                </a:tc>
                <a:extLst>
                  <a:ext uri="{0D108BD9-81ED-4DB2-BD59-A6C34878D82A}">
                    <a16:rowId xmlns:a16="http://schemas.microsoft.com/office/drawing/2014/main" val="901169201"/>
                  </a:ext>
                </a:extLst>
              </a:tr>
              <a:tr h="630094">
                <a:tc>
                  <a:txBody>
                    <a:bodyPr/>
                    <a:lstStyle/>
                    <a:p>
                      <a:r>
                        <a:rPr lang="en-US" sz="2400" dirty="0"/>
                        <a:t>Services</a:t>
                      </a:r>
                    </a:p>
                  </a:txBody>
                  <a:tcPr/>
                </a:tc>
                <a:tc>
                  <a:txBody>
                    <a:bodyPr/>
                    <a:lstStyle/>
                    <a:p>
                      <a:pPr algn="ctr"/>
                      <a:r>
                        <a:rPr lang="en-US" sz="2400" dirty="0"/>
                        <a:t>83.6%</a:t>
                      </a:r>
                    </a:p>
                  </a:txBody>
                  <a:tcPr/>
                </a:tc>
                <a:tc>
                  <a:txBody>
                    <a:bodyPr/>
                    <a:lstStyle/>
                    <a:p>
                      <a:pPr algn="ctr"/>
                      <a:r>
                        <a:rPr lang="en-US" sz="2400" dirty="0"/>
                        <a:t>35.2%</a:t>
                      </a:r>
                    </a:p>
                  </a:txBody>
                  <a:tcPr/>
                </a:tc>
                <a:extLst>
                  <a:ext uri="{0D108BD9-81ED-4DB2-BD59-A6C34878D82A}">
                    <a16:rowId xmlns:a16="http://schemas.microsoft.com/office/drawing/2014/main" val="3399109418"/>
                  </a:ext>
                </a:extLst>
              </a:tr>
              <a:tr h="630094">
                <a:tc>
                  <a:txBody>
                    <a:bodyPr/>
                    <a:lstStyle/>
                    <a:p>
                      <a:r>
                        <a:rPr lang="en-US" sz="2400" dirty="0"/>
                        <a:t>Direct exporters</a:t>
                      </a:r>
                    </a:p>
                  </a:txBody>
                  <a:tcPr/>
                </a:tc>
                <a:tc>
                  <a:txBody>
                    <a:bodyPr/>
                    <a:lstStyle/>
                    <a:p>
                      <a:pPr algn="ctr"/>
                      <a:r>
                        <a:rPr lang="en-US" sz="2400" dirty="0"/>
                        <a:t>35.6%</a:t>
                      </a:r>
                    </a:p>
                  </a:txBody>
                  <a:tcPr/>
                </a:tc>
                <a:tc>
                  <a:txBody>
                    <a:bodyPr/>
                    <a:lstStyle/>
                    <a:p>
                      <a:pPr algn="ctr"/>
                      <a:r>
                        <a:rPr lang="en-US" sz="2400" dirty="0"/>
                        <a:t>23.6%</a:t>
                      </a:r>
                    </a:p>
                  </a:txBody>
                  <a:tcPr/>
                </a:tc>
                <a:extLst>
                  <a:ext uri="{0D108BD9-81ED-4DB2-BD59-A6C34878D82A}">
                    <a16:rowId xmlns:a16="http://schemas.microsoft.com/office/drawing/2014/main" val="1808250090"/>
                  </a:ext>
                </a:extLst>
              </a:tr>
              <a:tr h="630094">
                <a:tc>
                  <a:txBody>
                    <a:bodyPr/>
                    <a:lstStyle/>
                    <a:p>
                      <a:r>
                        <a:rPr lang="en-US" sz="2400" dirty="0"/>
                        <a:t>Average firm age</a:t>
                      </a:r>
                    </a:p>
                  </a:txBody>
                  <a:tcPr/>
                </a:tc>
                <a:tc>
                  <a:txBody>
                    <a:bodyPr/>
                    <a:lstStyle/>
                    <a:p>
                      <a:pPr algn="ctr"/>
                      <a:r>
                        <a:rPr lang="en-US" sz="2400" dirty="0"/>
                        <a:t>30 years</a:t>
                      </a:r>
                    </a:p>
                  </a:txBody>
                  <a:tcPr/>
                </a:tc>
                <a:tc>
                  <a:txBody>
                    <a:bodyPr/>
                    <a:lstStyle/>
                    <a:p>
                      <a:pPr algn="ctr"/>
                      <a:r>
                        <a:rPr lang="en-US" sz="2400" dirty="0"/>
                        <a:t>28 years</a:t>
                      </a:r>
                    </a:p>
                  </a:txBody>
                  <a:tcPr/>
                </a:tc>
                <a:extLst>
                  <a:ext uri="{0D108BD9-81ED-4DB2-BD59-A6C34878D82A}">
                    <a16:rowId xmlns:a16="http://schemas.microsoft.com/office/drawing/2014/main" val="4126408127"/>
                  </a:ext>
                </a:extLst>
              </a:tr>
            </a:tbl>
          </a:graphicData>
        </a:graphic>
      </p:graphicFrame>
    </p:spTree>
    <p:extLst>
      <p:ext uri="{BB962C8B-B14F-4D97-AF65-F5344CB8AC3E}">
        <p14:creationId xmlns:p14="http://schemas.microsoft.com/office/powerpoint/2010/main" val="1997631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B9A0A-C4E1-800D-B06F-355F1EF35666}"/>
              </a:ext>
            </a:extLst>
          </p:cNvPr>
          <p:cNvSpPr>
            <a:spLocks noGrp="1"/>
          </p:cNvSpPr>
          <p:nvPr>
            <p:ph type="title"/>
          </p:nvPr>
        </p:nvSpPr>
        <p:spPr/>
        <p:txBody>
          <a:bodyPr/>
          <a:lstStyle/>
          <a:p>
            <a:r>
              <a:rPr lang="en-US" dirty="0"/>
              <a:t>Top 6 obstacles to innovation</a:t>
            </a:r>
          </a:p>
        </p:txBody>
      </p:sp>
      <p:sp>
        <p:nvSpPr>
          <p:cNvPr id="3" name="Text Placeholder 2">
            <a:extLst>
              <a:ext uri="{FF2B5EF4-FFF2-40B4-BE49-F238E27FC236}">
                <a16:creationId xmlns:a16="http://schemas.microsoft.com/office/drawing/2014/main" id="{FF900BF2-A240-E69C-2FF8-B7E17CA541F2}"/>
              </a:ext>
            </a:extLst>
          </p:cNvPr>
          <p:cNvSpPr>
            <a:spLocks noGrp="1"/>
          </p:cNvSpPr>
          <p:nvPr>
            <p:ph type="body" idx="1"/>
          </p:nvPr>
        </p:nvSpPr>
        <p:spPr/>
        <p:txBody>
          <a:bodyPr/>
          <a:lstStyle/>
          <a:p>
            <a:r>
              <a:rPr lang="en-US" dirty="0"/>
              <a:t>Caribbean	</a:t>
            </a:r>
          </a:p>
        </p:txBody>
      </p:sp>
      <p:sp>
        <p:nvSpPr>
          <p:cNvPr id="4" name="Content Placeholder 3">
            <a:extLst>
              <a:ext uri="{FF2B5EF4-FFF2-40B4-BE49-F238E27FC236}">
                <a16:creationId xmlns:a16="http://schemas.microsoft.com/office/drawing/2014/main" id="{781D2815-4BD9-CFC6-DBA5-DBCAAA36A4B1}"/>
              </a:ext>
            </a:extLst>
          </p:cNvPr>
          <p:cNvSpPr>
            <a:spLocks noGrp="1"/>
          </p:cNvSpPr>
          <p:nvPr>
            <p:ph sz="half" idx="2"/>
          </p:nvPr>
        </p:nvSpPr>
        <p:spPr/>
        <p:txBody>
          <a:bodyPr>
            <a:normAutofit fontScale="85000" lnSpcReduction="20000"/>
          </a:bodyPr>
          <a:lstStyle/>
          <a:p>
            <a:pPr fontAlgn="ctr"/>
            <a:r>
              <a:rPr lang="en-US" dirty="0"/>
              <a:t>Qualification of employees</a:t>
            </a:r>
          </a:p>
          <a:p>
            <a:pPr fontAlgn="ctr"/>
            <a:r>
              <a:rPr lang="en-US" b="1" dirty="0"/>
              <a:t>Level of available financial resources</a:t>
            </a:r>
          </a:p>
          <a:p>
            <a:pPr fontAlgn="ctr"/>
            <a:r>
              <a:rPr lang="en-US" dirty="0"/>
              <a:t>Degree of self-confidence for innovation</a:t>
            </a:r>
          </a:p>
          <a:p>
            <a:pPr fontAlgn="ctr"/>
            <a:r>
              <a:rPr lang="en-US" dirty="0"/>
              <a:t>Current organizational/managerial culture</a:t>
            </a:r>
          </a:p>
          <a:p>
            <a:pPr fontAlgn="ctr"/>
            <a:r>
              <a:rPr lang="en-US" dirty="0"/>
              <a:t>Labor force lacks skills required for innovation</a:t>
            </a:r>
          </a:p>
          <a:p>
            <a:pPr fontAlgn="ctr"/>
            <a:r>
              <a:rPr lang="en-US" b="1" dirty="0"/>
              <a:t>Market too small for the cost of innovation</a:t>
            </a:r>
          </a:p>
          <a:p>
            <a:endParaRPr lang="en-US" dirty="0"/>
          </a:p>
        </p:txBody>
      </p:sp>
      <p:sp>
        <p:nvSpPr>
          <p:cNvPr id="5" name="Text Placeholder 4">
            <a:extLst>
              <a:ext uri="{FF2B5EF4-FFF2-40B4-BE49-F238E27FC236}">
                <a16:creationId xmlns:a16="http://schemas.microsoft.com/office/drawing/2014/main" id="{E9E0A438-5944-2FE9-7C19-D194AF5E4373}"/>
              </a:ext>
            </a:extLst>
          </p:cNvPr>
          <p:cNvSpPr>
            <a:spLocks noGrp="1"/>
          </p:cNvSpPr>
          <p:nvPr>
            <p:ph type="body" sz="quarter" idx="3"/>
          </p:nvPr>
        </p:nvSpPr>
        <p:spPr/>
        <p:txBody>
          <a:bodyPr/>
          <a:lstStyle/>
          <a:p>
            <a:r>
              <a:rPr lang="en-US" dirty="0" err="1"/>
              <a:t>Latinamerica</a:t>
            </a:r>
            <a:endParaRPr lang="en-US" dirty="0"/>
          </a:p>
        </p:txBody>
      </p:sp>
      <p:sp>
        <p:nvSpPr>
          <p:cNvPr id="6" name="Content Placeholder 5">
            <a:extLst>
              <a:ext uri="{FF2B5EF4-FFF2-40B4-BE49-F238E27FC236}">
                <a16:creationId xmlns:a16="http://schemas.microsoft.com/office/drawing/2014/main" id="{B13C2399-395A-3BF2-C672-E3ACFEE70C26}"/>
              </a:ext>
            </a:extLst>
          </p:cNvPr>
          <p:cNvSpPr>
            <a:spLocks noGrp="1"/>
          </p:cNvSpPr>
          <p:nvPr>
            <p:ph sz="quarter" idx="4"/>
          </p:nvPr>
        </p:nvSpPr>
        <p:spPr/>
        <p:txBody>
          <a:bodyPr>
            <a:normAutofit fontScale="85000" lnSpcReduction="20000"/>
          </a:bodyPr>
          <a:lstStyle/>
          <a:p>
            <a:pPr fontAlgn="ctr"/>
            <a:r>
              <a:rPr lang="en-US" dirty="0"/>
              <a:t>Financing of innovation is too costly</a:t>
            </a:r>
          </a:p>
          <a:p>
            <a:pPr fontAlgn="ctr"/>
            <a:r>
              <a:rPr lang="en-US" b="1" dirty="0"/>
              <a:t>Level of available financial resources</a:t>
            </a:r>
          </a:p>
          <a:p>
            <a:pPr fontAlgn="ctr"/>
            <a:r>
              <a:rPr lang="en-US" dirty="0"/>
              <a:t>Competitors are too strong</a:t>
            </a:r>
          </a:p>
          <a:p>
            <a:pPr fontAlgn="ctr"/>
            <a:r>
              <a:rPr lang="en-US" dirty="0"/>
              <a:t>Flexibility/openness of other companies in the sector for collaborative approaches</a:t>
            </a:r>
          </a:p>
          <a:p>
            <a:pPr fontAlgn="ctr"/>
            <a:r>
              <a:rPr lang="en-US" b="1" dirty="0"/>
              <a:t>Market too small for the cost of innovation</a:t>
            </a:r>
          </a:p>
          <a:p>
            <a:pPr fontAlgn="ctr"/>
            <a:r>
              <a:rPr lang="en-US" dirty="0"/>
              <a:t>Compliance requirements to meet international standards</a:t>
            </a:r>
          </a:p>
          <a:p>
            <a:endParaRPr lang="en-US" dirty="0"/>
          </a:p>
        </p:txBody>
      </p:sp>
    </p:spTree>
    <p:extLst>
      <p:ext uri="{BB962C8B-B14F-4D97-AF65-F5344CB8AC3E}">
        <p14:creationId xmlns:p14="http://schemas.microsoft.com/office/powerpoint/2010/main" val="995644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BB89AE54-EA55-8114-6BC1-DB0E076A3D5A}"/>
              </a:ext>
            </a:extLst>
          </p:cNvPr>
          <p:cNvSpPr>
            <a:spLocks noGrp="1"/>
          </p:cNvSpPr>
          <p:nvPr>
            <p:ph type="title"/>
          </p:nvPr>
        </p:nvSpPr>
        <p:spPr>
          <a:xfrm>
            <a:off x="640080" y="1243013"/>
            <a:ext cx="3855720" cy="4371974"/>
          </a:xfrm>
        </p:spPr>
        <p:txBody>
          <a:bodyPr>
            <a:normAutofit/>
          </a:bodyPr>
          <a:lstStyle/>
          <a:p>
            <a:r>
              <a:rPr lang="en-US" sz="3600" dirty="0">
                <a:solidFill>
                  <a:schemeClr val="tx2"/>
                </a:solidFill>
              </a:rPr>
              <a:t>Top 4 impacts of innovation in the Caribbean</a:t>
            </a:r>
          </a:p>
        </p:txBody>
      </p:sp>
      <p:sp>
        <p:nvSpPr>
          <p:cNvPr id="3" name="Content Placeholder 2">
            <a:extLst>
              <a:ext uri="{FF2B5EF4-FFF2-40B4-BE49-F238E27FC236}">
                <a16:creationId xmlns:a16="http://schemas.microsoft.com/office/drawing/2014/main" id="{DBC184CF-CF89-0A38-9913-D5F13D8AE944}"/>
              </a:ext>
            </a:extLst>
          </p:cNvPr>
          <p:cNvSpPr>
            <a:spLocks noGrp="1"/>
          </p:cNvSpPr>
          <p:nvPr>
            <p:ph idx="1"/>
          </p:nvPr>
        </p:nvSpPr>
        <p:spPr>
          <a:xfrm>
            <a:off x="5389880" y="112293"/>
            <a:ext cx="6680200" cy="6551061"/>
          </a:xfrm>
        </p:spPr>
        <p:txBody>
          <a:bodyPr anchor="ctr">
            <a:normAutofit fontScale="92500" lnSpcReduction="10000"/>
          </a:bodyPr>
          <a:lstStyle/>
          <a:p>
            <a:r>
              <a:rPr lang="en-US" dirty="0">
                <a:solidFill>
                  <a:schemeClr val="tx2"/>
                </a:solidFill>
              </a:rPr>
              <a:t>Opened access to new markets</a:t>
            </a:r>
          </a:p>
          <a:p>
            <a:r>
              <a:rPr lang="en-US" dirty="0">
                <a:solidFill>
                  <a:schemeClr val="tx2"/>
                </a:solidFill>
              </a:rPr>
              <a:t>Increased capacity for producing goods and services</a:t>
            </a:r>
          </a:p>
          <a:p>
            <a:r>
              <a:rPr lang="en-US" dirty="0">
                <a:solidFill>
                  <a:schemeClr val="tx2"/>
                </a:solidFill>
              </a:rPr>
              <a:t>Increased sales</a:t>
            </a:r>
          </a:p>
          <a:p>
            <a:r>
              <a:rPr lang="en-US" dirty="0">
                <a:solidFill>
                  <a:schemeClr val="tx2"/>
                </a:solidFill>
              </a:rPr>
              <a:t>Improved the quality of goods/services</a:t>
            </a:r>
          </a:p>
          <a:p>
            <a:pPr marL="0" indent="0">
              <a:buNone/>
            </a:pPr>
            <a:endParaRPr lang="en-US" dirty="0">
              <a:solidFill>
                <a:schemeClr val="tx2"/>
              </a:solidFill>
            </a:endParaRPr>
          </a:p>
          <a:p>
            <a:r>
              <a:rPr lang="en-US" b="1" dirty="0">
                <a:solidFill>
                  <a:schemeClr val="tx2"/>
                </a:solidFill>
              </a:rPr>
              <a:t>Only 13.7% of Caribbean businesses were aware of </a:t>
            </a:r>
            <a:r>
              <a:rPr lang="en-US" b="1" dirty="0"/>
              <a:t>technical assistance programs </a:t>
            </a:r>
            <a:r>
              <a:rPr lang="en-US" dirty="0"/>
              <a:t>for technology adoption and management improvements</a:t>
            </a:r>
          </a:p>
          <a:p>
            <a:r>
              <a:rPr lang="en-US" b="1" dirty="0"/>
              <a:t>Only 1.3% had received support from these programs </a:t>
            </a:r>
            <a:r>
              <a:rPr lang="en-US" dirty="0"/>
              <a:t>- yet those that participated saw significant effects on sales and the ability to develop new goods and services or production processes, and to obtain quality certifications</a:t>
            </a:r>
          </a:p>
        </p:txBody>
      </p:sp>
    </p:spTree>
    <p:extLst>
      <p:ext uri="{BB962C8B-B14F-4D97-AF65-F5344CB8AC3E}">
        <p14:creationId xmlns:p14="http://schemas.microsoft.com/office/powerpoint/2010/main" val="2291466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6E981-182F-55CD-5A8E-E76A64855648}"/>
              </a:ext>
            </a:extLst>
          </p:cNvPr>
          <p:cNvSpPr>
            <a:spLocks noGrp="1"/>
          </p:cNvSpPr>
          <p:nvPr>
            <p:ph type="title"/>
          </p:nvPr>
        </p:nvSpPr>
        <p:spPr/>
        <p:txBody>
          <a:bodyPr/>
          <a:lstStyle/>
          <a:p>
            <a:r>
              <a:rPr lang="en-US" dirty="0"/>
              <a:t>Sources of innovation financing	</a:t>
            </a:r>
          </a:p>
        </p:txBody>
      </p:sp>
      <p:sp>
        <p:nvSpPr>
          <p:cNvPr id="3" name="Text Placeholder 2">
            <a:extLst>
              <a:ext uri="{FF2B5EF4-FFF2-40B4-BE49-F238E27FC236}">
                <a16:creationId xmlns:a16="http://schemas.microsoft.com/office/drawing/2014/main" id="{4F7F2480-142E-BB19-6BC5-BB57A991BF7F}"/>
              </a:ext>
            </a:extLst>
          </p:cNvPr>
          <p:cNvSpPr>
            <a:spLocks noGrp="1"/>
          </p:cNvSpPr>
          <p:nvPr>
            <p:ph type="body" idx="1"/>
          </p:nvPr>
        </p:nvSpPr>
        <p:spPr/>
        <p:txBody>
          <a:bodyPr/>
          <a:lstStyle/>
          <a:p>
            <a:r>
              <a:rPr lang="en-US" dirty="0"/>
              <a:t>Caribbean	</a:t>
            </a:r>
          </a:p>
        </p:txBody>
      </p:sp>
      <p:pic>
        <p:nvPicPr>
          <p:cNvPr id="8" name="Content Placeholder 7">
            <a:extLst>
              <a:ext uri="{FF2B5EF4-FFF2-40B4-BE49-F238E27FC236}">
                <a16:creationId xmlns:a16="http://schemas.microsoft.com/office/drawing/2014/main" id="{91CD4FD0-AE40-2750-B346-77292F4CD27D}"/>
              </a:ext>
            </a:extLst>
          </p:cNvPr>
          <p:cNvPicPr>
            <a:picLocks noGrp="1" noChangeAspect="1"/>
          </p:cNvPicPr>
          <p:nvPr>
            <p:ph sz="half" idx="2"/>
          </p:nvPr>
        </p:nvPicPr>
        <p:blipFill>
          <a:blip r:embed="rId2"/>
          <a:stretch>
            <a:fillRect/>
          </a:stretch>
        </p:blipFill>
        <p:spPr>
          <a:xfrm>
            <a:off x="269494" y="2818356"/>
            <a:ext cx="7223684" cy="3507288"/>
          </a:xfrm>
          <a:prstGeom prst="rect">
            <a:avLst/>
          </a:prstGeom>
        </p:spPr>
      </p:pic>
      <p:sp>
        <p:nvSpPr>
          <p:cNvPr id="5" name="Text Placeholder 4">
            <a:extLst>
              <a:ext uri="{FF2B5EF4-FFF2-40B4-BE49-F238E27FC236}">
                <a16:creationId xmlns:a16="http://schemas.microsoft.com/office/drawing/2014/main" id="{8F0D0392-FA6B-407E-063F-AB615C3CBDBA}"/>
              </a:ext>
            </a:extLst>
          </p:cNvPr>
          <p:cNvSpPr>
            <a:spLocks noGrp="1"/>
          </p:cNvSpPr>
          <p:nvPr>
            <p:ph type="body" sz="quarter" idx="3"/>
          </p:nvPr>
        </p:nvSpPr>
        <p:spPr>
          <a:xfrm>
            <a:off x="7703506" y="1681163"/>
            <a:ext cx="3651881" cy="823912"/>
          </a:xfrm>
        </p:spPr>
        <p:txBody>
          <a:bodyPr/>
          <a:lstStyle/>
          <a:p>
            <a:r>
              <a:rPr lang="en-US" dirty="0"/>
              <a:t>Latin America</a:t>
            </a:r>
          </a:p>
        </p:txBody>
      </p:sp>
      <p:sp>
        <p:nvSpPr>
          <p:cNvPr id="11" name="TextBox 10">
            <a:extLst>
              <a:ext uri="{FF2B5EF4-FFF2-40B4-BE49-F238E27FC236}">
                <a16:creationId xmlns:a16="http://schemas.microsoft.com/office/drawing/2014/main" id="{5A1C9BA6-08D0-127E-FB55-7D91D782C88C}"/>
              </a:ext>
            </a:extLst>
          </p:cNvPr>
          <p:cNvSpPr txBox="1"/>
          <p:nvPr/>
        </p:nvSpPr>
        <p:spPr>
          <a:xfrm>
            <a:off x="7722973" y="3126259"/>
            <a:ext cx="3632415" cy="2308324"/>
          </a:xfrm>
          <a:prstGeom prst="rect">
            <a:avLst/>
          </a:prstGeom>
          <a:noFill/>
        </p:spPr>
        <p:txBody>
          <a:bodyPr wrap="square" rtlCol="0">
            <a:spAutoFit/>
          </a:bodyPr>
          <a:lstStyle/>
          <a:p>
            <a:r>
              <a:rPr lang="en-US" dirty="0"/>
              <a:t>Public institutions: 9.43%</a:t>
            </a:r>
          </a:p>
          <a:p>
            <a:endParaRPr lang="en-US" dirty="0"/>
          </a:p>
          <a:p>
            <a:endParaRPr lang="en-US" dirty="0"/>
          </a:p>
          <a:p>
            <a:r>
              <a:rPr lang="en-US" dirty="0"/>
              <a:t>Own resources: 87.9%</a:t>
            </a:r>
          </a:p>
          <a:p>
            <a:endParaRPr lang="en-US" dirty="0"/>
          </a:p>
          <a:p>
            <a:r>
              <a:rPr lang="en-US" dirty="0"/>
              <a:t>Banks: 34.75%</a:t>
            </a:r>
          </a:p>
          <a:p>
            <a:endParaRPr lang="en-US" dirty="0"/>
          </a:p>
          <a:p>
            <a:r>
              <a:rPr lang="en-US" dirty="0"/>
              <a:t>Others: 11.97%</a:t>
            </a:r>
          </a:p>
        </p:txBody>
      </p:sp>
    </p:spTree>
    <p:extLst>
      <p:ext uri="{BB962C8B-B14F-4D97-AF65-F5344CB8AC3E}">
        <p14:creationId xmlns:p14="http://schemas.microsoft.com/office/powerpoint/2010/main" val="210399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book cover of a map of land&#10;&#10;Description automatically generated">
            <a:extLst>
              <a:ext uri="{FF2B5EF4-FFF2-40B4-BE49-F238E27FC236}">
                <a16:creationId xmlns:a16="http://schemas.microsoft.com/office/drawing/2014/main" id="{D9B9A3EF-36C7-339E-34B7-834681EA643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51897" y="480059"/>
            <a:ext cx="3877856" cy="589788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5" name="Straight Connector 1034">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08065D5-73E4-B11C-87E6-CDEAE52C561E}"/>
              </a:ext>
            </a:extLst>
          </p:cNvPr>
          <p:cNvSpPr txBox="1"/>
          <p:nvPr/>
        </p:nvSpPr>
        <p:spPr>
          <a:xfrm>
            <a:off x="6769921" y="625531"/>
            <a:ext cx="4369130" cy="461665"/>
          </a:xfrm>
          <a:prstGeom prst="rect">
            <a:avLst/>
          </a:prstGeom>
          <a:noFill/>
        </p:spPr>
        <p:txBody>
          <a:bodyPr wrap="square" rtlCol="0">
            <a:spAutoFit/>
          </a:bodyPr>
          <a:lstStyle/>
          <a:p>
            <a:r>
              <a:rPr lang="en-US" sz="2400" b="1" dirty="0"/>
              <a:t>DOWNLOAD THE BOOK NOW!</a:t>
            </a:r>
          </a:p>
        </p:txBody>
      </p:sp>
      <p:pic>
        <p:nvPicPr>
          <p:cNvPr id="6" name="Picture 5">
            <a:extLst>
              <a:ext uri="{FF2B5EF4-FFF2-40B4-BE49-F238E27FC236}">
                <a16:creationId xmlns:a16="http://schemas.microsoft.com/office/drawing/2014/main" id="{3838E295-040F-D797-E7A7-2E86CF91CA56}"/>
              </a:ext>
            </a:extLst>
          </p:cNvPr>
          <p:cNvPicPr>
            <a:picLocks noChangeAspect="1"/>
          </p:cNvPicPr>
          <p:nvPr/>
        </p:nvPicPr>
        <p:blipFill>
          <a:blip r:embed="rId3"/>
          <a:stretch>
            <a:fillRect/>
          </a:stretch>
        </p:blipFill>
        <p:spPr>
          <a:xfrm>
            <a:off x="6331540" y="1054778"/>
            <a:ext cx="5115821" cy="5153162"/>
          </a:xfrm>
          <a:prstGeom prst="rect">
            <a:avLst/>
          </a:prstGeom>
        </p:spPr>
      </p:pic>
    </p:spTree>
    <p:extLst>
      <p:ext uri="{BB962C8B-B14F-4D97-AF65-F5344CB8AC3E}">
        <p14:creationId xmlns:p14="http://schemas.microsoft.com/office/powerpoint/2010/main" val="2286927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F54A38E86C454DB86D59C965A8331D" ma:contentTypeVersion="13" ma:contentTypeDescription="Create a new document." ma:contentTypeScope="" ma:versionID="1e598de2c149da89063cdde07ad58188">
  <xsd:schema xmlns:xsd="http://www.w3.org/2001/XMLSchema" xmlns:xs="http://www.w3.org/2001/XMLSchema" xmlns:p="http://schemas.microsoft.com/office/2006/metadata/properties" xmlns:ns2="12bffacf-27fe-448a-8e5c-51b5c33f313b" xmlns:ns3="252e36b1-6119-4b83-845e-a7c3745903e0" targetNamespace="http://schemas.microsoft.com/office/2006/metadata/properties" ma:root="true" ma:fieldsID="c75bed3f815433311841c98bc2d37324" ns2:_="" ns3:_="">
    <xsd:import namespace="12bffacf-27fe-448a-8e5c-51b5c33f313b"/>
    <xsd:import namespace="252e36b1-6119-4b83-845e-a7c3745903e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bffacf-27fe-448a-8e5c-51b5c33f31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ae61f9b1-e23d-4f49-b3d7-56b991556c4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2e36b1-6119-4b83-845e-a7c3745903e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17b81b2-95b0-4c21-880b-af19e2bdfb62}" ma:internalName="TaxCatchAll" ma:showField="CatchAllData" ma:web="252e36b1-6119-4b83-845e-a7c3745903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2bffacf-27fe-448a-8e5c-51b5c33f313b">
      <Terms xmlns="http://schemas.microsoft.com/office/infopath/2007/PartnerControls"/>
    </lcf76f155ced4ddcb4097134ff3c332f>
    <TaxCatchAll xmlns="252e36b1-6119-4b83-845e-a7c3745903e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34E276-4F6E-4CB6-9895-E764E01620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bffacf-27fe-448a-8e5c-51b5c33f313b"/>
    <ds:schemaRef ds:uri="252e36b1-6119-4b83-845e-a7c3745903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D748553-A475-461F-A119-7A6CAE85BF4F}">
  <ds:schemaRefs>
    <ds:schemaRef ds:uri="http://purl.org/dc/elements/1.1/"/>
    <ds:schemaRef ds:uri="http://schemas.microsoft.com/office/2006/documentManagement/types"/>
    <ds:schemaRef ds:uri="http://www.w3.org/XML/1998/namespace"/>
    <ds:schemaRef ds:uri="http://purl.org/dc/dcmitype/"/>
    <ds:schemaRef ds:uri="http://schemas.openxmlformats.org/package/2006/metadata/core-properties"/>
    <ds:schemaRef ds:uri="http://purl.org/dc/terms/"/>
    <ds:schemaRef ds:uri="12bffacf-27fe-448a-8e5c-51b5c33f313b"/>
    <ds:schemaRef ds:uri="http://schemas.microsoft.com/office/infopath/2007/PartnerControls"/>
    <ds:schemaRef ds:uri="252e36b1-6119-4b83-845e-a7c3745903e0"/>
    <ds:schemaRef ds:uri="http://schemas.microsoft.com/office/2006/metadata/properties"/>
  </ds:schemaRefs>
</ds:datastoreItem>
</file>

<file path=customXml/itemProps3.xml><?xml version="1.0" encoding="utf-8"?>
<ds:datastoreItem xmlns:ds="http://schemas.openxmlformats.org/officeDocument/2006/customXml" ds:itemID="{4B319C77-4312-426B-849C-25FFB567F0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3327</TotalTime>
  <Words>989</Words>
  <Application>Microsoft Office PowerPoint</Application>
  <PresentationFormat>Widescreen</PresentationFormat>
  <Paragraphs>102</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Helvetica</vt:lpstr>
      <vt:lpstr>Office Theme</vt:lpstr>
      <vt:lpstr>PowerPoint Presentation</vt:lpstr>
      <vt:lpstr>Stagnation in the 21st Century</vt:lpstr>
      <vt:lpstr>Understanding business innovation patterns</vt:lpstr>
      <vt:lpstr>Caribbean businesses that innovate…</vt:lpstr>
      <vt:lpstr>Most Caribbean firms want to innovate,  but face obstacles</vt:lpstr>
      <vt:lpstr>Smaller firms face greater obstacles</vt:lpstr>
      <vt:lpstr>Context – Characteristics of firms</vt:lpstr>
      <vt:lpstr>Top 6 obstacles to innovation</vt:lpstr>
      <vt:lpstr>Top 4 impacts of innovation in the Caribbean</vt:lpstr>
      <vt:lpstr>Sources of innovation financing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Ricardo Sierra</dc:creator>
  <cp:lastModifiedBy>Ramona Sinanan</cp:lastModifiedBy>
  <cp:revision>15</cp:revision>
  <dcterms:created xsi:type="dcterms:W3CDTF">2024-10-15T19:31:56Z</dcterms:created>
  <dcterms:modified xsi:type="dcterms:W3CDTF">2025-10-15T02:39:58Z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0x01010017F54A38E86C454DB86D59C965A8331D</vt:lpwstr>
  </property>
  <property fmtid="{D5CDD505-2E9C-101B-9397-08002B2CF9AE}" pid="3" name="MediaServiceImageTags">
    <vt:lpwstr/>
  </property>
</Properties>
</file>