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437" r:id="rId2"/>
    <p:sldId id="294" r:id="rId3"/>
    <p:sldId id="438" r:id="rId4"/>
    <p:sldId id="279" r:id="rId5"/>
    <p:sldId id="440" r:id="rId6"/>
    <p:sldId id="444" r:id="rId7"/>
    <p:sldId id="321" r:id="rId8"/>
    <p:sldId id="442" r:id="rId9"/>
    <p:sldId id="44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10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828121-DFC1-45D6-858E-DB1703829BEA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A79CBC-FCCD-4BFF-8259-5F84E96CDA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31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94b67c3293_2_4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g194b67c3293_2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2509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BA223-300F-CC66-703D-7A5700852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CE6FF7-8C21-BD8E-495A-620CBBDA28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533292-8F58-4A53-BDE6-4BAA82D1D1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A643-94E3-49B3-B001-F2209F9EC14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A14A7-17BD-6A52-15B1-DC40F41E3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42098-D23E-25FF-65A7-5285C8425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69C4-409A-442C-948D-5FB175F42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871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540AA-0FD4-9F07-152C-3AD960BAC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CF122-9000-F174-5F66-46D49C79B8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24BF4C-C59F-9A8E-D66A-7E050D1A8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A643-94E3-49B3-B001-F2209F9EC14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A9AC1-CDD2-AFF7-B827-E53E9F5E1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D0409A-83FE-763D-9A79-D19C79F01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69C4-409A-442C-948D-5FB175F42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772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BB5755-E322-18B5-CE79-362DDAE85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49B52-D821-DBD1-E81B-68795081E7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F6718A-BD4D-BE58-B2B7-07E75CAC8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A643-94E3-49B3-B001-F2209F9EC14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561F7-D844-21CC-C3AE-1544FD8CE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B4E8E-CD0E-FE76-A30A-A3E228C78E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69C4-409A-442C-948D-5FB175F42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82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54989-4F32-B1EB-11F6-05504150C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0DE3B5-74FD-31E1-4C5F-C7CC055096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8BA8D0-4ED4-264C-10D2-9C3E00E44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784029-E0B1-8E64-7057-402F23240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A643-94E3-49B3-B001-F2209F9EC14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3B5B8-DB67-A5A4-18AE-A0B4E7E66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7526BF-C516-5938-4EEB-A8CC85087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69C4-409A-442C-948D-5FB175F42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09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5D6B5-8958-EA00-0837-A3ABC25614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8EE653-EF87-E7BA-0100-07346AC578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9428A5-87D1-148E-3CD5-8650882E67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63244E-1F08-1B7C-0AD1-CBEE96E1B8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BC709F-B1CC-B300-3C96-4AED8344F2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061BD-234F-9840-8D5B-1688E81AA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A643-94E3-49B3-B001-F2209F9EC14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3FB327F-AB00-909D-45F1-0C3C3DE7AA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C184614-A3A1-36BF-3DD5-DB9EB8584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69C4-409A-442C-948D-5FB175F42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367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0B7A1-8B25-FE2C-1703-BE90DCC7D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228566B-BE98-33E6-41EB-FBD6AC207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A643-94E3-49B3-B001-F2209F9EC14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6C40A2-30FE-46A3-7235-82BC5ADA8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9CC232-9E00-2AD9-518A-583AE976B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69C4-409A-442C-948D-5FB175F42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95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ACEC7F-94BC-C83C-38B8-D35B5A0B1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A643-94E3-49B3-B001-F2209F9EC14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5D0381-CC4E-A141-C646-4935F67C4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A66351-F64A-7532-4A5E-29EFA3D6D8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69C4-409A-442C-948D-5FB175F42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544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8A2591-29CF-84D6-4656-244300D22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3E6AF-9CB1-6B2E-41C5-6D38A08D07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4814A-C9C5-D4C0-BB8C-B99004E239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3D3B491-27EB-2042-9F3D-B0E3FA247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A643-94E3-49B3-B001-F2209F9EC14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1FFA81-5FC7-DB0C-A65F-003A859B3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36DE2A-4448-C952-D9F0-B74505E6E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69C4-409A-442C-948D-5FB175F42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325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682D6-FED2-A92F-4408-207FC93B0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05D26A1-C02E-8579-926A-BD335EA52F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283CD0-7FFB-C18E-6493-9568FAD0C3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D582C8-30B9-7273-F552-65F106821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A643-94E3-49B3-B001-F2209F9EC14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4672D-A254-3758-6674-B9D74DFF0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95E52C-6F0A-ACCE-B32B-3EE96541D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69C4-409A-442C-948D-5FB175F42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4074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9587DA-C1DD-FE3E-8DF3-65D17959D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B8D99B-0A3B-39F6-D1A2-6D61EFE6ED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E8661B-7022-B6CB-D113-92C045B3B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A643-94E3-49B3-B001-F2209F9EC14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8AE3B-5D15-52C3-95D6-D974F05DB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674E7C-46A8-610D-3F59-CB0A3BC32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69C4-409A-442C-948D-5FB175F42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829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0041EB-6926-5600-C08F-97D7787B68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15D3CB-37BF-7300-9CC1-64404BFFFA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DE4E30-3E97-B559-4294-ECCC4567B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6DA643-94E3-49B3-B001-F2209F9EC14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59072-A1AD-76A3-4FB7-2D253B79B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D44FFC-2B8C-323F-4AC7-F7F758A451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2C69C4-409A-442C-948D-5FB175F42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09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Número do Slid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916839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348F1A-B328-DC22-898B-8E92136419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3A8EA0-CDC8-8136-2A04-6ADD9CF516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29AEC5-9703-363D-B0C3-1D63EB0D91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6DA643-94E3-49B3-B001-F2209F9EC14D}" type="datetimeFigureOut">
              <a:rPr lang="en-US" smtClean="0"/>
              <a:t>10/15/2025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9C8869-2AA9-4FC5-4006-99B3843BA1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0D211C-5473-8BC6-A354-2D3B52329C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2C69C4-409A-442C-948D-5FB175F42B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068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E30hGzBDE0M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FROBIZ Salvador">
            <a:extLst>
              <a:ext uri="{FF2B5EF4-FFF2-40B4-BE49-F238E27FC236}">
                <a16:creationId xmlns:a16="http://schemas.microsoft.com/office/drawing/2014/main" id="{D8CCE6B9-636E-E808-4F76-46F1E502B6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33572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CD7008F-3F8F-40F6-2900-422E94796912}"/>
              </a:ext>
            </a:extLst>
          </p:cNvPr>
          <p:cNvSpPr/>
          <p:nvPr/>
        </p:nvSpPr>
        <p:spPr>
          <a:xfrm>
            <a:off x="-68884" y="0"/>
            <a:ext cx="5402456" cy="6858000"/>
          </a:xfrm>
          <a:prstGeom prst="rect">
            <a:avLst/>
          </a:prstGeom>
          <a:solidFill>
            <a:srgbClr val="FFE0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2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4FE6F93F-0340-E06E-BFB6-5D599C88D38E}"/>
              </a:ext>
            </a:extLst>
          </p:cNvPr>
          <p:cNvSpPr txBox="1">
            <a:spLocks/>
          </p:cNvSpPr>
          <p:nvPr/>
        </p:nvSpPr>
        <p:spPr>
          <a:xfrm>
            <a:off x="902313" y="1182109"/>
            <a:ext cx="4500572" cy="179916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rgbClr val="48B297"/>
                </a:solidFill>
                <a:latin typeface="Lucida Sans"/>
                <a:ea typeface="+mj-ea"/>
                <a:cs typeface="Lucida Sans"/>
              </a:defRPr>
            </a:lvl1pPr>
          </a:lstStyle>
          <a:p>
            <a:pPr marR="3080">
              <a:spcAft>
                <a:spcPts val="728"/>
              </a:spcAft>
            </a:pPr>
            <a:r>
              <a:rPr lang="en-US" sz="2911" kern="0" spc="-121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0"/>
                <a:cs typeface="Segoe UI" panose="020B0502040204020203" pitchFamily="34" charset="0"/>
              </a:rPr>
              <a:t>Online platform, workshops and national and international business rounds</a:t>
            </a:r>
            <a:endParaRPr lang="pt-BR" sz="2911" kern="0" spc="-121" dirty="0">
              <a:solidFill>
                <a:schemeClr val="tx1">
                  <a:lumMod val="75000"/>
                  <a:lumOff val="25000"/>
                </a:schemeClr>
              </a:solidFill>
              <a:latin typeface="Montserrat" pitchFamily="2" charset="0"/>
              <a:cs typeface="Segoe UI" panose="020B0502040204020203" pitchFamily="34" charset="0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A52F8AF9-B2D4-C44F-5AD5-56B7AAA03E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2788" y="3628691"/>
            <a:ext cx="5593189" cy="1929580"/>
          </a:xfrm>
          <a:prstGeom prst="rect">
            <a:avLst/>
          </a:prstGeom>
        </p:spPr>
        <p:txBody>
          <a:bodyPr vert="horz" wrap="square" lIns="0" tIns="7316" rIns="0" bIns="0" rtlCol="0" anchor="ctr">
            <a:spAutoFit/>
          </a:bodyPr>
          <a:lstStyle/>
          <a:p>
            <a:pPr marR="3080">
              <a:lnSpc>
                <a:spcPct val="100000"/>
              </a:lnSpc>
            </a:pPr>
            <a:r>
              <a:rPr lang="pt-BR" sz="10066" cap="all" spc="-121" dirty="0">
                <a:solidFill>
                  <a:srgbClr val="FF4358"/>
                </a:solidFill>
                <a:latin typeface="Montserrat" pitchFamily="2" charset="0"/>
                <a:cs typeface="Segoe UI" panose="020B0502040204020203" pitchFamily="34" charset="0"/>
              </a:rPr>
              <a:t>+2,000</a:t>
            </a:r>
            <a:r>
              <a:rPr lang="pt-BR" sz="2425" cap="all" spc="-121" dirty="0">
                <a:solidFill>
                  <a:srgbClr val="FF4358"/>
                </a:solidFill>
                <a:latin typeface="Montserrat" pitchFamily="2" charset="0"/>
                <a:cs typeface="Segoe UI" panose="020B0502040204020203" pitchFamily="34" charset="0"/>
              </a:rPr>
              <a:t> </a:t>
            </a:r>
            <a:r>
              <a:rPr lang="pt-BR" sz="2425" cap="all" spc="-121" dirty="0" err="1">
                <a:solidFill>
                  <a:srgbClr val="FF4358"/>
                </a:solidFill>
                <a:latin typeface="Montserrat" pitchFamily="2" charset="0"/>
                <a:cs typeface="Segoe UI" panose="020B0502040204020203" pitchFamily="34" charset="0"/>
              </a:rPr>
              <a:t>engaged</a:t>
            </a:r>
            <a:r>
              <a:rPr lang="pt-BR" sz="2425" cap="all" spc="-121" dirty="0">
                <a:solidFill>
                  <a:srgbClr val="FF4358"/>
                </a:solidFill>
                <a:latin typeface="Montserrat" pitchFamily="2" charset="0"/>
                <a:cs typeface="Segoe UI" panose="020B0502040204020203" pitchFamily="34" charset="0"/>
              </a:rPr>
              <a:t> Afro-entrepreneurs</a:t>
            </a:r>
            <a:endParaRPr sz="2911" cap="all" spc="-121" dirty="0">
              <a:solidFill>
                <a:srgbClr val="FF4358"/>
              </a:solidFill>
              <a:latin typeface="Montserrat" pitchFamily="2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862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038"/>
    </mc:Choice>
    <mc:Fallback xmlns="">
      <p:transition spd="slow" advTm="21038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4" name="SCA_017.jpg" descr="SCA_017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8067" y="-1265117"/>
            <a:ext cx="12268133" cy="817875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2494508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2003243-5358-6565-E3EA-1BE3B35B8B59}"/>
              </a:ext>
            </a:extLst>
          </p:cNvPr>
          <p:cNvSpPr/>
          <p:nvPr/>
        </p:nvSpPr>
        <p:spPr>
          <a:xfrm>
            <a:off x="428" y="0"/>
            <a:ext cx="12191144" cy="6858000"/>
          </a:xfrm>
          <a:prstGeom prst="rect">
            <a:avLst/>
          </a:prstGeom>
          <a:solidFill>
            <a:srgbClr val="2FCD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2"/>
          </a:p>
        </p:txBody>
      </p:sp>
      <p:sp>
        <p:nvSpPr>
          <p:cNvPr id="3" name="AutoShape 3">
            <a:extLst>
              <a:ext uri="{FF2B5EF4-FFF2-40B4-BE49-F238E27FC236}">
                <a16:creationId xmlns:a16="http://schemas.microsoft.com/office/drawing/2014/main" id="{6EEFCFA0-1285-6143-D5C7-8908BC96AC15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429" y="2292098"/>
            <a:ext cx="8149105" cy="4584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55449" tIns="27724" rIns="55449" bIns="27724" numCol="1" anchor="t" anchorCtr="0" compatLnSpc="1">
            <a:prstTxWarp prst="textNoShape">
              <a:avLst/>
            </a:prstTxWarp>
          </a:bodyPr>
          <a:lstStyle/>
          <a:p>
            <a:endParaRPr lang="en-US" sz="1092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4FE6F93F-0340-E06E-BFB6-5D599C88D38E}"/>
              </a:ext>
            </a:extLst>
          </p:cNvPr>
          <p:cNvSpPr txBox="1">
            <a:spLocks/>
          </p:cNvSpPr>
          <p:nvPr/>
        </p:nvSpPr>
        <p:spPr>
          <a:xfrm>
            <a:off x="7358513" y="2539413"/>
            <a:ext cx="4066281" cy="179916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defPPr>
              <a:defRPr lang="en-US"/>
            </a:defPPr>
            <a:lvl1pPr marR="2310">
              <a:spcAft>
                <a:spcPts val="546"/>
              </a:spcAft>
              <a:defRPr sz="2183" b="1" i="0" kern="0" spc="-91">
                <a:solidFill>
                  <a:schemeClr val="tx1">
                    <a:lumMod val="75000"/>
                    <a:lumOff val="25000"/>
                  </a:schemeClr>
                </a:solidFill>
                <a:latin typeface="Univers Condensed" panose="020B0506020202050204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r>
              <a:rPr lang="en-US" sz="2911" dirty="0">
                <a:latin typeface="Montserrat" pitchFamily="2" charset="0"/>
              </a:rPr>
              <a:t>Knowledge trails for general and specific training and business mentoring</a:t>
            </a:r>
            <a:endParaRPr lang="pt-BR" sz="2911" dirty="0">
              <a:latin typeface="Montserrat" pitchFamily="2" charset="0"/>
            </a:endParaRPr>
          </a:p>
        </p:txBody>
      </p:sp>
      <p:sp>
        <p:nvSpPr>
          <p:cNvPr id="8" name="object 6">
            <a:extLst>
              <a:ext uri="{FF2B5EF4-FFF2-40B4-BE49-F238E27FC236}">
                <a16:creationId xmlns:a16="http://schemas.microsoft.com/office/drawing/2014/main" id="{A52F8AF9-B2D4-C44F-5AD5-56B7AAA03E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506273" y="4472545"/>
            <a:ext cx="3443179" cy="1378981"/>
          </a:xfrm>
          <a:prstGeom prst="rect">
            <a:avLst/>
          </a:prstGeom>
        </p:spPr>
        <p:txBody>
          <a:bodyPr vert="horz" wrap="square" lIns="0" tIns="7316" rIns="0" bIns="0" rtlCol="0" anchor="ctr">
            <a:spAutoFit/>
          </a:bodyPr>
          <a:lstStyle/>
          <a:p>
            <a:pPr marR="3080">
              <a:lnSpc>
                <a:spcPct val="100000"/>
              </a:lnSpc>
            </a:pPr>
            <a:r>
              <a:rPr lang="pt-BR" sz="6973" cap="all" spc="-121" dirty="0">
                <a:solidFill>
                  <a:srgbClr val="EC9429"/>
                </a:solidFill>
                <a:latin typeface="Montserrat" pitchFamily="2" charset="0"/>
                <a:cs typeface="Segoe UI" panose="020B0502040204020203" pitchFamily="34" charset="0"/>
              </a:rPr>
              <a:t>+1.000</a:t>
            </a:r>
            <a:br>
              <a:rPr lang="pt-BR" sz="5821" cap="all" spc="-121" dirty="0">
                <a:solidFill>
                  <a:srgbClr val="EC9429"/>
                </a:solidFill>
                <a:latin typeface="Montserrat" pitchFamily="2" charset="0"/>
                <a:cs typeface="Segoe UI" panose="020B0502040204020203" pitchFamily="34" charset="0"/>
              </a:rPr>
            </a:br>
            <a:r>
              <a:rPr lang="pt-BR" sz="1940" cap="all" spc="-121" dirty="0">
                <a:solidFill>
                  <a:srgbClr val="EC9429"/>
                </a:solidFill>
                <a:latin typeface="Montserrat" pitchFamily="2" charset="0"/>
                <a:cs typeface="Segoe UI" panose="020B0502040204020203" pitchFamily="34" charset="0"/>
              </a:rPr>
              <a:t>CERTIFIED PERSONS </a:t>
            </a:r>
            <a:endParaRPr sz="2425" cap="all" spc="-121" dirty="0">
              <a:solidFill>
                <a:srgbClr val="EC9429"/>
              </a:solidFill>
              <a:latin typeface="Montserrat" pitchFamily="2" charset="0"/>
              <a:cs typeface="Segoe UI" panose="020B0502040204020203" pitchFamily="34" charset="0"/>
            </a:endParaRPr>
          </a:p>
        </p:txBody>
      </p:sp>
      <p:pic>
        <p:nvPicPr>
          <p:cNvPr id="5124" name="Picture 4" descr="Afroestima Salvador">
            <a:extLst>
              <a:ext uri="{FF2B5EF4-FFF2-40B4-BE49-F238E27FC236}">
                <a16:creationId xmlns:a16="http://schemas.microsoft.com/office/drawing/2014/main" id="{DBDE3912-5244-5F01-009D-6AFB2E75D2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78758" y="2618637"/>
            <a:ext cx="4914575" cy="4239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Afroestima Salvador">
            <a:extLst>
              <a:ext uri="{FF2B5EF4-FFF2-40B4-BE49-F238E27FC236}">
                <a16:creationId xmlns:a16="http://schemas.microsoft.com/office/drawing/2014/main" id="{475DEA85-9988-3CCF-1604-68FF42466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2447" y="979990"/>
            <a:ext cx="6376669" cy="1030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38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00"/>
    </mc:Choice>
    <mc:Fallback xmlns="">
      <p:transition spd="slow" advTm="144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CE42F43-A052-CD6C-66DA-C3B5D4C387EB}"/>
              </a:ext>
            </a:extLst>
          </p:cNvPr>
          <p:cNvSpPr/>
          <p:nvPr/>
        </p:nvSpPr>
        <p:spPr>
          <a:xfrm>
            <a:off x="428" y="3367845"/>
            <a:ext cx="12287411" cy="297515"/>
          </a:xfrm>
          <a:prstGeom prst="rect">
            <a:avLst/>
          </a:prstGeom>
          <a:solidFill>
            <a:srgbClr val="000000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25399" tIns="25399" rIns="25399" bIns="25399" numCol="1" spcCol="38100" rtlCol="0" anchor="ctr">
            <a:spAutoFit/>
          </a:bodyPr>
          <a:lstStyle/>
          <a:p>
            <a:pPr algn="ctr" defTabSz="412720" hangingPunct="0"/>
            <a:endParaRPr lang="en-US" sz="1600">
              <a:solidFill>
                <a:srgbClr val="FFFFFF"/>
              </a:solidFill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pic>
        <p:nvPicPr>
          <p:cNvPr id="352" name="Captura de Tela 2023-04-17 às 21.07.56.png" descr="Captura de Tela 2023-04-17 às 21.07.56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695" y="-432867"/>
            <a:ext cx="3881451" cy="3875636"/>
          </a:xfrm>
          <a:prstGeom prst="rect">
            <a:avLst/>
          </a:prstGeom>
          <a:ln w="12700">
            <a:miter lim="400000"/>
          </a:ln>
        </p:spPr>
      </p:pic>
      <p:pic>
        <p:nvPicPr>
          <p:cNvPr id="353" name="Captura de Tela 2023-04-17 às 21.08.13.png" descr="Captura de Tela 2023-04-17 às 21.08.13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7691" y="-432881"/>
            <a:ext cx="3881451" cy="3875649"/>
          </a:xfrm>
          <a:prstGeom prst="rect">
            <a:avLst/>
          </a:prstGeom>
          <a:ln w="12700">
            <a:miter lim="400000"/>
          </a:ln>
        </p:spPr>
      </p:pic>
      <p:pic>
        <p:nvPicPr>
          <p:cNvPr id="354" name="Captura de Tela 2023-04-17 às 21.08.39.png" descr="Captura de Tela 2023-04-17 às 21.08.39.pn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21556" y="-923006"/>
            <a:ext cx="3881451" cy="4365775"/>
          </a:xfrm>
          <a:prstGeom prst="rect">
            <a:avLst/>
          </a:prstGeom>
          <a:ln w="12700">
            <a:miter lim="400000"/>
          </a:ln>
        </p:spPr>
      </p:pic>
      <p:pic>
        <p:nvPicPr>
          <p:cNvPr id="355" name="Captura de Tela 2023-04-17 às 21.17.15.png" descr="Captura de Tela 2023-04-17 às 21.17.15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47691" y="3458738"/>
            <a:ext cx="3881451" cy="3369855"/>
          </a:xfrm>
          <a:prstGeom prst="rect">
            <a:avLst/>
          </a:prstGeom>
          <a:ln w="12700">
            <a:miter lim="400000"/>
          </a:ln>
        </p:spPr>
      </p:pic>
      <p:pic>
        <p:nvPicPr>
          <p:cNvPr id="356" name="Captura de Tela 2023-04-17 às 21.16.55.png" descr="Captura de Tela 2023-04-17 às 21.16.55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0695" y="3458738"/>
            <a:ext cx="3881451" cy="3321604"/>
          </a:xfrm>
          <a:prstGeom prst="rect">
            <a:avLst/>
          </a:prstGeom>
          <a:ln w="12700">
            <a:miter lim="400000"/>
          </a:ln>
        </p:spPr>
      </p:pic>
      <p:pic>
        <p:nvPicPr>
          <p:cNvPr id="357" name="Captura de Tela 2023-04-17 às 21.21.50.png" descr="Captura de Tela 2023-04-17 às 21.21.50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221556" y="3458738"/>
            <a:ext cx="3881451" cy="33896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83B9457-9561-2FBF-31F7-91DFF5467380}"/>
              </a:ext>
            </a:extLst>
          </p:cNvPr>
          <p:cNvSpPr/>
          <p:nvPr/>
        </p:nvSpPr>
        <p:spPr>
          <a:xfrm>
            <a:off x="428" y="0"/>
            <a:ext cx="12191144" cy="6858000"/>
          </a:xfrm>
          <a:prstGeom prst="rect">
            <a:avLst/>
          </a:prstGeom>
          <a:solidFill>
            <a:srgbClr val="FEE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2">
              <a:solidFill>
                <a:sysClr val="windowText" lastClr="000000"/>
              </a:solidFill>
            </a:endParaRPr>
          </a:p>
        </p:txBody>
      </p:sp>
      <p:pic>
        <p:nvPicPr>
          <p:cNvPr id="1030" name="Picture 6" descr="Salvador Capital Afro | Twitter, Instagram, Facebook | Linktree">
            <a:extLst>
              <a:ext uri="{FF2B5EF4-FFF2-40B4-BE49-F238E27FC236}">
                <a16:creationId xmlns:a16="http://schemas.microsoft.com/office/drawing/2014/main" id="{3D7182C6-2016-CFE3-82FA-46BCBCBC0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2922" y="1626900"/>
            <a:ext cx="3105753" cy="3105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F7549BE-BDFE-327B-82F3-5412ED9A2731}"/>
              </a:ext>
            </a:extLst>
          </p:cNvPr>
          <p:cNvGrpSpPr/>
          <p:nvPr/>
        </p:nvGrpSpPr>
        <p:grpSpPr>
          <a:xfrm>
            <a:off x="156172" y="1"/>
            <a:ext cx="11946835" cy="360420"/>
            <a:chOff x="256834" y="0"/>
            <a:chExt cx="19701216" cy="59436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EF030D82-B913-2A6E-76A4-63DC230D03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35"/>
            <a:stretch/>
          </p:blipFill>
          <p:spPr>
            <a:xfrm>
              <a:off x="256834" y="0"/>
              <a:ext cx="9906000" cy="594360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F9977DE-D149-747E-AD82-DE79B1346F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35"/>
            <a:stretch/>
          </p:blipFill>
          <p:spPr>
            <a:xfrm>
              <a:off x="10052050" y="0"/>
              <a:ext cx="9906000" cy="594360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3E1F55B9-33F5-A850-2CCD-6BB6F2B7D7F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>
            <a:off x="-2906174" y="3225167"/>
            <a:ext cx="6175163" cy="3696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988429-94E3-98B1-FE1C-DFA460B67E7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8938162" y="3244170"/>
            <a:ext cx="6137159" cy="369661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4FEE72F-8C9D-D1C8-F2B1-A673491CBB71}"/>
              </a:ext>
            </a:extLst>
          </p:cNvPr>
          <p:cNvSpPr/>
          <p:nvPr/>
        </p:nvSpPr>
        <p:spPr>
          <a:xfrm>
            <a:off x="429" y="1"/>
            <a:ext cx="643057" cy="3604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2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2BC3BDD-BC60-7856-E9B1-FC765396B6F2}"/>
              </a:ext>
            </a:extLst>
          </p:cNvPr>
          <p:cNvSpPr/>
          <p:nvPr/>
        </p:nvSpPr>
        <p:spPr>
          <a:xfrm>
            <a:off x="11918177" y="1"/>
            <a:ext cx="273396" cy="3604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2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4E4A2FC-60DB-CFF4-A31C-0A5481F7912B}"/>
              </a:ext>
            </a:extLst>
          </p:cNvPr>
          <p:cNvGrpSpPr/>
          <p:nvPr/>
        </p:nvGrpSpPr>
        <p:grpSpPr>
          <a:xfrm>
            <a:off x="248588" y="92417"/>
            <a:ext cx="11946835" cy="360420"/>
            <a:chOff x="256834" y="0"/>
            <a:chExt cx="19701216" cy="59436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C242F28F-1442-DDAB-3043-91D4225283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35"/>
            <a:stretch/>
          </p:blipFill>
          <p:spPr>
            <a:xfrm>
              <a:off x="256834" y="0"/>
              <a:ext cx="9906000" cy="59436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1762823-9ADF-647C-77E7-B9576D3B48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35"/>
            <a:stretch/>
          </p:blipFill>
          <p:spPr>
            <a:xfrm>
              <a:off x="10052050" y="0"/>
              <a:ext cx="9906000" cy="594360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D6BA76B-E16C-C608-CD57-326166A82449}"/>
              </a:ext>
            </a:extLst>
          </p:cNvPr>
          <p:cNvGrpSpPr/>
          <p:nvPr/>
        </p:nvGrpSpPr>
        <p:grpSpPr>
          <a:xfrm rot="10800000">
            <a:off x="-28659" y="6497581"/>
            <a:ext cx="11946835" cy="360420"/>
            <a:chOff x="256834" y="0"/>
            <a:chExt cx="19701216" cy="59436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D020CDDD-5E94-A7B4-EC49-346C90EE8B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35"/>
            <a:stretch/>
          </p:blipFill>
          <p:spPr>
            <a:xfrm>
              <a:off x="256834" y="0"/>
              <a:ext cx="9906000" cy="59436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8E7CF26-7749-534E-5E07-2ADE1D44CA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-335"/>
            <a:stretch/>
          </p:blipFill>
          <p:spPr>
            <a:xfrm>
              <a:off x="10052050" y="0"/>
              <a:ext cx="9906000" cy="594360"/>
            </a:xfrm>
            <a:prstGeom prst="rect">
              <a:avLst/>
            </a:prstGeom>
          </p:spPr>
        </p:pic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BC10C88D-C3AF-A77D-7522-3EC6515CEF9D}"/>
              </a:ext>
            </a:extLst>
          </p:cNvPr>
          <p:cNvSpPr/>
          <p:nvPr/>
        </p:nvSpPr>
        <p:spPr>
          <a:xfrm>
            <a:off x="11821911" y="6497579"/>
            <a:ext cx="388708" cy="3604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2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5CF34E1-9F97-BD90-9823-0254C3F900ED}"/>
              </a:ext>
            </a:extLst>
          </p:cNvPr>
          <p:cNvSpPr/>
          <p:nvPr/>
        </p:nvSpPr>
        <p:spPr>
          <a:xfrm>
            <a:off x="50694" y="6490146"/>
            <a:ext cx="384857" cy="36042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2"/>
          </a:p>
        </p:txBody>
      </p:sp>
      <p:sp>
        <p:nvSpPr>
          <p:cNvPr id="25" name="object 6">
            <a:extLst>
              <a:ext uri="{FF2B5EF4-FFF2-40B4-BE49-F238E27FC236}">
                <a16:creationId xmlns:a16="http://schemas.microsoft.com/office/drawing/2014/main" id="{C354D342-1EF7-4C03-D3DD-861F44306DDE}"/>
              </a:ext>
            </a:extLst>
          </p:cNvPr>
          <p:cNvSpPr txBox="1">
            <a:spLocks/>
          </p:cNvSpPr>
          <p:nvPr/>
        </p:nvSpPr>
        <p:spPr>
          <a:xfrm>
            <a:off x="6096000" y="3179775"/>
            <a:ext cx="5052493" cy="179916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defPPr>
              <a:defRPr lang="en-US"/>
            </a:defPPr>
            <a:lvl1pPr marR="2310" algn="ctr">
              <a:spcAft>
                <a:spcPts val="546"/>
              </a:spcAft>
              <a:defRPr sz="2183" b="1" i="0" kern="0" spc="-91">
                <a:solidFill>
                  <a:schemeClr val="bg1"/>
                </a:solidFill>
                <a:latin typeface="Univers Condensed" panose="020B0506020202050204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algn="l"/>
            <a:r>
              <a:rPr lang="en-US" sz="2911" dirty="0">
                <a:solidFill>
                  <a:srgbClr val="3C3B3B"/>
                </a:solidFill>
                <a:latin typeface="Montserrat" pitchFamily="2" charset="0"/>
              </a:rPr>
              <a:t>Afrocentric tourist itineraries and experiences in the capital of Bahia mapped and published</a:t>
            </a:r>
            <a:endParaRPr lang="pt-BR" sz="2911" dirty="0">
              <a:solidFill>
                <a:srgbClr val="3C3B3B"/>
              </a:solidFill>
              <a:latin typeface="Montserrat" pitchFamily="2" charset="0"/>
            </a:endParaRPr>
          </a:p>
        </p:txBody>
      </p:sp>
      <p:sp>
        <p:nvSpPr>
          <p:cNvPr id="26" name="object 6">
            <a:extLst>
              <a:ext uri="{FF2B5EF4-FFF2-40B4-BE49-F238E27FC236}">
                <a16:creationId xmlns:a16="http://schemas.microsoft.com/office/drawing/2014/main" id="{F3CC0464-971F-398C-3279-5C76B18CD1F0}"/>
              </a:ext>
            </a:extLst>
          </p:cNvPr>
          <p:cNvSpPr txBox="1">
            <a:spLocks/>
          </p:cNvSpPr>
          <p:nvPr/>
        </p:nvSpPr>
        <p:spPr>
          <a:xfrm>
            <a:off x="5978349" y="2182403"/>
            <a:ext cx="4713191" cy="82851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defPPr>
              <a:defRPr lang="pt-BR"/>
            </a:defPPr>
            <a:lvl1pPr marR="5080">
              <a:spcAft>
                <a:spcPts val="1200"/>
              </a:spcAft>
              <a:defRPr sz="4800" b="1" i="0" kern="0" spc="-200">
                <a:solidFill>
                  <a:schemeClr val="tx1">
                    <a:lumMod val="75000"/>
                    <a:lumOff val="25000"/>
                  </a:schemeClr>
                </a:solidFill>
                <a:latin typeface="Univers Condensed" panose="020B0506020202050204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>
              <a:spcAft>
                <a:spcPts val="0"/>
              </a:spcAft>
            </a:pPr>
            <a:r>
              <a:rPr lang="pt-BR" sz="5336" dirty="0">
                <a:solidFill>
                  <a:schemeClr val="tx1"/>
                </a:solidFill>
                <a:latin typeface="Montserrat" pitchFamily="2" charset="0"/>
              </a:rPr>
              <a:t>ROLÊ AFRO</a:t>
            </a:r>
          </a:p>
        </p:txBody>
      </p:sp>
    </p:spTree>
    <p:extLst>
      <p:ext uri="{BB962C8B-B14F-4D97-AF65-F5344CB8AC3E}">
        <p14:creationId xmlns:p14="http://schemas.microsoft.com/office/powerpoint/2010/main" val="417496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267"/>
    </mc:Choice>
    <mc:Fallback xmlns="">
      <p:transition spd="slow" advTm="626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9A52EE2-0B1E-30EE-B105-155D88BD7154}"/>
              </a:ext>
            </a:extLst>
          </p:cNvPr>
          <p:cNvSpPr/>
          <p:nvPr/>
        </p:nvSpPr>
        <p:spPr>
          <a:xfrm>
            <a:off x="428" y="-13085"/>
            <a:ext cx="12191144" cy="687108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92"/>
          </a:p>
        </p:txBody>
      </p:sp>
      <p:sp>
        <p:nvSpPr>
          <p:cNvPr id="4" name="object 6">
            <a:extLst>
              <a:ext uri="{FF2B5EF4-FFF2-40B4-BE49-F238E27FC236}">
                <a16:creationId xmlns:a16="http://schemas.microsoft.com/office/drawing/2014/main" id="{7724FCDC-5C9E-C876-1E6A-1FB668C52908}"/>
              </a:ext>
            </a:extLst>
          </p:cNvPr>
          <p:cNvSpPr txBox="1">
            <a:spLocks/>
          </p:cNvSpPr>
          <p:nvPr/>
        </p:nvSpPr>
        <p:spPr>
          <a:xfrm>
            <a:off x="6096000" y="3257477"/>
            <a:ext cx="5540080" cy="179916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defPPr>
              <a:defRPr lang="en-US"/>
            </a:defPPr>
            <a:lvl1pPr marR="2310">
              <a:spcAft>
                <a:spcPts val="546"/>
              </a:spcAft>
              <a:defRPr sz="2183" b="1" i="0" kern="0" spc="-91">
                <a:solidFill>
                  <a:schemeClr val="tx1">
                    <a:lumMod val="75000"/>
                    <a:lumOff val="25000"/>
                  </a:schemeClr>
                </a:solidFill>
                <a:latin typeface="Univers Condensed" panose="020B0506020202050204" pitchFamily="34" charset="0"/>
                <a:ea typeface="+mj-ea"/>
                <a:cs typeface="Segoe UI" panose="020B0502040204020203" pitchFamily="34" charset="0"/>
              </a:defRPr>
            </a:lvl1pPr>
          </a:lstStyle>
          <a:p>
            <a:pPr algn="ctr"/>
            <a:r>
              <a:rPr lang="en-US" sz="2911" dirty="0">
                <a:solidFill>
                  <a:schemeClr val="bg1"/>
                </a:solidFill>
                <a:latin typeface="Montserrat" pitchFamily="2" charset="0"/>
              </a:rPr>
              <a:t>Movement to strengthen and promote Afro tourism, with PR, press and event organization actions</a:t>
            </a:r>
            <a:endParaRPr lang="pt-BR" sz="2911" dirty="0">
              <a:solidFill>
                <a:schemeClr val="bg1"/>
              </a:solidFill>
              <a:latin typeface="Montserrat" pitchFamily="2" charset="0"/>
            </a:endParaRPr>
          </a:p>
        </p:txBody>
      </p:sp>
      <p:pic>
        <p:nvPicPr>
          <p:cNvPr id="5" name="Picture 4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A208FFF5-AE25-91B0-08C4-67EBE653D1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503" t="16822" b="16822"/>
          <a:stretch/>
        </p:blipFill>
        <p:spPr>
          <a:xfrm>
            <a:off x="7251193" y="194458"/>
            <a:ext cx="3217211" cy="2965204"/>
          </a:xfrm>
          <a:prstGeom prst="rect">
            <a:avLst/>
          </a:prstGeom>
        </p:spPr>
      </p:pic>
      <p:pic>
        <p:nvPicPr>
          <p:cNvPr id="2050" name="Picture 2" descr="Imagem">
            <a:extLst>
              <a:ext uri="{FF2B5EF4-FFF2-40B4-BE49-F238E27FC236}">
                <a16:creationId xmlns:a16="http://schemas.microsoft.com/office/drawing/2014/main" id="{CB611E7D-F61D-8331-19AA-4884B8E883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2067" y="-13085"/>
            <a:ext cx="4574567" cy="686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bject 6">
            <a:extLst>
              <a:ext uri="{FF2B5EF4-FFF2-40B4-BE49-F238E27FC236}">
                <a16:creationId xmlns:a16="http://schemas.microsoft.com/office/drawing/2014/main" id="{91F5A274-943B-DABE-0B76-45DBC27814EB}"/>
              </a:ext>
            </a:extLst>
          </p:cNvPr>
          <p:cNvSpPr txBox="1">
            <a:spLocks/>
          </p:cNvSpPr>
          <p:nvPr/>
        </p:nvSpPr>
        <p:spPr>
          <a:xfrm>
            <a:off x="7129274" y="5032548"/>
            <a:ext cx="4384887" cy="1631037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R="3080"/>
            <a:r>
              <a:rPr lang="pt-BR" sz="8368" b="1" kern="0" cap="all" spc="-121" dirty="0">
                <a:solidFill>
                  <a:srgbClr val="FAE000"/>
                </a:solidFill>
                <a:latin typeface="Univers Condensed" panose="020B0506020202050204" pitchFamily="34" charset="0"/>
                <a:cs typeface="Segoe UI" panose="020B0502040204020203" pitchFamily="34" charset="0"/>
              </a:rPr>
              <a:t>+</a:t>
            </a:r>
            <a:r>
              <a:rPr lang="pt-BR" sz="8368" b="1" kern="0" cap="all" spc="-121" dirty="0">
                <a:solidFill>
                  <a:srgbClr val="FAE000"/>
                </a:solidFill>
                <a:latin typeface="Montserrat" pitchFamily="2" charset="0"/>
                <a:cs typeface="Segoe UI" panose="020B0502040204020203" pitchFamily="34" charset="0"/>
              </a:rPr>
              <a:t>17.000</a:t>
            </a:r>
            <a:br>
              <a:rPr lang="pt-BR" sz="6973" b="1" kern="0" cap="all" spc="-121" dirty="0">
                <a:solidFill>
                  <a:srgbClr val="FAE000"/>
                </a:solidFill>
                <a:latin typeface="Montserrat" pitchFamily="2" charset="0"/>
                <a:cs typeface="Segoe UI" panose="020B0502040204020203" pitchFamily="34" charset="0"/>
              </a:rPr>
            </a:br>
            <a:r>
              <a:rPr lang="pt-BR" sz="2183" b="1" kern="0" cap="all" spc="-121" dirty="0">
                <a:solidFill>
                  <a:srgbClr val="FAE000"/>
                </a:solidFill>
                <a:latin typeface="Montserrat" pitchFamily="2" charset="0"/>
                <a:cs typeface="Segoe UI" panose="020B0502040204020203" pitchFamily="34" charset="0"/>
              </a:rPr>
              <a:t>PARTICIPANTS IN 2 EDITIONS</a:t>
            </a:r>
            <a:endParaRPr lang="pt-BR" sz="2668" b="1" kern="0" cap="all" spc="-121" dirty="0">
              <a:solidFill>
                <a:srgbClr val="FAE000"/>
              </a:solidFill>
              <a:latin typeface="Montserrat" pitchFamily="2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67"/>
    </mc:Choice>
    <mc:Fallback xmlns="">
      <p:transition spd="slow" advTm="1056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CA_01.jpg" descr="SCA_01.jpg">
            <a:extLst>
              <a:ext uri="{FF2B5EF4-FFF2-40B4-BE49-F238E27FC236}">
                <a16:creationId xmlns:a16="http://schemas.microsoft.com/office/drawing/2014/main" id="{CC594EBB-433D-E060-7775-826AC8C1BE6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9418" y="-659619"/>
            <a:ext cx="12265855" cy="817723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7456016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indoor, person&#10;&#10;Description automatically generated">
            <a:extLst>
              <a:ext uri="{FF2B5EF4-FFF2-40B4-BE49-F238E27FC236}">
                <a16:creationId xmlns:a16="http://schemas.microsoft.com/office/drawing/2014/main" id="{CA595E28-F9C1-8FE1-B83A-3AB7A5B97C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022" y="0"/>
            <a:ext cx="121951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1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440"/>
    </mc:Choice>
    <mc:Fallback xmlns="">
      <p:transition spd="slow" advTm="1144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EB19C667-D364-8654-02B8-E99FB7DAA36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68778" y="0"/>
            <a:ext cx="14983052" cy="6858000"/>
          </a:xfrm>
          <a:prstGeom prst="rect">
            <a:avLst/>
          </a:prstGeom>
        </p:spPr>
      </p:pic>
      <p:sp>
        <p:nvSpPr>
          <p:cNvPr id="2" name="Botão de Ação: Avançar ou Próximo 1">
            <a:hlinkClick r:id="rId3" highlightClick="1"/>
            <a:extLst>
              <a:ext uri="{FF2B5EF4-FFF2-40B4-BE49-F238E27FC236}">
                <a16:creationId xmlns:a16="http://schemas.microsoft.com/office/drawing/2014/main" id="{1DA2D7FC-36F3-E88D-12C6-A3654C9C9021}"/>
              </a:ext>
            </a:extLst>
          </p:cNvPr>
          <p:cNvSpPr/>
          <p:nvPr/>
        </p:nvSpPr>
        <p:spPr>
          <a:xfrm>
            <a:off x="11613547" y="6448634"/>
            <a:ext cx="186885" cy="222481"/>
          </a:xfrm>
          <a:prstGeom prst="actionButtonForwardNext">
            <a:avLst/>
          </a:prstGeom>
          <a:solidFill>
            <a:schemeClr val="tx1">
              <a:lumMod val="40000"/>
              <a:lumOff val="60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8150223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67</Words>
  <Application>Microsoft Office PowerPoint</Application>
  <PresentationFormat>Widescreen</PresentationFormat>
  <Paragraphs>8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Aptos</vt:lpstr>
      <vt:lpstr>Aptos Display</vt:lpstr>
      <vt:lpstr>Arial</vt:lpstr>
      <vt:lpstr>Helvetica Neue Medium</vt:lpstr>
      <vt:lpstr>Montserrat</vt:lpstr>
      <vt:lpstr>Univers Condensed</vt:lpstr>
      <vt:lpstr>Office Theme</vt:lpstr>
      <vt:lpstr>+2,000 engaged Afro-entrepreneurs</vt:lpstr>
      <vt:lpstr>PowerPoint Presentation</vt:lpstr>
      <vt:lpstr>+1.000 CERTIFIED PERSONS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Inter-American Development Bank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Brown, Tenisha Elizabeth</dc:creator>
  <cp:lastModifiedBy>Ramona Sinanan</cp:lastModifiedBy>
  <cp:revision>1</cp:revision>
  <dcterms:created xsi:type="dcterms:W3CDTF">2025-10-15T11:39:29Z</dcterms:created>
  <dcterms:modified xsi:type="dcterms:W3CDTF">2025-10-15T14:46:24Z</dcterms:modified>
</cp:coreProperties>
</file>