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3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74" r:id="rId6"/>
    <p:sldId id="258" r:id="rId7"/>
    <p:sldId id="409" r:id="rId8"/>
    <p:sldId id="410" r:id="rId9"/>
    <p:sldId id="412" r:id="rId10"/>
    <p:sldId id="415" r:id="rId11"/>
    <p:sldId id="402" r:id="rId12"/>
    <p:sldId id="406" r:id="rId13"/>
    <p:sldId id="267" r:id="rId14"/>
    <p:sldId id="413" r:id="rId15"/>
    <p:sldId id="272" r:id="rId16"/>
  </p:sldIdLst>
  <p:sldSz cx="18288000" cy="10287000"/>
  <p:notesSz cx="7010400" cy="9296400"/>
  <p:embeddedFontLst>
    <p:embeddedFont>
      <p:font typeface="Arial Black" panose="020B0A04020102020204" pitchFamily="34" charset="0"/>
      <p:bold r:id="rId19"/>
    </p:embeddedFont>
    <p:embeddedFont>
      <p:font typeface="Arimo Bold" panose="020B0604020202020204" charset="0"/>
      <p:regular r:id="rId20"/>
    </p:embeddedFont>
    <p:embeddedFont>
      <p:font typeface="Barlow Black" panose="020F0502020204030204" pitchFamily="2" charset="0"/>
      <p:regular r:id="rId21"/>
      <p:bold r:id="rId22"/>
      <p:boldItalic r:id="rId23"/>
    </p:embeddedFont>
    <p:embeddedFont>
      <p:font typeface="Barlow Bold" panose="020B0604020202020204" charset="0"/>
      <p:regular r:id="rId24"/>
      <p:bold r:id="rId25"/>
    </p:embeddedFont>
    <p:embeddedFont>
      <p:font typeface="Barlow Bold Bold" panose="020B0604020202020204" charset="0"/>
      <p:regular r:id="rId26"/>
    </p:embeddedFont>
    <p:embeddedFont>
      <p:font typeface="Barlow Condensed Bold" panose="020B0604020202020204" charset="0"/>
      <p:regular r:id="rId27"/>
    </p:embeddedFont>
    <p:embeddedFont>
      <p:font typeface="Canva Sans" panose="020B0604020202020204" charset="0"/>
      <p:regular r:id="rId28"/>
    </p:embeddedFont>
    <p:embeddedFont>
      <p:font typeface="Canva Sans Bold" panose="020B0604020202020204" charset="0"/>
      <p:regular r:id="rId29"/>
    </p:embeddedFont>
    <p:embeddedFont>
      <p:font typeface="Intro Rust" panose="020B0604020202020204" charset="0"/>
      <p:regular r:id="rId30"/>
    </p:embeddedFont>
    <p:embeddedFont>
      <p:font typeface="Mont" panose="020B0604020202020204" charset="0"/>
      <p:regular r:id="rId31"/>
    </p:embeddedFont>
    <p:embeddedFont>
      <p:font typeface="Mont Bold" panose="020B0604020202020204" charset="0"/>
      <p:regular r:id="rId32"/>
    </p:embeddedFont>
    <p:embeddedFont>
      <p:font typeface="Montserrat" panose="00000500000000000000" pitchFamily="2" charset="0"/>
      <p:regular r:id="rId33"/>
      <p:bold r:id="rId34"/>
    </p:embeddedFont>
    <p:embeddedFont>
      <p:font typeface="Montserrat Bold" panose="020B0604020202020204" charset="0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6B25"/>
    <a:srgbClr val="273783"/>
    <a:srgbClr val="162D52"/>
    <a:srgbClr val="A6A6A6"/>
    <a:srgbClr val="3448AE"/>
    <a:srgbClr val="5468CC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579F1D-C3D7-4492-8EA6-BC3A1773628C}" v="68" dt="2025-10-14T17:03:27.6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1118" y="6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tableStyles" Target="tableStyle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4D676E4-9CE7-4D15-A545-117A0343DDBE}" type="datetimeFigureOut">
              <a:rPr lang="en-JM" smtClean="0"/>
              <a:t>14/10/2025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0F5A5CA-7C2D-46EF-9A43-8A166A099644}" type="slidenum">
              <a:rPr lang="en-JM" smtClean="0"/>
              <a:t>‹#›</a:t>
            </a:fld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3686971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636F754-D497-431A-A018-56A6CD80DE2C}" type="datetimeFigureOut">
              <a:rPr lang="en-US" smtClean="0"/>
              <a:t>10/14/2025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BE8BFD9-BDEB-4A98-B923-273C10C48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508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8BFD9-BDEB-4A98-B923-273C10C4847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169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1800" y="711200"/>
            <a:ext cx="6302375" cy="3544888"/>
          </a:xfrm>
        </p:spPr>
        <p:txBody>
          <a:bodyPr/>
          <a:lstStyle/>
          <a:p>
            <a:endParaRPr lang="en-JM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B61E1E-0282-4026-8FE6-7471E36E30A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598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4.svg"/><Relationship Id="rId18" Type="http://schemas.openxmlformats.org/officeDocument/2006/relationships/image" Target="../media/image39.png"/><Relationship Id="rId3" Type="http://schemas.openxmlformats.org/officeDocument/2006/relationships/image" Target="../media/image26.svg"/><Relationship Id="rId21" Type="http://schemas.openxmlformats.org/officeDocument/2006/relationships/image" Target="../media/image3.png"/><Relationship Id="rId7" Type="http://schemas.openxmlformats.org/officeDocument/2006/relationships/image" Target="../media/image30.svg"/><Relationship Id="rId12" Type="http://schemas.openxmlformats.org/officeDocument/2006/relationships/image" Target="../media/image33.png"/><Relationship Id="rId17" Type="http://schemas.openxmlformats.org/officeDocument/2006/relationships/image" Target="../media/image38.svg"/><Relationship Id="rId2" Type="http://schemas.openxmlformats.org/officeDocument/2006/relationships/image" Target="../media/image25.png"/><Relationship Id="rId16" Type="http://schemas.openxmlformats.org/officeDocument/2006/relationships/image" Target="../media/image37.png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11.svg"/><Relationship Id="rId5" Type="http://schemas.openxmlformats.org/officeDocument/2006/relationships/image" Target="../media/image28.svg"/><Relationship Id="rId15" Type="http://schemas.openxmlformats.org/officeDocument/2006/relationships/image" Target="../media/image36.svg"/><Relationship Id="rId10" Type="http://schemas.openxmlformats.org/officeDocument/2006/relationships/image" Target="../media/image10.png"/><Relationship Id="rId19" Type="http://schemas.openxmlformats.org/officeDocument/2006/relationships/image" Target="../media/image40.svg"/><Relationship Id="rId4" Type="http://schemas.openxmlformats.org/officeDocument/2006/relationships/image" Target="../media/image27.png"/><Relationship Id="rId9" Type="http://schemas.openxmlformats.org/officeDocument/2006/relationships/image" Target="../media/image32.svg"/><Relationship Id="rId14" Type="http://schemas.openxmlformats.org/officeDocument/2006/relationships/image" Target="../media/image35.png"/><Relationship Id="rId22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42.png"/><Relationship Id="rId7" Type="http://schemas.openxmlformats.org/officeDocument/2006/relationships/image" Target="../media/image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538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-34636" y="2966920"/>
            <a:ext cx="18288000" cy="5224577"/>
          </a:xfrm>
          <a:prstGeom prst="rect">
            <a:avLst/>
          </a:prstGeom>
          <a:solidFill>
            <a:srgbClr val="273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8191499"/>
            <a:ext cx="18253364" cy="2095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8253364" cy="29594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4" t="16431" r="20811" b="39933"/>
          <a:stretch/>
        </p:blipFill>
        <p:spPr>
          <a:xfrm>
            <a:off x="6709183" y="127857"/>
            <a:ext cx="5334000" cy="275632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5534" y="8863459"/>
            <a:ext cx="1464780" cy="142353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0B2AEA-D560-41FF-89CB-04C5023FD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" y="9397077"/>
            <a:ext cx="2151292" cy="810418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B16D6F8-6B72-48BF-B408-93378B35C733}"/>
              </a:ext>
            </a:extLst>
          </p:cNvPr>
          <p:cNvGrpSpPr/>
          <p:nvPr/>
        </p:nvGrpSpPr>
        <p:grpSpPr>
          <a:xfrm>
            <a:off x="-36443" y="8091959"/>
            <a:ext cx="18304449" cy="199078"/>
            <a:chOff x="-6350" y="6404892"/>
            <a:chExt cx="12198349" cy="221181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6097C4E-7547-4CEC-8AAA-6E7458857A43}"/>
                </a:ext>
              </a:extLst>
            </p:cNvPr>
            <p:cNvSpPr/>
            <p:nvPr/>
          </p:nvSpPr>
          <p:spPr>
            <a:xfrm rot="5400000">
              <a:off x="6044520" y="478593"/>
              <a:ext cx="102958" cy="12192001"/>
            </a:xfrm>
            <a:prstGeom prst="rect">
              <a:avLst/>
            </a:prstGeom>
            <a:solidFill>
              <a:srgbClr val="0E37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DF7BA3B-1ABF-4BBB-BFFA-CEECE5B5A045}"/>
                </a:ext>
              </a:extLst>
            </p:cNvPr>
            <p:cNvSpPr/>
            <p:nvPr/>
          </p:nvSpPr>
          <p:spPr>
            <a:xfrm>
              <a:off x="-6350" y="6404892"/>
              <a:ext cx="12192000" cy="118222"/>
            </a:xfrm>
            <a:prstGeom prst="rect">
              <a:avLst/>
            </a:prstGeom>
            <a:solidFill>
              <a:srgbClr val="A28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1752600" y="4164978"/>
            <a:ext cx="15247166" cy="4815364"/>
            <a:chOff x="-27551" y="3534249"/>
            <a:chExt cx="20329555" cy="6420487"/>
          </a:xfrm>
        </p:grpSpPr>
        <p:sp>
          <p:nvSpPr>
            <p:cNvPr id="3" name="AutoShape 3"/>
            <p:cNvSpPr/>
            <p:nvPr/>
          </p:nvSpPr>
          <p:spPr>
            <a:xfrm>
              <a:off x="4442849" y="8273641"/>
              <a:ext cx="11918507" cy="1681095"/>
            </a:xfrm>
            <a:prstGeom prst="rect">
              <a:avLst/>
            </a:prstGeom>
            <a:solidFill>
              <a:srgbClr val="060507"/>
            </a:solidFill>
          </p:spPr>
          <p:txBody>
            <a:bodyPr/>
            <a:lstStyle/>
            <a:p>
              <a:endParaRPr lang="en-JM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4818482" y="8533589"/>
              <a:ext cx="11167239" cy="126530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79"/>
                </a:lnSpc>
              </a:pPr>
              <a:r>
                <a:rPr lang="en-US" sz="3200" spc="320" dirty="0" err="1">
                  <a:solidFill>
                    <a:schemeClr val="bg1"/>
                  </a:solidFill>
                  <a:latin typeface="Barlow Bold"/>
                </a:rPr>
                <a:t>Programme</a:t>
              </a:r>
              <a:r>
                <a:rPr lang="en-US" sz="3200" spc="320" dirty="0">
                  <a:solidFill>
                    <a:schemeClr val="bg1"/>
                  </a:solidFill>
                  <a:latin typeface="Barlow Bold"/>
                </a:rPr>
                <a:t> Presentation</a:t>
              </a:r>
            </a:p>
            <a:p>
              <a:pPr algn="ctr">
                <a:lnSpc>
                  <a:spcPts val="3679"/>
                </a:lnSpc>
              </a:pPr>
              <a:r>
                <a:rPr lang="en-US" sz="3200" spc="320" dirty="0">
                  <a:solidFill>
                    <a:schemeClr val="bg1"/>
                  </a:solidFill>
                  <a:latin typeface="Barlow Bold"/>
                </a:rPr>
                <a:t>October 2025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-27551" y="3534249"/>
              <a:ext cx="20329555" cy="40626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/>
              <a:r>
                <a:rPr lang="en-US" sz="6600" dirty="0">
                  <a:solidFill>
                    <a:schemeClr val="bg1"/>
                  </a:solidFill>
                  <a:latin typeface="Barlow Black"/>
                </a:rPr>
                <a:t>BOOSTING INNOVATION, GROWTH &amp; ENTREPRENEURSHIP ECOSYSTEMS </a:t>
              </a:r>
            </a:p>
            <a:p>
              <a:pPr algn="ctr"/>
              <a:r>
                <a:rPr lang="en-US" sz="6600" dirty="0">
                  <a:solidFill>
                    <a:schemeClr val="bg1"/>
                  </a:solidFill>
                  <a:latin typeface="Barlow Black"/>
                </a:rPr>
                <a:t>(BIGEE)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B16D6F8-6B72-48BF-B408-93378B35C733}"/>
              </a:ext>
            </a:extLst>
          </p:cNvPr>
          <p:cNvGrpSpPr/>
          <p:nvPr/>
        </p:nvGrpSpPr>
        <p:grpSpPr>
          <a:xfrm>
            <a:off x="-51085" y="2897473"/>
            <a:ext cx="18304449" cy="199078"/>
            <a:chOff x="-6350" y="6404892"/>
            <a:chExt cx="12198349" cy="221181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6097C4E-7547-4CEC-8AAA-6E7458857A43}"/>
                </a:ext>
              </a:extLst>
            </p:cNvPr>
            <p:cNvSpPr/>
            <p:nvPr/>
          </p:nvSpPr>
          <p:spPr>
            <a:xfrm rot="5400000">
              <a:off x="6044520" y="478593"/>
              <a:ext cx="102958" cy="12192001"/>
            </a:xfrm>
            <a:prstGeom prst="rect">
              <a:avLst/>
            </a:prstGeom>
            <a:solidFill>
              <a:srgbClr val="0E37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DF7BA3B-1ABF-4BBB-BFFA-CEECE5B5A045}"/>
                </a:ext>
              </a:extLst>
            </p:cNvPr>
            <p:cNvSpPr/>
            <p:nvPr/>
          </p:nvSpPr>
          <p:spPr>
            <a:xfrm>
              <a:off x="-6350" y="6404892"/>
              <a:ext cx="12192000" cy="118222"/>
            </a:xfrm>
            <a:prstGeom prst="rect">
              <a:avLst/>
            </a:prstGeom>
            <a:solidFill>
              <a:srgbClr val="A28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Box 6"/>
          <p:cNvSpPr txBox="1"/>
          <p:nvPr/>
        </p:nvSpPr>
        <p:spPr>
          <a:xfrm>
            <a:off x="368243" y="80093"/>
            <a:ext cx="1729702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BOOSTING INNOVATION, GROWTH AND ENTREPRENEURSHIP ECOSYSTEMS (BIGEE)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EF46862-110A-8112-0E96-9D378E6827E4}"/>
              </a:ext>
            </a:extLst>
          </p:cNvPr>
          <p:cNvGrpSpPr/>
          <p:nvPr/>
        </p:nvGrpSpPr>
        <p:grpSpPr>
          <a:xfrm>
            <a:off x="-16449" y="9047710"/>
            <a:ext cx="18304449" cy="1402498"/>
            <a:chOff x="-16449" y="9047710"/>
            <a:chExt cx="18304449" cy="1402498"/>
          </a:xfrm>
        </p:grpSpPr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641495" y="9260525"/>
              <a:ext cx="1417905" cy="1189683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A0B2AEA-D560-41FF-89CB-04C5023FD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B16D6F8-6B72-48BF-B408-93378B35C733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C6097C4E-7547-4CEC-8AAA-6E7458857A43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8DF7BA3B-1ABF-4BBB-BFFA-CEECE5B5A045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AF735F4-ECE8-B5D0-766E-B55994E49396}"/>
              </a:ext>
            </a:extLst>
          </p:cNvPr>
          <p:cNvGrpSpPr/>
          <p:nvPr/>
        </p:nvGrpSpPr>
        <p:grpSpPr>
          <a:xfrm>
            <a:off x="11703447" y="5199705"/>
            <a:ext cx="5961822" cy="3578322"/>
            <a:chOff x="991325" y="4593371"/>
            <a:chExt cx="6167066" cy="3493195"/>
          </a:xfrm>
        </p:grpSpPr>
        <p:pic>
          <p:nvPicPr>
            <p:cNvPr id="33" name="Picture 32" descr="A blue and orange logo&#10;&#10;AI-generated content may be incorrect.">
              <a:extLst>
                <a:ext uri="{FF2B5EF4-FFF2-40B4-BE49-F238E27FC236}">
                  <a16:creationId xmlns:a16="http://schemas.microsoft.com/office/drawing/2014/main" id="{0CA9276A-4064-2719-3251-7624781DE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330" t="23557" r="16392" b="32864"/>
            <a:stretch>
              <a:fillRect/>
            </a:stretch>
          </p:blipFill>
          <p:spPr>
            <a:xfrm>
              <a:off x="991325" y="4593371"/>
              <a:ext cx="2467250" cy="157472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7" name="Picture 36" descr="A logo for a project&#10;&#10;AI-generated content may be incorrect.">
              <a:extLst>
                <a:ext uri="{FF2B5EF4-FFF2-40B4-BE49-F238E27FC236}">
                  <a16:creationId xmlns:a16="http://schemas.microsoft.com/office/drawing/2014/main" id="{173DDE3B-7CF2-3B82-A773-56441C45B99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344" t="32289" r="6309" b="25258"/>
            <a:stretch>
              <a:fillRect/>
            </a:stretch>
          </p:blipFill>
          <p:spPr>
            <a:xfrm>
              <a:off x="991325" y="6576553"/>
              <a:ext cx="2573313" cy="1510013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5D35388-53FA-87DC-A7C3-A4C6EDA77BCD}"/>
                </a:ext>
              </a:extLst>
            </p:cNvPr>
            <p:cNvSpPr txBox="1"/>
            <p:nvPr/>
          </p:nvSpPr>
          <p:spPr>
            <a:xfrm>
              <a:off x="4071668" y="4939870"/>
              <a:ext cx="288122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Co-financed by a US$25M loan from the Inter-American Development Bank (IDB).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5FF9693-CF2E-F7F4-1ACF-E4C32B1AC564}"/>
                </a:ext>
              </a:extLst>
            </p:cNvPr>
            <p:cNvSpPr txBox="1"/>
            <p:nvPr/>
          </p:nvSpPr>
          <p:spPr>
            <a:xfrm>
              <a:off x="3866167" y="6761379"/>
              <a:ext cx="329222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accent1">
                      <a:lumMod val="50000"/>
                    </a:schemeClr>
                  </a:solidFill>
                </a:rPr>
                <a:t>Supported by an additional US$8.2M grant from the European Union (EU), often targeting women entrepreneurs and climate-resilient projects.</a:t>
              </a:r>
            </a:p>
          </p:txBody>
        </p:sp>
      </p:grpSp>
      <p:sp>
        <p:nvSpPr>
          <p:cNvPr id="41" name="Rectangle 40">
            <a:extLst>
              <a:ext uri="{FF2B5EF4-FFF2-40B4-BE49-F238E27FC236}">
                <a16:creationId xmlns:a16="http://schemas.microsoft.com/office/drawing/2014/main" id="{E93FFF20-D2B5-FE4E-E3C7-3F7C5A3DDE81}"/>
              </a:ext>
            </a:extLst>
          </p:cNvPr>
          <p:cNvSpPr/>
          <p:nvPr/>
        </p:nvSpPr>
        <p:spPr>
          <a:xfrm>
            <a:off x="238819" y="6840819"/>
            <a:ext cx="8726762" cy="1758349"/>
          </a:xfrm>
          <a:prstGeom prst="rect">
            <a:avLst/>
          </a:prstGeom>
          <a:solidFill>
            <a:srgbClr val="A6A6A6">
              <a:alpha val="18824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0D3BC8EF-813A-0F16-CF22-5CA623713E47}"/>
              </a:ext>
            </a:extLst>
          </p:cNvPr>
          <p:cNvSpPr txBox="1"/>
          <p:nvPr/>
        </p:nvSpPr>
        <p:spPr>
          <a:xfrm>
            <a:off x="429589" y="7010552"/>
            <a:ext cx="7889222" cy="19697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Limited access to financing for high-potential firms.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Low levels of </a:t>
            </a:r>
            <a:r>
              <a:rPr lang="en-US" sz="2200" dirty="0" err="1">
                <a:solidFill>
                  <a:schemeClr val="tx2">
                    <a:lumMod val="50000"/>
                  </a:schemeClr>
                </a:solidFill>
              </a:rPr>
              <a:t>commercialisation</a:t>
            </a: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 of local research and innovation.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2">
                    <a:lumMod val="50000"/>
                  </a:schemeClr>
                </a:solidFill>
              </a:rPr>
              <a:t>Inadequate technical support &amp; weak links between academia, BSOs &amp; private sector.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DE19B5-4AE8-CCBD-FE20-4DD5CF23A06F}"/>
              </a:ext>
            </a:extLst>
          </p:cNvPr>
          <p:cNvGrpSpPr/>
          <p:nvPr/>
        </p:nvGrpSpPr>
        <p:grpSpPr>
          <a:xfrm>
            <a:off x="429589" y="2879910"/>
            <a:ext cx="7465474" cy="3254666"/>
            <a:chOff x="9144000" y="3789674"/>
            <a:chExt cx="8041626" cy="3150635"/>
          </a:xfrm>
        </p:grpSpPr>
        <p:pic>
          <p:nvPicPr>
            <p:cNvPr id="43" name="Picture 42" descr="A person standing in front of a large vault door&#10;&#10;AI-generated content may be incorrect.">
              <a:extLst>
                <a:ext uri="{FF2B5EF4-FFF2-40B4-BE49-F238E27FC236}">
                  <a16:creationId xmlns:a16="http://schemas.microsoft.com/office/drawing/2014/main" id="{D32C463A-578C-D637-2E6B-638DA6820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6400" y="3924280"/>
              <a:ext cx="1849442" cy="1849442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0" name="Picture 49" descr="A group of people standing on a floating platform with wires connected to them&#10;&#10;AI-generated content may be incorrect.">
              <a:extLst>
                <a:ext uri="{FF2B5EF4-FFF2-40B4-BE49-F238E27FC236}">
                  <a16:creationId xmlns:a16="http://schemas.microsoft.com/office/drawing/2014/main" id="{83129A31-0D00-850D-F185-F85C3529EB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34182" y="3997604"/>
              <a:ext cx="1815440" cy="181544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1" name="Picture 50" descr="A person in a white coat holding a blue square&#10;&#10;AI-generated content may be incorrect.">
              <a:extLst>
                <a:ext uri="{FF2B5EF4-FFF2-40B4-BE49-F238E27FC236}">
                  <a16:creationId xmlns:a16="http://schemas.microsoft.com/office/drawing/2014/main" id="{6B2C5AA8-6C0A-9D80-B5CA-F8EB1F9D6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1356" y="3789674"/>
              <a:ext cx="2464966" cy="2464966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AC98A72-8D6A-BFF9-6C73-08ABBAF56175}"/>
                </a:ext>
              </a:extLst>
            </p:cNvPr>
            <p:cNvSpPr txBox="1"/>
            <p:nvPr/>
          </p:nvSpPr>
          <p:spPr>
            <a:xfrm>
              <a:off x="9144000" y="6022674"/>
              <a:ext cx="192517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Access to Funding</a:t>
              </a:r>
              <a:endParaRPr lang="en-JM" sz="1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123867B-B7C3-8BB6-ACB7-EF93348051B7}"/>
                </a:ext>
              </a:extLst>
            </p:cNvPr>
            <p:cNvSpPr txBox="1"/>
            <p:nvPr/>
          </p:nvSpPr>
          <p:spPr>
            <a:xfrm>
              <a:off x="11782213" y="6417089"/>
              <a:ext cx="23145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>
                  <a:solidFill>
                    <a:schemeClr val="accent1">
                      <a:lumMod val="50000"/>
                    </a:schemeClr>
                  </a:solidFill>
                </a:rPr>
                <a:t>Commercialisation</a:t>
              </a:r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 for Inventions</a:t>
              </a:r>
              <a:endParaRPr lang="en-JM" sz="1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8F85A38-B99D-BB2F-3FF3-3B20BC42E328}"/>
                </a:ext>
              </a:extLst>
            </p:cNvPr>
            <p:cNvSpPr txBox="1"/>
            <p:nvPr/>
          </p:nvSpPr>
          <p:spPr>
            <a:xfrm>
              <a:off x="14918502" y="6001590"/>
              <a:ext cx="226712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accent1">
                      <a:lumMod val="50000"/>
                    </a:schemeClr>
                  </a:solidFill>
                </a:rPr>
                <a:t>Lack of Technical Support</a:t>
              </a:r>
              <a:endParaRPr lang="en-JM" sz="14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3" name="Rectangle 1">
            <a:extLst>
              <a:ext uri="{FF2B5EF4-FFF2-40B4-BE49-F238E27FC236}">
                <a16:creationId xmlns:a16="http://schemas.microsoft.com/office/drawing/2014/main" id="{1364180A-E58E-CD0B-53B7-E35B17C7F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2EB6E35-5831-DFB3-421B-8DED40719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DE4173-5A86-88A5-CD27-06AB235EB066}"/>
              </a:ext>
            </a:extLst>
          </p:cNvPr>
          <p:cNvSpPr txBox="1"/>
          <p:nvPr/>
        </p:nvSpPr>
        <p:spPr>
          <a:xfrm>
            <a:off x="429589" y="2118840"/>
            <a:ext cx="53690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CHALLENGES FACING THE SECTOR: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377BF6-245A-FF2F-13CF-1B816BA2FD2B}"/>
              </a:ext>
            </a:extLst>
          </p:cNvPr>
          <p:cNvSpPr txBox="1"/>
          <p:nvPr/>
        </p:nvSpPr>
        <p:spPr>
          <a:xfrm>
            <a:off x="348277" y="6286976"/>
            <a:ext cx="425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ECOSYSTEM GAPS: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B47F5-A8EF-16C3-A52F-A5F05879C1B3}"/>
              </a:ext>
            </a:extLst>
          </p:cNvPr>
          <p:cNvSpPr txBox="1"/>
          <p:nvPr/>
        </p:nvSpPr>
        <p:spPr>
          <a:xfrm>
            <a:off x="11482387" y="2098179"/>
            <a:ext cx="42539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</a:rPr>
              <a:t>THE SOLUTION: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E62F80A-CD05-BC1B-AD4B-8E7FFA06016F}"/>
              </a:ext>
            </a:extLst>
          </p:cNvPr>
          <p:cNvSpPr/>
          <p:nvPr/>
        </p:nvSpPr>
        <p:spPr>
          <a:xfrm>
            <a:off x="11482387" y="2807319"/>
            <a:ext cx="6577013" cy="1998470"/>
          </a:xfrm>
          <a:prstGeom prst="rect">
            <a:avLst/>
          </a:prstGeom>
          <a:solidFill>
            <a:srgbClr val="273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6">
            <a:extLst>
              <a:ext uri="{FF2B5EF4-FFF2-40B4-BE49-F238E27FC236}">
                <a16:creationId xmlns:a16="http://schemas.microsoft.com/office/drawing/2014/main" id="{3770399C-4322-36D4-E392-5D3AD2CAFE1D}"/>
              </a:ext>
            </a:extLst>
          </p:cNvPr>
          <p:cNvSpPr txBox="1"/>
          <p:nvPr/>
        </p:nvSpPr>
        <p:spPr>
          <a:xfrm>
            <a:off x="11861931" y="2952888"/>
            <a:ext cx="5817924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The Boosting Innovation, Growth and Entrepreneurship Ecosystems (BIGEE) </a:t>
            </a:r>
            <a:r>
              <a:rPr lang="en-US" sz="2400" b="1" dirty="0" err="1">
                <a:solidFill>
                  <a:schemeClr val="bg1"/>
                </a:solidFill>
              </a:rPr>
              <a:t>Programme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was launched in 2020 by the Government of Jamaica (GOJ), demonstrating a commitment to private-sector growth.</a:t>
            </a:r>
          </a:p>
        </p:txBody>
      </p:sp>
    </p:spTree>
    <p:extLst>
      <p:ext uri="{BB962C8B-B14F-4D97-AF65-F5344CB8AC3E}">
        <p14:creationId xmlns:p14="http://schemas.microsoft.com/office/powerpoint/2010/main" val="1461885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28450" y="3410343"/>
            <a:ext cx="2785481" cy="2859961"/>
            <a:chOff x="0" y="0"/>
            <a:chExt cx="844716" cy="86730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44716" cy="867303"/>
            </a:xfrm>
            <a:custGeom>
              <a:avLst/>
              <a:gdLst/>
              <a:ahLst/>
              <a:cxnLst/>
              <a:rect l="l" t="t" r="r" b="b"/>
              <a:pathLst>
                <a:path w="844716" h="867303">
                  <a:moveTo>
                    <a:pt x="27539" y="0"/>
                  </a:moveTo>
                  <a:lnTo>
                    <a:pt x="817177" y="0"/>
                  </a:lnTo>
                  <a:cubicBezTo>
                    <a:pt x="824481" y="0"/>
                    <a:pt x="831485" y="2901"/>
                    <a:pt x="836650" y="8066"/>
                  </a:cubicBezTo>
                  <a:cubicBezTo>
                    <a:pt x="841815" y="13231"/>
                    <a:pt x="844716" y="20235"/>
                    <a:pt x="844716" y="27539"/>
                  </a:cubicBezTo>
                  <a:lnTo>
                    <a:pt x="844716" y="839764"/>
                  </a:lnTo>
                  <a:cubicBezTo>
                    <a:pt x="844716" y="847067"/>
                    <a:pt x="841815" y="854072"/>
                    <a:pt x="836650" y="859237"/>
                  </a:cubicBezTo>
                  <a:cubicBezTo>
                    <a:pt x="831485" y="864401"/>
                    <a:pt x="824481" y="867303"/>
                    <a:pt x="817177" y="867303"/>
                  </a:cubicBezTo>
                  <a:lnTo>
                    <a:pt x="27539" y="867303"/>
                  </a:lnTo>
                  <a:cubicBezTo>
                    <a:pt x="20235" y="867303"/>
                    <a:pt x="13231" y="864401"/>
                    <a:pt x="8066" y="859237"/>
                  </a:cubicBezTo>
                  <a:cubicBezTo>
                    <a:pt x="2901" y="854072"/>
                    <a:pt x="0" y="847067"/>
                    <a:pt x="0" y="839764"/>
                  </a:cubicBezTo>
                  <a:lnTo>
                    <a:pt x="0" y="27539"/>
                  </a:lnTo>
                  <a:cubicBezTo>
                    <a:pt x="0" y="20235"/>
                    <a:pt x="2901" y="13231"/>
                    <a:pt x="8066" y="8066"/>
                  </a:cubicBezTo>
                  <a:cubicBezTo>
                    <a:pt x="13231" y="2901"/>
                    <a:pt x="20235" y="0"/>
                    <a:pt x="27539" y="0"/>
                  </a:cubicBezTo>
                  <a:close/>
                </a:path>
              </a:pathLst>
            </a:custGeom>
            <a:solidFill>
              <a:srgbClr val="0F5995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52400"/>
              <a:ext cx="844716" cy="1019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766270" y="3410343"/>
            <a:ext cx="2785481" cy="2859961"/>
            <a:chOff x="0" y="0"/>
            <a:chExt cx="844716" cy="86730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44716" cy="867303"/>
            </a:xfrm>
            <a:custGeom>
              <a:avLst/>
              <a:gdLst/>
              <a:ahLst/>
              <a:cxnLst/>
              <a:rect l="l" t="t" r="r" b="b"/>
              <a:pathLst>
                <a:path w="844716" h="867303">
                  <a:moveTo>
                    <a:pt x="27539" y="0"/>
                  </a:moveTo>
                  <a:lnTo>
                    <a:pt x="817177" y="0"/>
                  </a:lnTo>
                  <a:cubicBezTo>
                    <a:pt x="824481" y="0"/>
                    <a:pt x="831485" y="2901"/>
                    <a:pt x="836650" y="8066"/>
                  </a:cubicBezTo>
                  <a:cubicBezTo>
                    <a:pt x="841815" y="13231"/>
                    <a:pt x="844716" y="20235"/>
                    <a:pt x="844716" y="27539"/>
                  </a:cubicBezTo>
                  <a:lnTo>
                    <a:pt x="844716" y="839764"/>
                  </a:lnTo>
                  <a:cubicBezTo>
                    <a:pt x="844716" y="847067"/>
                    <a:pt x="841815" y="854072"/>
                    <a:pt x="836650" y="859237"/>
                  </a:cubicBezTo>
                  <a:cubicBezTo>
                    <a:pt x="831485" y="864401"/>
                    <a:pt x="824481" y="867303"/>
                    <a:pt x="817177" y="867303"/>
                  </a:cubicBezTo>
                  <a:lnTo>
                    <a:pt x="27539" y="867303"/>
                  </a:lnTo>
                  <a:cubicBezTo>
                    <a:pt x="20235" y="867303"/>
                    <a:pt x="13231" y="864401"/>
                    <a:pt x="8066" y="859237"/>
                  </a:cubicBezTo>
                  <a:cubicBezTo>
                    <a:pt x="2901" y="854072"/>
                    <a:pt x="0" y="847067"/>
                    <a:pt x="0" y="839764"/>
                  </a:cubicBezTo>
                  <a:lnTo>
                    <a:pt x="0" y="27539"/>
                  </a:lnTo>
                  <a:cubicBezTo>
                    <a:pt x="0" y="20235"/>
                    <a:pt x="2901" y="13231"/>
                    <a:pt x="8066" y="8066"/>
                  </a:cubicBezTo>
                  <a:cubicBezTo>
                    <a:pt x="13231" y="2901"/>
                    <a:pt x="20235" y="0"/>
                    <a:pt x="27539" y="0"/>
                  </a:cubicBezTo>
                  <a:close/>
                </a:path>
              </a:pathLst>
            </a:custGeom>
            <a:solidFill>
              <a:srgbClr val="308FBE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52400"/>
              <a:ext cx="844716" cy="1019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038602" y="2729664"/>
            <a:ext cx="2388343" cy="2548457"/>
            <a:chOff x="0" y="0"/>
            <a:chExt cx="724281" cy="77283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24281" cy="772837"/>
            </a:xfrm>
            <a:custGeom>
              <a:avLst/>
              <a:gdLst/>
              <a:ahLst/>
              <a:cxnLst/>
              <a:rect l="l" t="t" r="r" b="b"/>
              <a:pathLst>
                <a:path w="724281" h="772837">
                  <a:moveTo>
                    <a:pt x="32118" y="0"/>
                  </a:moveTo>
                  <a:lnTo>
                    <a:pt x="692163" y="0"/>
                  </a:lnTo>
                  <a:cubicBezTo>
                    <a:pt x="700681" y="0"/>
                    <a:pt x="708851" y="3384"/>
                    <a:pt x="714874" y="9407"/>
                  </a:cubicBezTo>
                  <a:cubicBezTo>
                    <a:pt x="720897" y="15431"/>
                    <a:pt x="724281" y="23600"/>
                    <a:pt x="724281" y="32118"/>
                  </a:cubicBezTo>
                  <a:lnTo>
                    <a:pt x="724281" y="740719"/>
                  </a:lnTo>
                  <a:cubicBezTo>
                    <a:pt x="724281" y="749237"/>
                    <a:pt x="720897" y="757406"/>
                    <a:pt x="714874" y="763430"/>
                  </a:cubicBezTo>
                  <a:cubicBezTo>
                    <a:pt x="708851" y="769453"/>
                    <a:pt x="700681" y="772837"/>
                    <a:pt x="692163" y="772837"/>
                  </a:cubicBezTo>
                  <a:lnTo>
                    <a:pt x="32118" y="772837"/>
                  </a:lnTo>
                  <a:cubicBezTo>
                    <a:pt x="23600" y="772837"/>
                    <a:pt x="15431" y="769453"/>
                    <a:pt x="9407" y="763430"/>
                  </a:cubicBezTo>
                  <a:cubicBezTo>
                    <a:pt x="3384" y="757406"/>
                    <a:pt x="0" y="749237"/>
                    <a:pt x="0" y="740719"/>
                  </a:cubicBezTo>
                  <a:lnTo>
                    <a:pt x="0" y="32118"/>
                  </a:lnTo>
                  <a:cubicBezTo>
                    <a:pt x="0" y="23600"/>
                    <a:pt x="3384" y="15431"/>
                    <a:pt x="9407" y="9407"/>
                  </a:cubicBezTo>
                  <a:cubicBezTo>
                    <a:pt x="15431" y="3384"/>
                    <a:pt x="23600" y="0"/>
                    <a:pt x="321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52400"/>
              <a:ext cx="724281" cy="925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976422" y="2729664"/>
            <a:ext cx="2388343" cy="2548457"/>
            <a:chOff x="0" y="0"/>
            <a:chExt cx="724281" cy="772837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24281" cy="772837"/>
            </a:xfrm>
            <a:custGeom>
              <a:avLst/>
              <a:gdLst/>
              <a:ahLst/>
              <a:cxnLst/>
              <a:rect l="l" t="t" r="r" b="b"/>
              <a:pathLst>
                <a:path w="724281" h="772837">
                  <a:moveTo>
                    <a:pt x="32118" y="0"/>
                  </a:moveTo>
                  <a:lnTo>
                    <a:pt x="692163" y="0"/>
                  </a:lnTo>
                  <a:cubicBezTo>
                    <a:pt x="700681" y="0"/>
                    <a:pt x="708851" y="3384"/>
                    <a:pt x="714874" y="9407"/>
                  </a:cubicBezTo>
                  <a:cubicBezTo>
                    <a:pt x="720897" y="15431"/>
                    <a:pt x="724281" y="23600"/>
                    <a:pt x="724281" y="32118"/>
                  </a:cubicBezTo>
                  <a:lnTo>
                    <a:pt x="724281" y="740719"/>
                  </a:lnTo>
                  <a:cubicBezTo>
                    <a:pt x="724281" y="749237"/>
                    <a:pt x="720897" y="757406"/>
                    <a:pt x="714874" y="763430"/>
                  </a:cubicBezTo>
                  <a:cubicBezTo>
                    <a:pt x="708851" y="769453"/>
                    <a:pt x="700681" y="772837"/>
                    <a:pt x="692163" y="772837"/>
                  </a:cubicBezTo>
                  <a:lnTo>
                    <a:pt x="32118" y="772837"/>
                  </a:lnTo>
                  <a:cubicBezTo>
                    <a:pt x="23600" y="772837"/>
                    <a:pt x="15431" y="769453"/>
                    <a:pt x="9407" y="763430"/>
                  </a:cubicBezTo>
                  <a:cubicBezTo>
                    <a:pt x="3384" y="757406"/>
                    <a:pt x="0" y="749237"/>
                    <a:pt x="0" y="740719"/>
                  </a:cubicBezTo>
                  <a:lnTo>
                    <a:pt x="0" y="32118"/>
                  </a:lnTo>
                  <a:cubicBezTo>
                    <a:pt x="0" y="23600"/>
                    <a:pt x="3384" y="15431"/>
                    <a:pt x="9407" y="9407"/>
                  </a:cubicBezTo>
                  <a:cubicBezTo>
                    <a:pt x="15431" y="3384"/>
                    <a:pt x="23600" y="0"/>
                    <a:pt x="321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152400"/>
              <a:ext cx="724281" cy="925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04090" y="3410343"/>
            <a:ext cx="2785481" cy="2859961"/>
            <a:chOff x="0" y="0"/>
            <a:chExt cx="844716" cy="867303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44716" cy="867303"/>
            </a:xfrm>
            <a:custGeom>
              <a:avLst/>
              <a:gdLst/>
              <a:ahLst/>
              <a:cxnLst/>
              <a:rect l="l" t="t" r="r" b="b"/>
              <a:pathLst>
                <a:path w="844716" h="867303">
                  <a:moveTo>
                    <a:pt x="27539" y="0"/>
                  </a:moveTo>
                  <a:lnTo>
                    <a:pt x="817177" y="0"/>
                  </a:lnTo>
                  <a:cubicBezTo>
                    <a:pt x="824481" y="0"/>
                    <a:pt x="831485" y="2901"/>
                    <a:pt x="836650" y="8066"/>
                  </a:cubicBezTo>
                  <a:cubicBezTo>
                    <a:pt x="841815" y="13231"/>
                    <a:pt x="844716" y="20235"/>
                    <a:pt x="844716" y="27539"/>
                  </a:cubicBezTo>
                  <a:lnTo>
                    <a:pt x="844716" y="839764"/>
                  </a:lnTo>
                  <a:cubicBezTo>
                    <a:pt x="844716" y="847067"/>
                    <a:pt x="841815" y="854072"/>
                    <a:pt x="836650" y="859237"/>
                  </a:cubicBezTo>
                  <a:cubicBezTo>
                    <a:pt x="831485" y="864401"/>
                    <a:pt x="824481" y="867303"/>
                    <a:pt x="817177" y="867303"/>
                  </a:cubicBezTo>
                  <a:lnTo>
                    <a:pt x="27539" y="867303"/>
                  </a:lnTo>
                  <a:cubicBezTo>
                    <a:pt x="20235" y="867303"/>
                    <a:pt x="13231" y="864401"/>
                    <a:pt x="8066" y="859237"/>
                  </a:cubicBezTo>
                  <a:cubicBezTo>
                    <a:pt x="2901" y="854072"/>
                    <a:pt x="0" y="847067"/>
                    <a:pt x="0" y="839764"/>
                  </a:cubicBezTo>
                  <a:lnTo>
                    <a:pt x="0" y="27539"/>
                  </a:lnTo>
                  <a:cubicBezTo>
                    <a:pt x="0" y="20235"/>
                    <a:pt x="2901" y="13231"/>
                    <a:pt x="8066" y="8066"/>
                  </a:cubicBezTo>
                  <a:cubicBezTo>
                    <a:pt x="13231" y="2901"/>
                    <a:pt x="20235" y="0"/>
                    <a:pt x="27539" y="0"/>
                  </a:cubicBezTo>
                  <a:close/>
                </a:path>
              </a:pathLst>
            </a:custGeom>
            <a:solidFill>
              <a:srgbClr val="40A7E1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52400"/>
              <a:ext cx="844716" cy="1019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14243" y="2729664"/>
            <a:ext cx="2388343" cy="2548457"/>
            <a:chOff x="0" y="0"/>
            <a:chExt cx="724281" cy="772837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724281" cy="772837"/>
            </a:xfrm>
            <a:custGeom>
              <a:avLst/>
              <a:gdLst/>
              <a:ahLst/>
              <a:cxnLst/>
              <a:rect l="l" t="t" r="r" b="b"/>
              <a:pathLst>
                <a:path w="724281" h="772837">
                  <a:moveTo>
                    <a:pt x="32118" y="0"/>
                  </a:moveTo>
                  <a:lnTo>
                    <a:pt x="692163" y="0"/>
                  </a:lnTo>
                  <a:cubicBezTo>
                    <a:pt x="700681" y="0"/>
                    <a:pt x="708851" y="3384"/>
                    <a:pt x="714874" y="9407"/>
                  </a:cubicBezTo>
                  <a:cubicBezTo>
                    <a:pt x="720897" y="15431"/>
                    <a:pt x="724281" y="23600"/>
                    <a:pt x="724281" y="32118"/>
                  </a:cubicBezTo>
                  <a:lnTo>
                    <a:pt x="724281" y="740719"/>
                  </a:lnTo>
                  <a:cubicBezTo>
                    <a:pt x="724281" y="749237"/>
                    <a:pt x="720897" y="757406"/>
                    <a:pt x="714874" y="763430"/>
                  </a:cubicBezTo>
                  <a:cubicBezTo>
                    <a:pt x="708851" y="769453"/>
                    <a:pt x="700681" y="772837"/>
                    <a:pt x="692163" y="772837"/>
                  </a:cubicBezTo>
                  <a:lnTo>
                    <a:pt x="32118" y="772837"/>
                  </a:lnTo>
                  <a:cubicBezTo>
                    <a:pt x="23600" y="772837"/>
                    <a:pt x="15431" y="769453"/>
                    <a:pt x="9407" y="763430"/>
                  </a:cubicBezTo>
                  <a:cubicBezTo>
                    <a:pt x="3384" y="757406"/>
                    <a:pt x="0" y="749237"/>
                    <a:pt x="0" y="740719"/>
                  </a:cubicBezTo>
                  <a:lnTo>
                    <a:pt x="0" y="32118"/>
                  </a:lnTo>
                  <a:cubicBezTo>
                    <a:pt x="0" y="23600"/>
                    <a:pt x="3384" y="15431"/>
                    <a:pt x="9407" y="9407"/>
                  </a:cubicBezTo>
                  <a:cubicBezTo>
                    <a:pt x="15431" y="3384"/>
                    <a:pt x="23600" y="0"/>
                    <a:pt x="321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152400"/>
              <a:ext cx="724281" cy="925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641910" y="3410343"/>
            <a:ext cx="2785481" cy="2859961"/>
            <a:chOff x="0" y="0"/>
            <a:chExt cx="844716" cy="86730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44716" cy="867303"/>
            </a:xfrm>
            <a:custGeom>
              <a:avLst/>
              <a:gdLst/>
              <a:ahLst/>
              <a:cxnLst/>
              <a:rect l="l" t="t" r="r" b="b"/>
              <a:pathLst>
                <a:path w="844716" h="867303">
                  <a:moveTo>
                    <a:pt x="27539" y="0"/>
                  </a:moveTo>
                  <a:lnTo>
                    <a:pt x="817177" y="0"/>
                  </a:lnTo>
                  <a:cubicBezTo>
                    <a:pt x="824481" y="0"/>
                    <a:pt x="831485" y="2901"/>
                    <a:pt x="836650" y="8066"/>
                  </a:cubicBezTo>
                  <a:cubicBezTo>
                    <a:pt x="841815" y="13231"/>
                    <a:pt x="844716" y="20235"/>
                    <a:pt x="844716" y="27539"/>
                  </a:cubicBezTo>
                  <a:lnTo>
                    <a:pt x="844716" y="839764"/>
                  </a:lnTo>
                  <a:cubicBezTo>
                    <a:pt x="844716" y="847067"/>
                    <a:pt x="841815" y="854072"/>
                    <a:pt x="836650" y="859237"/>
                  </a:cubicBezTo>
                  <a:cubicBezTo>
                    <a:pt x="831485" y="864401"/>
                    <a:pt x="824481" y="867303"/>
                    <a:pt x="817177" y="867303"/>
                  </a:cubicBezTo>
                  <a:lnTo>
                    <a:pt x="27539" y="867303"/>
                  </a:lnTo>
                  <a:cubicBezTo>
                    <a:pt x="20235" y="867303"/>
                    <a:pt x="13231" y="864401"/>
                    <a:pt x="8066" y="859237"/>
                  </a:cubicBezTo>
                  <a:cubicBezTo>
                    <a:pt x="2901" y="854072"/>
                    <a:pt x="0" y="847067"/>
                    <a:pt x="0" y="839764"/>
                  </a:cubicBezTo>
                  <a:lnTo>
                    <a:pt x="0" y="27539"/>
                  </a:lnTo>
                  <a:cubicBezTo>
                    <a:pt x="0" y="20235"/>
                    <a:pt x="2901" y="13231"/>
                    <a:pt x="8066" y="8066"/>
                  </a:cubicBezTo>
                  <a:cubicBezTo>
                    <a:pt x="13231" y="2901"/>
                    <a:pt x="20235" y="0"/>
                    <a:pt x="27539" y="0"/>
                  </a:cubicBezTo>
                  <a:close/>
                </a:path>
              </a:pathLst>
            </a:custGeom>
            <a:solidFill>
              <a:srgbClr val="04B1D2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152400"/>
              <a:ext cx="844716" cy="1019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884773" y="2729664"/>
            <a:ext cx="2388343" cy="2548457"/>
            <a:chOff x="0" y="0"/>
            <a:chExt cx="724281" cy="772837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724281" cy="772837"/>
            </a:xfrm>
            <a:custGeom>
              <a:avLst/>
              <a:gdLst/>
              <a:ahLst/>
              <a:cxnLst/>
              <a:rect l="l" t="t" r="r" b="b"/>
              <a:pathLst>
                <a:path w="724281" h="772837">
                  <a:moveTo>
                    <a:pt x="32118" y="0"/>
                  </a:moveTo>
                  <a:lnTo>
                    <a:pt x="692163" y="0"/>
                  </a:lnTo>
                  <a:cubicBezTo>
                    <a:pt x="700681" y="0"/>
                    <a:pt x="708851" y="3384"/>
                    <a:pt x="714874" y="9407"/>
                  </a:cubicBezTo>
                  <a:cubicBezTo>
                    <a:pt x="720897" y="15431"/>
                    <a:pt x="724281" y="23600"/>
                    <a:pt x="724281" y="32118"/>
                  </a:cubicBezTo>
                  <a:lnTo>
                    <a:pt x="724281" y="740719"/>
                  </a:lnTo>
                  <a:cubicBezTo>
                    <a:pt x="724281" y="749237"/>
                    <a:pt x="720897" y="757406"/>
                    <a:pt x="714874" y="763430"/>
                  </a:cubicBezTo>
                  <a:cubicBezTo>
                    <a:pt x="708851" y="769453"/>
                    <a:pt x="700681" y="772837"/>
                    <a:pt x="692163" y="772837"/>
                  </a:cubicBezTo>
                  <a:lnTo>
                    <a:pt x="32118" y="772837"/>
                  </a:lnTo>
                  <a:cubicBezTo>
                    <a:pt x="23600" y="772837"/>
                    <a:pt x="15431" y="769453"/>
                    <a:pt x="9407" y="763430"/>
                  </a:cubicBezTo>
                  <a:cubicBezTo>
                    <a:pt x="3384" y="757406"/>
                    <a:pt x="0" y="749237"/>
                    <a:pt x="0" y="740719"/>
                  </a:cubicBezTo>
                  <a:lnTo>
                    <a:pt x="0" y="32118"/>
                  </a:lnTo>
                  <a:cubicBezTo>
                    <a:pt x="0" y="23600"/>
                    <a:pt x="3384" y="15431"/>
                    <a:pt x="9407" y="9407"/>
                  </a:cubicBezTo>
                  <a:cubicBezTo>
                    <a:pt x="15431" y="3384"/>
                    <a:pt x="23600" y="0"/>
                    <a:pt x="321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152400"/>
              <a:ext cx="724281" cy="925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3052307" y="7019712"/>
            <a:ext cx="337768" cy="337768"/>
            <a:chOff x="0" y="0"/>
            <a:chExt cx="812800" cy="81280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2960"/>
            </a:solidFill>
            <a:ln w="125836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1900515" y="7019712"/>
            <a:ext cx="337768" cy="337768"/>
            <a:chOff x="0" y="0"/>
            <a:chExt cx="812800" cy="81280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A7E1"/>
            </a:solidFill>
            <a:ln w="125836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sp>
        <p:nvSpPr>
          <p:cNvPr id="32" name="AutoShape 32"/>
          <p:cNvSpPr/>
          <p:nvPr/>
        </p:nvSpPr>
        <p:spPr>
          <a:xfrm>
            <a:off x="3215632" y="6270303"/>
            <a:ext cx="0" cy="755132"/>
          </a:xfrm>
          <a:prstGeom prst="line">
            <a:avLst/>
          </a:prstGeom>
          <a:ln w="104775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555"/>
          </a:p>
        </p:txBody>
      </p:sp>
      <p:sp>
        <p:nvSpPr>
          <p:cNvPr id="33" name="AutoShape 33"/>
          <p:cNvSpPr/>
          <p:nvPr/>
        </p:nvSpPr>
        <p:spPr>
          <a:xfrm>
            <a:off x="6141869" y="6340451"/>
            <a:ext cx="0" cy="755132"/>
          </a:xfrm>
          <a:prstGeom prst="line">
            <a:avLst/>
          </a:prstGeom>
          <a:ln w="104775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555"/>
          </a:p>
        </p:txBody>
      </p:sp>
      <p:grpSp>
        <p:nvGrpSpPr>
          <p:cNvPr id="34" name="Group 34"/>
          <p:cNvGrpSpPr/>
          <p:nvPr/>
        </p:nvGrpSpPr>
        <p:grpSpPr>
          <a:xfrm>
            <a:off x="5972985" y="7019712"/>
            <a:ext cx="337768" cy="337768"/>
            <a:chOff x="0" y="0"/>
            <a:chExt cx="812800" cy="812800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F5995"/>
            </a:solidFill>
            <a:ln w="125836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sp>
        <p:nvSpPr>
          <p:cNvPr id="37" name="AutoShape 37"/>
          <p:cNvSpPr/>
          <p:nvPr/>
        </p:nvSpPr>
        <p:spPr>
          <a:xfrm>
            <a:off x="9096831" y="6340451"/>
            <a:ext cx="0" cy="755132"/>
          </a:xfrm>
          <a:prstGeom prst="line">
            <a:avLst/>
          </a:prstGeom>
          <a:ln w="104775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555"/>
          </a:p>
        </p:txBody>
      </p:sp>
      <p:grpSp>
        <p:nvGrpSpPr>
          <p:cNvPr id="38" name="Group 38"/>
          <p:cNvGrpSpPr/>
          <p:nvPr/>
        </p:nvGrpSpPr>
        <p:grpSpPr>
          <a:xfrm>
            <a:off x="8927947" y="7019712"/>
            <a:ext cx="337768" cy="337768"/>
            <a:chOff x="0" y="0"/>
            <a:chExt cx="812800" cy="8128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8FBE"/>
            </a:solidFill>
            <a:ln w="125836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sp>
        <p:nvSpPr>
          <p:cNvPr id="41" name="AutoShape 41"/>
          <p:cNvSpPr/>
          <p:nvPr/>
        </p:nvSpPr>
        <p:spPr>
          <a:xfrm>
            <a:off x="12046234" y="6270303"/>
            <a:ext cx="0" cy="755132"/>
          </a:xfrm>
          <a:prstGeom prst="line">
            <a:avLst/>
          </a:prstGeom>
          <a:ln w="104775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555"/>
          </a:p>
        </p:txBody>
      </p:sp>
      <p:sp>
        <p:nvSpPr>
          <p:cNvPr id="42" name="TextBox 42"/>
          <p:cNvSpPr txBox="1"/>
          <p:nvPr/>
        </p:nvSpPr>
        <p:spPr>
          <a:xfrm>
            <a:off x="2365998" y="5372250"/>
            <a:ext cx="1733551" cy="686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Economic Backbone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303818" y="5372250"/>
            <a:ext cx="1733551" cy="686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Employment Creation 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2119548" y="3778427"/>
            <a:ext cx="2192168" cy="179632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026"/>
              </a:lnSpc>
            </a:pPr>
            <a:r>
              <a:rPr lang="en-US" sz="144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MSMEs constitute over 90% of all registered businesses, serving as the foundation of the national economy.</a:t>
            </a:r>
          </a:p>
          <a:p>
            <a:pPr algn="ctr">
              <a:lnSpc>
                <a:spcPts val="2152"/>
              </a:lnSpc>
            </a:pPr>
            <a:endParaRPr lang="en-US" sz="1447" b="1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5" name="TextBox 45"/>
          <p:cNvSpPr txBox="1"/>
          <p:nvPr/>
        </p:nvSpPr>
        <p:spPr>
          <a:xfrm>
            <a:off x="5163535" y="3877196"/>
            <a:ext cx="2014117" cy="11067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2"/>
              </a:lnSpc>
            </a:pPr>
            <a:r>
              <a:rPr lang="en-US" sz="153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MSMEs account for approx. 60% of all employment in Jamaica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8241638" y="5372250"/>
            <a:ext cx="1733551" cy="686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Growth Engine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089773" y="3877196"/>
            <a:ext cx="2014117" cy="8245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2"/>
              </a:lnSpc>
            </a:pPr>
            <a:r>
              <a:rPr lang="en-US" sz="153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MSMEs contribute approximately 44% to Jamaica's GDP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0972539" y="5372250"/>
            <a:ext cx="2212813" cy="6864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Entrepreneurial Development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1027593" y="3791717"/>
            <a:ext cx="2014117" cy="1388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2"/>
              </a:lnSpc>
            </a:pPr>
            <a:r>
              <a:rPr lang="en-US" sz="153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 actors account for approximately 15% of Jamaica’s population. 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809166" y="3017270"/>
            <a:ext cx="2785481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499" b="1">
                <a:solidFill>
                  <a:srgbClr val="1E3063"/>
                </a:solidFill>
                <a:latin typeface="Arimo Bold"/>
                <a:ea typeface="Arimo Bold"/>
                <a:cs typeface="Arimo Bold"/>
                <a:sym typeface="Arimo Bold"/>
              </a:rPr>
              <a:t>44%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976422" y="3017270"/>
            <a:ext cx="238834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499" b="1">
                <a:solidFill>
                  <a:srgbClr val="1E3063"/>
                </a:solidFill>
                <a:latin typeface="Arimo Bold"/>
                <a:ea typeface="Arimo Bold"/>
                <a:cs typeface="Arimo Bold"/>
                <a:sym typeface="Arimo Bold"/>
              </a:rPr>
              <a:t>60%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2038602" y="3028910"/>
            <a:ext cx="2393410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499" b="1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90%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0852063" y="3040550"/>
            <a:ext cx="238834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499" b="1" dirty="0">
                <a:solidFill>
                  <a:srgbClr val="1E3063"/>
                </a:solidFill>
                <a:latin typeface="Arimo Bold"/>
                <a:ea typeface="Arimo Bold"/>
                <a:cs typeface="Arimo Bold"/>
                <a:sym typeface="Arimo Bold"/>
              </a:rPr>
              <a:t>15%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481836" y="625689"/>
            <a:ext cx="12444509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18"/>
              </a:lnSpc>
              <a:spcBef>
                <a:spcPct val="0"/>
              </a:spcBef>
            </a:pPr>
            <a:r>
              <a:rPr lang="en-US" sz="4739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THE ROLE OF MSMES IN JAMAICA </a:t>
            </a:r>
          </a:p>
        </p:txBody>
      </p:sp>
      <p:sp>
        <p:nvSpPr>
          <p:cNvPr id="59" name="Freeform 59"/>
          <p:cNvSpPr/>
          <p:nvPr/>
        </p:nvSpPr>
        <p:spPr>
          <a:xfrm>
            <a:off x="13642372" y="1040577"/>
            <a:ext cx="785346" cy="366968"/>
          </a:xfrm>
          <a:custGeom>
            <a:avLst/>
            <a:gdLst/>
            <a:ahLst/>
            <a:cxnLst/>
            <a:rect l="l" t="t" r="r" b="b"/>
            <a:pathLst>
              <a:path w="2545104" h="1189248">
                <a:moveTo>
                  <a:pt x="0" y="0"/>
                </a:moveTo>
                <a:lnTo>
                  <a:pt x="2545104" y="0"/>
                </a:lnTo>
                <a:lnTo>
                  <a:pt x="2545104" y="1189248"/>
                </a:lnTo>
                <a:lnTo>
                  <a:pt x="0" y="1189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60" name="Freeform 60"/>
          <p:cNvSpPr/>
          <p:nvPr/>
        </p:nvSpPr>
        <p:spPr>
          <a:xfrm>
            <a:off x="828123" y="1040577"/>
            <a:ext cx="785346" cy="366968"/>
          </a:xfrm>
          <a:custGeom>
            <a:avLst/>
            <a:gdLst/>
            <a:ahLst/>
            <a:cxnLst/>
            <a:rect l="l" t="t" r="r" b="b"/>
            <a:pathLst>
              <a:path w="2545104" h="1189248">
                <a:moveTo>
                  <a:pt x="0" y="0"/>
                </a:moveTo>
                <a:lnTo>
                  <a:pt x="2545104" y="0"/>
                </a:lnTo>
                <a:lnTo>
                  <a:pt x="2545104" y="1189248"/>
                </a:lnTo>
                <a:lnTo>
                  <a:pt x="0" y="11892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en-US" sz="555"/>
          </a:p>
        </p:txBody>
      </p:sp>
      <p:grpSp>
        <p:nvGrpSpPr>
          <p:cNvPr id="79" name="Group 20">
            <a:extLst>
              <a:ext uri="{FF2B5EF4-FFF2-40B4-BE49-F238E27FC236}">
                <a16:creationId xmlns:a16="http://schemas.microsoft.com/office/drawing/2014/main" id="{E11264E8-051F-64DF-BE01-9ABA4092A5DA}"/>
              </a:ext>
            </a:extLst>
          </p:cNvPr>
          <p:cNvGrpSpPr/>
          <p:nvPr/>
        </p:nvGrpSpPr>
        <p:grpSpPr>
          <a:xfrm>
            <a:off x="13646986" y="3329090"/>
            <a:ext cx="2785481" cy="2859961"/>
            <a:chOff x="0" y="0"/>
            <a:chExt cx="844716" cy="867303"/>
          </a:xfrm>
        </p:grpSpPr>
        <p:sp>
          <p:nvSpPr>
            <p:cNvPr id="80" name="Freeform 21">
              <a:extLst>
                <a:ext uri="{FF2B5EF4-FFF2-40B4-BE49-F238E27FC236}">
                  <a16:creationId xmlns:a16="http://schemas.microsoft.com/office/drawing/2014/main" id="{FBE32894-EC1F-4F83-2052-6520D0BD90AC}"/>
                </a:ext>
              </a:extLst>
            </p:cNvPr>
            <p:cNvSpPr/>
            <p:nvPr/>
          </p:nvSpPr>
          <p:spPr>
            <a:xfrm>
              <a:off x="0" y="0"/>
              <a:ext cx="844716" cy="867303"/>
            </a:xfrm>
            <a:custGeom>
              <a:avLst/>
              <a:gdLst/>
              <a:ahLst/>
              <a:cxnLst/>
              <a:rect l="l" t="t" r="r" b="b"/>
              <a:pathLst>
                <a:path w="844716" h="867303">
                  <a:moveTo>
                    <a:pt x="27539" y="0"/>
                  </a:moveTo>
                  <a:lnTo>
                    <a:pt x="817177" y="0"/>
                  </a:lnTo>
                  <a:cubicBezTo>
                    <a:pt x="824481" y="0"/>
                    <a:pt x="831485" y="2901"/>
                    <a:pt x="836650" y="8066"/>
                  </a:cubicBezTo>
                  <a:cubicBezTo>
                    <a:pt x="841815" y="13231"/>
                    <a:pt x="844716" y="20235"/>
                    <a:pt x="844716" y="27539"/>
                  </a:cubicBezTo>
                  <a:lnTo>
                    <a:pt x="844716" y="839764"/>
                  </a:lnTo>
                  <a:cubicBezTo>
                    <a:pt x="844716" y="847067"/>
                    <a:pt x="841815" y="854072"/>
                    <a:pt x="836650" y="859237"/>
                  </a:cubicBezTo>
                  <a:cubicBezTo>
                    <a:pt x="831485" y="864401"/>
                    <a:pt x="824481" y="867303"/>
                    <a:pt x="817177" y="867303"/>
                  </a:cubicBezTo>
                  <a:lnTo>
                    <a:pt x="27539" y="867303"/>
                  </a:lnTo>
                  <a:cubicBezTo>
                    <a:pt x="20235" y="867303"/>
                    <a:pt x="13231" y="864401"/>
                    <a:pt x="8066" y="859237"/>
                  </a:cubicBezTo>
                  <a:cubicBezTo>
                    <a:pt x="2901" y="854072"/>
                    <a:pt x="0" y="847067"/>
                    <a:pt x="0" y="839764"/>
                  </a:cubicBezTo>
                  <a:lnTo>
                    <a:pt x="0" y="27539"/>
                  </a:lnTo>
                  <a:cubicBezTo>
                    <a:pt x="0" y="20235"/>
                    <a:pt x="2901" y="13231"/>
                    <a:pt x="8066" y="8066"/>
                  </a:cubicBezTo>
                  <a:cubicBezTo>
                    <a:pt x="13231" y="2901"/>
                    <a:pt x="20235" y="0"/>
                    <a:pt x="27539" y="0"/>
                  </a:cubicBezTo>
                  <a:close/>
                </a:path>
              </a:pathLst>
            </a:custGeom>
            <a:solidFill>
              <a:srgbClr val="04B1D2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81" name="TextBox 22">
              <a:extLst>
                <a:ext uri="{FF2B5EF4-FFF2-40B4-BE49-F238E27FC236}">
                  <a16:creationId xmlns:a16="http://schemas.microsoft.com/office/drawing/2014/main" id="{9C86DFEA-61E4-2793-C553-E915576401BF}"/>
                </a:ext>
              </a:extLst>
            </p:cNvPr>
            <p:cNvSpPr txBox="1"/>
            <p:nvPr/>
          </p:nvSpPr>
          <p:spPr>
            <a:xfrm>
              <a:off x="0" y="-152400"/>
              <a:ext cx="844716" cy="10197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grpSp>
        <p:nvGrpSpPr>
          <p:cNvPr id="82" name="Group 29">
            <a:extLst>
              <a:ext uri="{FF2B5EF4-FFF2-40B4-BE49-F238E27FC236}">
                <a16:creationId xmlns:a16="http://schemas.microsoft.com/office/drawing/2014/main" id="{8D76B939-09FA-19FB-B3E7-A165DEE660FD}"/>
              </a:ext>
            </a:extLst>
          </p:cNvPr>
          <p:cNvGrpSpPr/>
          <p:nvPr/>
        </p:nvGrpSpPr>
        <p:grpSpPr>
          <a:xfrm>
            <a:off x="14905348" y="7042867"/>
            <a:ext cx="337768" cy="337768"/>
            <a:chOff x="0" y="0"/>
            <a:chExt cx="812800" cy="812800"/>
          </a:xfrm>
        </p:grpSpPr>
        <p:sp>
          <p:nvSpPr>
            <p:cNvPr id="83" name="Freeform 30">
              <a:extLst>
                <a:ext uri="{FF2B5EF4-FFF2-40B4-BE49-F238E27FC236}">
                  <a16:creationId xmlns:a16="http://schemas.microsoft.com/office/drawing/2014/main" id="{E20036BD-F4A4-81FF-A22D-9E51760674BA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0A7E1"/>
            </a:solidFill>
            <a:ln w="125836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84" name="TextBox 31">
              <a:extLst>
                <a:ext uri="{FF2B5EF4-FFF2-40B4-BE49-F238E27FC236}">
                  <a16:creationId xmlns:a16="http://schemas.microsoft.com/office/drawing/2014/main" id="{064BC629-6DCC-B7C8-395E-EC190C4D5C5F}"/>
                </a:ext>
              </a:extLst>
            </p:cNvPr>
            <p:cNvSpPr txBox="1"/>
            <p:nvPr/>
          </p:nvSpPr>
          <p:spPr>
            <a:xfrm>
              <a:off x="76200" y="-76200"/>
              <a:ext cx="660400" cy="8128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sp>
        <p:nvSpPr>
          <p:cNvPr id="85" name="AutoShape 41">
            <a:extLst>
              <a:ext uri="{FF2B5EF4-FFF2-40B4-BE49-F238E27FC236}">
                <a16:creationId xmlns:a16="http://schemas.microsoft.com/office/drawing/2014/main" id="{F8B44D66-D7C7-6393-24D3-782360BE0E0C}"/>
              </a:ext>
            </a:extLst>
          </p:cNvPr>
          <p:cNvSpPr/>
          <p:nvPr/>
        </p:nvSpPr>
        <p:spPr>
          <a:xfrm>
            <a:off x="15039726" y="6270303"/>
            <a:ext cx="0" cy="755132"/>
          </a:xfrm>
          <a:prstGeom prst="line">
            <a:avLst/>
          </a:prstGeom>
          <a:ln w="104775" cap="flat">
            <a:solidFill>
              <a:srgbClr val="3C3C50"/>
            </a:soli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endParaRPr lang="en-US" sz="555"/>
          </a:p>
        </p:txBody>
      </p:sp>
      <p:sp>
        <p:nvSpPr>
          <p:cNvPr id="86" name="TextBox 48">
            <a:extLst>
              <a:ext uri="{FF2B5EF4-FFF2-40B4-BE49-F238E27FC236}">
                <a16:creationId xmlns:a16="http://schemas.microsoft.com/office/drawing/2014/main" id="{9246A8CE-1458-9CAD-DAC9-547C3388F9C2}"/>
              </a:ext>
            </a:extLst>
          </p:cNvPr>
          <p:cNvSpPr txBox="1"/>
          <p:nvPr/>
        </p:nvSpPr>
        <p:spPr>
          <a:xfrm>
            <a:off x="13933376" y="5348028"/>
            <a:ext cx="2212813" cy="6913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82"/>
              </a:lnSpc>
            </a:pPr>
            <a:r>
              <a:rPr lang="en-US" sz="198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Economic</a:t>
            </a:r>
          </a:p>
          <a:p>
            <a:pPr algn="ctr">
              <a:lnSpc>
                <a:spcPts val="2782"/>
              </a:lnSpc>
            </a:pPr>
            <a:r>
              <a:rPr lang="en-US" sz="198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Impact</a:t>
            </a:r>
          </a:p>
        </p:txBody>
      </p:sp>
      <p:sp>
        <p:nvSpPr>
          <p:cNvPr id="87" name="TextBox 49">
            <a:extLst>
              <a:ext uri="{FF2B5EF4-FFF2-40B4-BE49-F238E27FC236}">
                <a16:creationId xmlns:a16="http://schemas.microsoft.com/office/drawing/2014/main" id="{2701138C-47D2-6A79-3A7F-7861B5650024}"/>
              </a:ext>
            </a:extLst>
          </p:cNvPr>
          <p:cNvSpPr txBox="1"/>
          <p:nvPr/>
        </p:nvSpPr>
        <p:spPr>
          <a:xfrm>
            <a:off x="13926345" y="3813377"/>
            <a:ext cx="2014117" cy="1388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2"/>
              </a:lnSpc>
            </a:pPr>
            <a:r>
              <a:rPr lang="en-US" sz="1537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 actors account for approximately 15% of Jamaica’s population. </a:t>
            </a:r>
          </a:p>
        </p:txBody>
      </p:sp>
      <p:grpSp>
        <p:nvGrpSpPr>
          <p:cNvPr id="89" name="Group 23">
            <a:extLst>
              <a:ext uri="{FF2B5EF4-FFF2-40B4-BE49-F238E27FC236}">
                <a16:creationId xmlns:a16="http://schemas.microsoft.com/office/drawing/2014/main" id="{26C2C330-9E99-B7AA-15E2-A07B4E7C693E}"/>
              </a:ext>
            </a:extLst>
          </p:cNvPr>
          <p:cNvGrpSpPr/>
          <p:nvPr/>
        </p:nvGrpSpPr>
        <p:grpSpPr>
          <a:xfrm>
            <a:off x="13880060" y="2770743"/>
            <a:ext cx="2388343" cy="2548457"/>
            <a:chOff x="0" y="0"/>
            <a:chExt cx="724281" cy="772837"/>
          </a:xfrm>
        </p:grpSpPr>
        <p:sp>
          <p:nvSpPr>
            <p:cNvPr id="90" name="Freeform 24">
              <a:extLst>
                <a:ext uri="{FF2B5EF4-FFF2-40B4-BE49-F238E27FC236}">
                  <a16:creationId xmlns:a16="http://schemas.microsoft.com/office/drawing/2014/main" id="{A8C069CB-8A7A-BF3C-589D-131B6450A6DE}"/>
                </a:ext>
              </a:extLst>
            </p:cNvPr>
            <p:cNvSpPr/>
            <p:nvPr/>
          </p:nvSpPr>
          <p:spPr>
            <a:xfrm>
              <a:off x="0" y="0"/>
              <a:ext cx="724281" cy="772837"/>
            </a:xfrm>
            <a:custGeom>
              <a:avLst/>
              <a:gdLst/>
              <a:ahLst/>
              <a:cxnLst/>
              <a:rect l="l" t="t" r="r" b="b"/>
              <a:pathLst>
                <a:path w="724281" h="772837">
                  <a:moveTo>
                    <a:pt x="32118" y="0"/>
                  </a:moveTo>
                  <a:lnTo>
                    <a:pt x="692163" y="0"/>
                  </a:lnTo>
                  <a:cubicBezTo>
                    <a:pt x="700681" y="0"/>
                    <a:pt x="708851" y="3384"/>
                    <a:pt x="714874" y="9407"/>
                  </a:cubicBezTo>
                  <a:cubicBezTo>
                    <a:pt x="720897" y="15431"/>
                    <a:pt x="724281" y="23600"/>
                    <a:pt x="724281" y="32118"/>
                  </a:cubicBezTo>
                  <a:lnTo>
                    <a:pt x="724281" y="740719"/>
                  </a:lnTo>
                  <a:cubicBezTo>
                    <a:pt x="724281" y="749237"/>
                    <a:pt x="720897" y="757406"/>
                    <a:pt x="714874" y="763430"/>
                  </a:cubicBezTo>
                  <a:cubicBezTo>
                    <a:pt x="708851" y="769453"/>
                    <a:pt x="700681" y="772837"/>
                    <a:pt x="692163" y="772837"/>
                  </a:cubicBezTo>
                  <a:lnTo>
                    <a:pt x="32118" y="772837"/>
                  </a:lnTo>
                  <a:cubicBezTo>
                    <a:pt x="23600" y="772837"/>
                    <a:pt x="15431" y="769453"/>
                    <a:pt x="9407" y="763430"/>
                  </a:cubicBezTo>
                  <a:cubicBezTo>
                    <a:pt x="3384" y="757406"/>
                    <a:pt x="0" y="749237"/>
                    <a:pt x="0" y="740719"/>
                  </a:cubicBezTo>
                  <a:lnTo>
                    <a:pt x="0" y="32118"/>
                  </a:lnTo>
                  <a:cubicBezTo>
                    <a:pt x="0" y="23600"/>
                    <a:pt x="3384" y="15431"/>
                    <a:pt x="9407" y="9407"/>
                  </a:cubicBezTo>
                  <a:cubicBezTo>
                    <a:pt x="15431" y="3384"/>
                    <a:pt x="23600" y="0"/>
                    <a:pt x="32118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555" dirty="0"/>
            </a:p>
          </p:txBody>
        </p:sp>
        <p:sp>
          <p:nvSpPr>
            <p:cNvPr id="91" name="TextBox 25">
              <a:extLst>
                <a:ext uri="{FF2B5EF4-FFF2-40B4-BE49-F238E27FC236}">
                  <a16:creationId xmlns:a16="http://schemas.microsoft.com/office/drawing/2014/main" id="{7E486D94-4986-5291-0381-2398B2A239CD}"/>
                </a:ext>
              </a:extLst>
            </p:cNvPr>
            <p:cNvSpPr txBox="1"/>
            <p:nvPr/>
          </p:nvSpPr>
          <p:spPr>
            <a:xfrm>
              <a:off x="0" y="-152400"/>
              <a:ext cx="724281" cy="92523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196"/>
                </a:lnSpc>
              </a:pPr>
              <a:endParaRPr sz="555"/>
            </a:p>
          </p:txBody>
        </p:sp>
      </p:grpSp>
      <p:sp>
        <p:nvSpPr>
          <p:cNvPr id="88" name="TextBox 53">
            <a:extLst>
              <a:ext uri="{FF2B5EF4-FFF2-40B4-BE49-F238E27FC236}">
                <a16:creationId xmlns:a16="http://schemas.microsoft.com/office/drawing/2014/main" id="{4861FEB5-CFBE-9747-A419-0BD0F39B6BA9}"/>
              </a:ext>
            </a:extLst>
          </p:cNvPr>
          <p:cNvSpPr txBox="1"/>
          <p:nvPr/>
        </p:nvSpPr>
        <p:spPr>
          <a:xfrm>
            <a:off x="13855303" y="2987346"/>
            <a:ext cx="2388343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99"/>
              </a:lnSpc>
            </a:pPr>
            <a:r>
              <a:rPr lang="en-US" sz="4499" b="1" dirty="0">
                <a:solidFill>
                  <a:srgbClr val="1E3063"/>
                </a:solidFill>
                <a:latin typeface="Arimo Bold"/>
                <a:ea typeface="Arimo Bold"/>
                <a:cs typeface="Arimo Bold"/>
                <a:sym typeface="Arimo Bold"/>
              </a:rPr>
              <a:t>425k</a:t>
            </a:r>
          </a:p>
        </p:txBody>
      </p:sp>
      <p:sp>
        <p:nvSpPr>
          <p:cNvPr id="92" name="TextBox 49">
            <a:extLst>
              <a:ext uri="{FF2B5EF4-FFF2-40B4-BE49-F238E27FC236}">
                <a16:creationId xmlns:a16="http://schemas.microsoft.com/office/drawing/2014/main" id="{10093852-262A-2622-03CE-08A08CB27612}"/>
              </a:ext>
            </a:extLst>
          </p:cNvPr>
          <p:cNvSpPr txBox="1"/>
          <p:nvPr/>
        </p:nvSpPr>
        <p:spPr>
          <a:xfrm>
            <a:off x="14067172" y="4056363"/>
            <a:ext cx="2014117" cy="260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52"/>
              </a:lnSpc>
            </a:pPr>
            <a:r>
              <a:rPr lang="en-US" sz="1537" b="1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MSMEs in Jamaica</a:t>
            </a:r>
          </a:p>
        </p:txBody>
      </p:sp>
      <p:sp>
        <p:nvSpPr>
          <p:cNvPr id="93" name="TextBox 6">
            <a:extLst>
              <a:ext uri="{FF2B5EF4-FFF2-40B4-BE49-F238E27FC236}">
                <a16:creationId xmlns:a16="http://schemas.microsoft.com/office/drawing/2014/main" id="{8A1C2A23-92B6-5CD6-10F6-1DC459E622E8}"/>
              </a:ext>
            </a:extLst>
          </p:cNvPr>
          <p:cNvSpPr txBox="1"/>
          <p:nvPr/>
        </p:nvSpPr>
        <p:spPr>
          <a:xfrm>
            <a:off x="419807" y="662749"/>
            <a:ext cx="17297026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THE MSME LANDSCAPE IN JAMAICA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184983F-D7D0-1DFB-8D27-4A9DC1F20143}"/>
              </a:ext>
            </a:extLst>
          </p:cNvPr>
          <p:cNvGrpSpPr/>
          <p:nvPr/>
        </p:nvGrpSpPr>
        <p:grpSpPr>
          <a:xfrm>
            <a:off x="-16449" y="9047710"/>
            <a:ext cx="18304449" cy="1402498"/>
            <a:chOff x="-16449" y="9047710"/>
            <a:chExt cx="18304449" cy="1402498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5C8F3F90-F22C-9ACD-0080-012120B03F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641495" y="9260525"/>
              <a:ext cx="1417905" cy="1189683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5E52ADC-E2F2-F1FD-5233-337BD390E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AF81ADEC-340A-198F-BD90-773F55A28E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A8CB0795-9561-F317-046E-5D09570E9AE8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675F5CE4-336D-4E20-7D34-57939131709A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061550DB-C69F-2687-AE0C-D9F106F1691D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95E3D-1934-2283-3CF9-3496095D9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E8BECA63-58BF-3EE7-1654-8E8CC96CC1A4}"/>
              </a:ext>
            </a:extLst>
          </p:cNvPr>
          <p:cNvSpPr/>
          <p:nvPr/>
        </p:nvSpPr>
        <p:spPr>
          <a:xfrm>
            <a:off x="9527" y="5838043"/>
            <a:ext cx="9937898" cy="1534716"/>
          </a:xfrm>
          <a:prstGeom prst="rect">
            <a:avLst/>
          </a:prstGeom>
          <a:solidFill>
            <a:srgbClr val="273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6">
            <a:extLst>
              <a:ext uri="{FF2B5EF4-FFF2-40B4-BE49-F238E27FC236}">
                <a16:creationId xmlns:a16="http://schemas.microsoft.com/office/drawing/2014/main" id="{DDA061B6-6BA9-0976-4DE0-8D1BF54FD77F}"/>
              </a:ext>
            </a:extLst>
          </p:cNvPr>
          <p:cNvSpPr txBox="1"/>
          <p:nvPr/>
        </p:nvSpPr>
        <p:spPr>
          <a:xfrm>
            <a:off x="354744" y="2372797"/>
            <a:ext cx="930654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 WHAT WE HOPED TO ACCOMPLISH WITH BIGEE</a:t>
            </a:r>
          </a:p>
        </p:txBody>
      </p:sp>
      <p:pic>
        <p:nvPicPr>
          <p:cNvPr id="32" name="Picture 31" descr="A tree with a circuit board and many diagrams&#10;&#10;AI-generated content may be incorrect.">
            <a:extLst>
              <a:ext uri="{FF2B5EF4-FFF2-40B4-BE49-F238E27FC236}">
                <a16:creationId xmlns:a16="http://schemas.microsoft.com/office/drawing/2014/main" id="{A0C28337-62D7-0434-5DD7-C4C24008D3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53"/>
          <a:stretch>
            <a:fillRect/>
          </a:stretch>
        </p:blipFill>
        <p:spPr>
          <a:xfrm>
            <a:off x="9513379" y="-202462"/>
            <a:ext cx="8175698" cy="714299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CDE9A1F-9E25-4D85-A5F5-F74CF44396AB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0EA71BD5-F08E-834A-2174-E8AD958F8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AE8A057B-7388-2DE4-3E93-B8A5D0C9A9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08266FDD-AF23-4301-2749-7F3F19AC60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4908B50-34B4-1E6E-0B30-A5018288D33C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30F6B0A8-4108-510A-B915-5C0A73262222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3140A999-3A2B-2A64-F75F-E4972442B0DA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pic>
        <p:nvPicPr>
          <p:cNvPr id="5" name="Picture 4" descr="A group of icons with text&#10;&#10;AI-generated content may be incorrect.">
            <a:extLst>
              <a:ext uri="{FF2B5EF4-FFF2-40B4-BE49-F238E27FC236}">
                <a16:creationId xmlns:a16="http://schemas.microsoft.com/office/drawing/2014/main" id="{CBACF457-0C68-70CA-526E-A5A03789728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77" t="35046" r="1057" b="45010"/>
          <a:stretch>
            <a:fillRect/>
          </a:stretch>
        </p:blipFill>
        <p:spPr>
          <a:xfrm>
            <a:off x="9976817" y="5610405"/>
            <a:ext cx="8099691" cy="193124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42A2EB-4F1C-4294-353B-47CC195A7BD8}"/>
              </a:ext>
            </a:extLst>
          </p:cNvPr>
          <p:cNvSpPr txBox="1"/>
          <p:nvPr/>
        </p:nvSpPr>
        <p:spPr>
          <a:xfrm>
            <a:off x="8761869" y="7492861"/>
            <a:ext cx="2314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COMPONENT I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8A91C0-CC03-5F95-E7D0-43846CF6F1C9}"/>
              </a:ext>
            </a:extLst>
          </p:cNvPr>
          <p:cNvSpPr txBox="1"/>
          <p:nvPr/>
        </p:nvSpPr>
        <p:spPr>
          <a:xfrm>
            <a:off x="11076444" y="7476520"/>
            <a:ext cx="2314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COMPONENT II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0A35FC-6F06-93EE-5FF8-001D3DAC9879}"/>
              </a:ext>
            </a:extLst>
          </p:cNvPr>
          <p:cNvSpPr txBox="1"/>
          <p:nvPr/>
        </p:nvSpPr>
        <p:spPr>
          <a:xfrm>
            <a:off x="13243674" y="7476519"/>
            <a:ext cx="23145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COMPONENT III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F65F249-4DDF-9AE3-C96C-E797DF7F2E7E}"/>
              </a:ext>
            </a:extLst>
          </p:cNvPr>
          <p:cNvSpPr txBox="1"/>
          <p:nvPr/>
        </p:nvSpPr>
        <p:spPr>
          <a:xfrm>
            <a:off x="15558249" y="7492860"/>
            <a:ext cx="2314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COMPONENT IV</a:t>
            </a:r>
          </a:p>
          <a:p>
            <a:pPr algn="ctr"/>
            <a:endParaRPr lang="en-JM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7A260A9-B02D-CDAD-B358-D2239CD487E1}"/>
              </a:ext>
            </a:extLst>
          </p:cNvPr>
          <p:cNvSpPr txBox="1"/>
          <p:nvPr/>
        </p:nvSpPr>
        <p:spPr>
          <a:xfrm>
            <a:off x="8921570" y="7813757"/>
            <a:ext cx="1905814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Established MSMEs</a:t>
            </a:r>
            <a:endParaRPr lang="en-JM" sz="1600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8EA596-E427-1332-94F7-8428B7DC789D}"/>
              </a:ext>
            </a:extLst>
          </p:cNvPr>
          <p:cNvSpPr txBox="1"/>
          <p:nvPr/>
        </p:nvSpPr>
        <p:spPr>
          <a:xfrm>
            <a:off x="11219508" y="7813757"/>
            <a:ext cx="1905814" cy="33855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Scalable Startups</a:t>
            </a:r>
            <a:endParaRPr lang="en-JM" sz="1600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E1812E5-F7CD-95D3-E950-6850DEBDACFE}"/>
              </a:ext>
            </a:extLst>
          </p:cNvPr>
          <p:cNvSpPr txBox="1"/>
          <p:nvPr/>
        </p:nvSpPr>
        <p:spPr>
          <a:xfrm>
            <a:off x="13468688" y="7811961"/>
            <a:ext cx="1905814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High Potential Startups</a:t>
            </a:r>
            <a:endParaRPr lang="en-JM" sz="14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9C6F193-3068-2F8E-FDB2-E5CB43E7AAA7}"/>
              </a:ext>
            </a:extLst>
          </p:cNvPr>
          <p:cNvSpPr txBox="1"/>
          <p:nvPr/>
        </p:nvSpPr>
        <p:spPr>
          <a:xfrm>
            <a:off x="15783263" y="7853779"/>
            <a:ext cx="1905814" cy="307777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Project Management</a:t>
            </a:r>
            <a:endParaRPr lang="en-JM" sz="1400" dirty="0">
              <a:solidFill>
                <a:schemeClr val="bg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9360CB-B11C-130A-66D4-EE49AA4E0B93}"/>
              </a:ext>
            </a:extLst>
          </p:cNvPr>
          <p:cNvSpPr txBox="1"/>
          <p:nvPr/>
        </p:nvSpPr>
        <p:spPr>
          <a:xfrm>
            <a:off x="8717189" y="8185632"/>
            <a:ext cx="2314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Promote innovation &amp; productivity through funding, technical assistance, and mentorship.</a:t>
            </a:r>
            <a:endParaRPr lang="en-JM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B3C1D0-09CE-CB52-45F0-6C7B19FA4DD4}"/>
              </a:ext>
            </a:extLst>
          </p:cNvPr>
          <p:cNvSpPr txBox="1"/>
          <p:nvPr/>
        </p:nvSpPr>
        <p:spPr>
          <a:xfrm>
            <a:off x="11015127" y="8192795"/>
            <a:ext cx="2314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Promote sustainable and </a:t>
            </a:r>
          </a:p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disruptive growth.</a:t>
            </a:r>
            <a:endParaRPr lang="en-JM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26F7EA-2951-4507-9365-08E7BCFD5307}"/>
              </a:ext>
            </a:extLst>
          </p:cNvPr>
          <p:cNvSpPr txBox="1"/>
          <p:nvPr/>
        </p:nvSpPr>
        <p:spPr>
          <a:xfrm>
            <a:off x="13243673" y="8186493"/>
            <a:ext cx="23145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Create a robust, sustainable pipeline of future high-growth firms.</a:t>
            </a:r>
            <a:endParaRPr lang="en-JM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7D0C58-3330-BA67-511D-F6644474EB5D}"/>
              </a:ext>
            </a:extLst>
          </p:cNvPr>
          <p:cNvSpPr txBox="1"/>
          <p:nvPr/>
        </p:nvSpPr>
        <p:spPr>
          <a:xfrm>
            <a:off x="15627640" y="8197616"/>
            <a:ext cx="2314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1">
                    <a:lumMod val="50000"/>
                  </a:schemeClr>
                </a:solidFill>
              </a:rPr>
              <a:t>Strengthened the network to deliver structured support and foster a strong entrepreneurial mindset</a:t>
            </a:r>
            <a:endParaRPr lang="en-JM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6">
            <a:extLst>
              <a:ext uri="{FF2B5EF4-FFF2-40B4-BE49-F238E27FC236}">
                <a16:creationId xmlns:a16="http://schemas.microsoft.com/office/drawing/2014/main" id="{AD655E03-D871-FEE4-4C78-AB0FB7B7EBE9}"/>
              </a:ext>
            </a:extLst>
          </p:cNvPr>
          <p:cNvSpPr txBox="1"/>
          <p:nvPr/>
        </p:nvSpPr>
        <p:spPr>
          <a:xfrm>
            <a:off x="348267" y="5980261"/>
            <a:ext cx="8978651" cy="17235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GOAL</a:t>
            </a:r>
            <a:r>
              <a:rPr lang="en-US" sz="2800" dirty="0">
                <a:solidFill>
                  <a:schemeClr val="bg1"/>
                </a:solidFill>
              </a:rPr>
              <a:t>: To promote sustainable and robust growth among Startups &amp; MSMEs in Jamaica by strengthening the entrepreneurial value chain. </a:t>
            </a:r>
            <a:br>
              <a:rPr lang="en-US" sz="2800" dirty="0">
                <a:solidFill>
                  <a:schemeClr val="bg1"/>
                </a:solidFill>
              </a:rPr>
            </a:b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31" name="Picture 30" descr="A group of icons with text&#10;&#10;AI-generated content may be incorrect.">
            <a:extLst>
              <a:ext uri="{FF2B5EF4-FFF2-40B4-BE49-F238E27FC236}">
                <a16:creationId xmlns:a16="http://schemas.microsoft.com/office/drawing/2014/main" id="{E105C27B-B00A-A87F-D278-E09E8D9CF9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5547" b="54395" l="7129" r="20117">
                        <a14:foregroundMark x1="8203" y1="39453" x2="9082" y2="40234"/>
                        <a14:foregroundMark x1="14160" y1="35547" x2="14160" y2="36328"/>
                        <a14:foregroundMark x1="10449" y1="49316" x2="10254" y2="51855"/>
                        <a14:foregroundMark x1="7617" y1="42969" x2="11133" y2="44531"/>
                        <a14:foregroundMark x1="10449" y1="40137" x2="9082" y2="46973"/>
                        <a14:foregroundMark x1="9082" y1="46973" x2="13672" y2="51563"/>
                        <a14:foregroundMark x1="13672" y1="51563" x2="13672" y2="51953"/>
                        <a14:foregroundMark x1="13672" y1="51953" x2="14160" y2="50488"/>
                        <a14:foregroundMark x1="14746" y1="51953" x2="14453" y2="51563"/>
                        <a14:foregroundMark x1="14453" y1="51563" x2="14941" y2="52051"/>
                        <a14:foregroundMark x1="14941" y1="52051" x2="17676" y2="50781"/>
                        <a14:foregroundMark x1="9863" y1="41406" x2="17090" y2="38281"/>
                        <a14:foregroundMark x1="17090" y1="38281" x2="17383" y2="38379"/>
                        <a14:foregroundMark x1="12695" y1="46094" x2="16699" y2="45313"/>
                        <a14:foregroundMark x1="13086" y1="43848" x2="20117" y2="45313"/>
                        <a14:foregroundMark x1="9570" y1="41699" x2="14258" y2="36719"/>
                        <a14:foregroundMark x1="14258" y1="36719" x2="16699" y2="38672"/>
                        <a14:foregroundMark x1="8789" y1="50488" x2="8789" y2="50488"/>
                        <a14:backgroundMark x1="8105" y1="39063" x2="8105" y2="39355"/>
                        <a14:backgroundMark x1="6836" y1="48047" x2="7422" y2="49023"/>
                        <a14:backgroundMark x1="8496" y1="50781" x2="8496" y2="50781"/>
                        <a14:backgroundMark x1="8008" y1="50781" x2="8496" y2="51074"/>
                        <a14:backgroundMark x1="13477" y1="54883" x2="14258" y2="546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14" t="33525" r="83745" b="45010"/>
          <a:stretch>
            <a:fillRect/>
          </a:stretch>
        </p:blipFill>
        <p:spPr>
          <a:xfrm>
            <a:off x="9067927" y="5455067"/>
            <a:ext cx="959865" cy="2093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984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FBAC71-8524-95EE-753C-F453F9B152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FBA326-150F-8A59-A152-4DAF3291C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413016-678B-850B-4F36-F1E1957D05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1" t="9984" r="61554" b="53739"/>
          <a:stretch>
            <a:fillRect/>
          </a:stretch>
        </p:blipFill>
        <p:spPr>
          <a:xfrm>
            <a:off x="3657600" y="3110449"/>
            <a:ext cx="10504450" cy="506564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117DDD6-C3DC-8482-B7B5-1FEB59C34944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227595-2527-D74A-9BC5-E55D7F22AD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460B91DA-C1DB-8490-5693-52EC1ECE46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D2AC8B5-FE26-0C49-4ED3-F1576F4E52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8C5FBB-51C0-4CFE-AF71-B51449FF1AE1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9B15B76A-CFAF-0915-9323-14F389E59862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5FEDD55-D017-86AA-219F-3EBDAD9293CE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AutoShape 3">
            <a:extLst>
              <a:ext uri="{FF2B5EF4-FFF2-40B4-BE49-F238E27FC236}">
                <a16:creationId xmlns:a16="http://schemas.microsoft.com/office/drawing/2014/main" id="{7F5FDAC0-C957-7D2D-130C-3EAB34158C93}"/>
              </a:ext>
            </a:extLst>
          </p:cNvPr>
          <p:cNvSpPr/>
          <p:nvPr/>
        </p:nvSpPr>
        <p:spPr>
          <a:xfrm>
            <a:off x="-16449" y="-18040"/>
            <a:ext cx="18311375" cy="2698751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endParaRPr lang="en-JM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DD7C3DDA-9302-2110-9CBC-2ECEDE9FDEF0}"/>
              </a:ext>
            </a:extLst>
          </p:cNvPr>
          <p:cNvSpPr txBox="1"/>
          <p:nvPr/>
        </p:nvSpPr>
        <p:spPr>
          <a:xfrm>
            <a:off x="1676400" y="617231"/>
            <a:ext cx="150114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Barlow Black"/>
              </a:rPr>
              <a:t>BIGEE IMPACT DASHBOARD</a:t>
            </a:r>
          </a:p>
        </p:txBody>
      </p:sp>
    </p:spTree>
    <p:extLst>
      <p:ext uri="{BB962C8B-B14F-4D97-AF65-F5344CB8AC3E}">
        <p14:creationId xmlns:p14="http://schemas.microsoft.com/office/powerpoint/2010/main" val="3547568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591DEC-F1D8-D229-B928-01795C646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754C6B-8D56-AAC8-2874-7D99D0CBF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CD6854-5E0F-ACCD-732E-F1F29AFCEA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8677" r="-2409"/>
          <a:stretch>
            <a:fillRect/>
          </a:stretch>
        </p:blipFill>
        <p:spPr>
          <a:xfrm>
            <a:off x="4572" y="3122330"/>
            <a:ext cx="18283428" cy="464107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09A6F411-A54A-FDF4-7827-AC814EA74424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319AF399-1B2E-AB30-5473-EBFC70E9000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76C5FAAF-D80C-34E9-D045-FFB914A43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94F5B5F-766C-5358-1D58-10FE2F5FC3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6B4A55E5-4955-180F-5691-0D8FD3855B02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1C313B08-DD0F-C640-5452-592A4A0EC020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5C6AB5EF-F6FF-E982-BC81-97B19D03DA4E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AutoShape 3">
            <a:extLst>
              <a:ext uri="{FF2B5EF4-FFF2-40B4-BE49-F238E27FC236}">
                <a16:creationId xmlns:a16="http://schemas.microsoft.com/office/drawing/2014/main" id="{A1FBB545-FA70-EA13-AF93-92A8BD285598}"/>
              </a:ext>
            </a:extLst>
          </p:cNvPr>
          <p:cNvSpPr/>
          <p:nvPr/>
        </p:nvSpPr>
        <p:spPr>
          <a:xfrm>
            <a:off x="-16449" y="-18040"/>
            <a:ext cx="18311375" cy="2698751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endParaRPr lang="en-JM"/>
          </a:p>
        </p:txBody>
      </p:sp>
      <p:sp>
        <p:nvSpPr>
          <p:cNvPr id="13" name="TextBox 4">
            <a:extLst>
              <a:ext uri="{FF2B5EF4-FFF2-40B4-BE49-F238E27FC236}">
                <a16:creationId xmlns:a16="http://schemas.microsoft.com/office/drawing/2014/main" id="{EB28BE83-8209-DBF9-E9A4-71A335E1DFE9}"/>
              </a:ext>
            </a:extLst>
          </p:cNvPr>
          <p:cNvSpPr txBox="1"/>
          <p:nvPr/>
        </p:nvSpPr>
        <p:spPr>
          <a:xfrm>
            <a:off x="1676400" y="617231"/>
            <a:ext cx="150114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Barlow Black"/>
              </a:rPr>
              <a:t>BIGEE IMPACT DASHBOARD</a:t>
            </a:r>
          </a:p>
        </p:txBody>
      </p:sp>
    </p:spTree>
    <p:extLst>
      <p:ext uri="{BB962C8B-B14F-4D97-AF65-F5344CB8AC3E}">
        <p14:creationId xmlns:p14="http://schemas.microsoft.com/office/powerpoint/2010/main" val="1040511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67321" y="6783912"/>
            <a:ext cx="10553358" cy="5493554"/>
          </a:xfrm>
          <a:custGeom>
            <a:avLst/>
            <a:gdLst/>
            <a:ahLst/>
            <a:cxnLst/>
            <a:rect l="l" t="t" r="r" b="b"/>
            <a:pathLst>
              <a:path w="7504610" h="3906527">
                <a:moveTo>
                  <a:pt x="0" y="0"/>
                </a:moveTo>
                <a:lnTo>
                  <a:pt x="7504610" y="0"/>
                </a:lnTo>
                <a:lnTo>
                  <a:pt x="7504610" y="3906527"/>
                </a:lnTo>
                <a:lnTo>
                  <a:pt x="0" y="390652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502" b="-1000"/>
            </a:stretch>
          </a:blipFill>
        </p:spPr>
        <p:txBody>
          <a:bodyPr/>
          <a:lstStyle/>
          <a:p>
            <a:endParaRPr lang="en-US" sz="2531" dirty="0"/>
          </a:p>
        </p:txBody>
      </p:sp>
      <p:grpSp>
        <p:nvGrpSpPr>
          <p:cNvPr id="3" name="Group 3"/>
          <p:cNvGrpSpPr/>
          <p:nvPr/>
        </p:nvGrpSpPr>
        <p:grpSpPr>
          <a:xfrm>
            <a:off x="3885760" y="8494357"/>
            <a:ext cx="1368398" cy="136839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FB764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3939372" y="7358658"/>
            <a:ext cx="200828" cy="200828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FB764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81655" y="5434631"/>
            <a:ext cx="200828" cy="200828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95D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344592" y="5434631"/>
            <a:ext cx="200828" cy="200828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9D25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4189671" y="7715401"/>
            <a:ext cx="200828" cy="200828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6A40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3118302" y="8746393"/>
            <a:ext cx="1368398" cy="1368398"/>
            <a:chOff x="0" y="0"/>
            <a:chExt cx="812800" cy="8128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26A40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845756" y="6674459"/>
            <a:ext cx="1368398" cy="1368398"/>
            <a:chOff x="0" y="0"/>
            <a:chExt cx="812800" cy="8128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4C95D0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0372237" y="6542100"/>
            <a:ext cx="1368398" cy="1368398"/>
            <a:chOff x="0" y="0"/>
            <a:chExt cx="812800" cy="8128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89D25"/>
            </a:solidFill>
            <a:ln w="76200" cap="sq">
              <a:solidFill>
                <a:srgbClr val="FFFFFF"/>
              </a:solidFill>
              <a:prstDash val="solid"/>
              <a:miter/>
            </a:ln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  <a:spcBef>
                  <a:spcPct val="0"/>
                </a:spcBef>
              </a:pPr>
              <a:endParaRPr sz="2531"/>
            </a:p>
          </p:txBody>
        </p:sp>
      </p:grpSp>
      <p:sp>
        <p:nvSpPr>
          <p:cNvPr id="27" name="Freeform 27"/>
          <p:cNvSpPr/>
          <p:nvPr/>
        </p:nvSpPr>
        <p:spPr>
          <a:xfrm>
            <a:off x="3467719" y="3489771"/>
            <a:ext cx="1144135" cy="1144135"/>
          </a:xfrm>
          <a:custGeom>
            <a:avLst/>
            <a:gdLst/>
            <a:ahLst/>
            <a:cxnLst/>
            <a:rect l="l" t="t" r="r" b="b"/>
            <a:pathLst>
              <a:path w="813607" h="813607">
                <a:moveTo>
                  <a:pt x="0" y="0"/>
                </a:moveTo>
                <a:lnTo>
                  <a:pt x="813607" y="0"/>
                </a:lnTo>
                <a:lnTo>
                  <a:pt x="813607" y="813607"/>
                </a:lnTo>
                <a:lnTo>
                  <a:pt x="0" y="8136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2531"/>
          </a:p>
        </p:txBody>
      </p:sp>
      <p:sp>
        <p:nvSpPr>
          <p:cNvPr id="28" name="Freeform 28"/>
          <p:cNvSpPr/>
          <p:nvPr/>
        </p:nvSpPr>
        <p:spPr>
          <a:xfrm>
            <a:off x="13608556" y="327738"/>
            <a:ext cx="1083171" cy="1083171"/>
          </a:xfrm>
          <a:custGeom>
            <a:avLst/>
            <a:gdLst/>
            <a:ahLst/>
            <a:cxnLst/>
            <a:rect l="l" t="t" r="r" b="b"/>
            <a:pathLst>
              <a:path w="770255" h="770255">
                <a:moveTo>
                  <a:pt x="0" y="0"/>
                </a:moveTo>
                <a:lnTo>
                  <a:pt x="770256" y="0"/>
                </a:lnTo>
                <a:lnTo>
                  <a:pt x="770256" y="770255"/>
                </a:lnTo>
                <a:lnTo>
                  <a:pt x="0" y="7702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2531"/>
          </a:p>
        </p:txBody>
      </p:sp>
      <p:sp>
        <p:nvSpPr>
          <p:cNvPr id="29" name="Freeform 29"/>
          <p:cNvSpPr/>
          <p:nvPr/>
        </p:nvSpPr>
        <p:spPr>
          <a:xfrm>
            <a:off x="6889977" y="590355"/>
            <a:ext cx="890179" cy="904883"/>
          </a:xfrm>
          <a:custGeom>
            <a:avLst/>
            <a:gdLst/>
            <a:ahLst/>
            <a:cxnLst/>
            <a:rect l="l" t="t" r="r" b="b"/>
            <a:pathLst>
              <a:path w="633016" h="643472">
                <a:moveTo>
                  <a:pt x="0" y="0"/>
                </a:moveTo>
                <a:lnTo>
                  <a:pt x="633017" y="0"/>
                </a:lnTo>
                <a:lnTo>
                  <a:pt x="633017" y="643473"/>
                </a:lnTo>
                <a:lnTo>
                  <a:pt x="0" y="64347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2531"/>
          </a:p>
        </p:txBody>
      </p:sp>
      <p:sp>
        <p:nvSpPr>
          <p:cNvPr id="30" name="Freeform 30"/>
          <p:cNvSpPr/>
          <p:nvPr/>
        </p:nvSpPr>
        <p:spPr>
          <a:xfrm>
            <a:off x="10663344" y="2147612"/>
            <a:ext cx="992353" cy="992353"/>
          </a:xfrm>
          <a:custGeom>
            <a:avLst/>
            <a:gdLst/>
            <a:ahLst/>
            <a:cxnLst/>
            <a:rect l="l" t="t" r="r" b="b"/>
            <a:pathLst>
              <a:path w="705673" h="705673">
                <a:moveTo>
                  <a:pt x="0" y="0"/>
                </a:moveTo>
                <a:lnTo>
                  <a:pt x="705673" y="0"/>
                </a:lnTo>
                <a:lnTo>
                  <a:pt x="705673" y="705673"/>
                </a:lnTo>
                <a:lnTo>
                  <a:pt x="0" y="7056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2531"/>
          </a:p>
        </p:txBody>
      </p:sp>
      <p:sp>
        <p:nvSpPr>
          <p:cNvPr id="31" name="AutoShape 31"/>
          <p:cNvSpPr/>
          <p:nvPr/>
        </p:nvSpPr>
        <p:spPr>
          <a:xfrm>
            <a:off x="4039786" y="7389758"/>
            <a:ext cx="0" cy="526470"/>
          </a:xfrm>
          <a:prstGeom prst="line">
            <a:avLst/>
          </a:prstGeom>
          <a:ln w="38100" cap="rnd">
            <a:solidFill>
              <a:srgbClr val="5FB76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2" name="AutoShape 32"/>
          <p:cNvSpPr/>
          <p:nvPr/>
        </p:nvSpPr>
        <p:spPr>
          <a:xfrm>
            <a:off x="6882068" y="5465730"/>
            <a:ext cx="0" cy="526470"/>
          </a:xfrm>
          <a:prstGeom prst="line">
            <a:avLst/>
          </a:prstGeom>
          <a:ln w="38100" cap="rnd">
            <a:solidFill>
              <a:srgbClr val="4C95D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3" name="AutoShape 33"/>
          <p:cNvSpPr/>
          <p:nvPr/>
        </p:nvSpPr>
        <p:spPr>
          <a:xfrm>
            <a:off x="11445006" y="5465730"/>
            <a:ext cx="0" cy="526470"/>
          </a:xfrm>
          <a:prstGeom prst="line">
            <a:avLst/>
          </a:prstGeom>
          <a:ln w="38100" cap="rnd">
            <a:solidFill>
              <a:srgbClr val="F89D2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4" name="AutoShape 34"/>
          <p:cNvSpPr/>
          <p:nvPr/>
        </p:nvSpPr>
        <p:spPr>
          <a:xfrm flipH="1">
            <a:off x="14254654" y="7910498"/>
            <a:ext cx="34169" cy="525360"/>
          </a:xfrm>
          <a:prstGeom prst="line">
            <a:avLst/>
          </a:prstGeom>
          <a:ln w="38100" cap="rnd">
            <a:solidFill>
              <a:srgbClr val="F26A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5" name="AutoShape 35"/>
          <p:cNvSpPr/>
          <p:nvPr/>
        </p:nvSpPr>
        <p:spPr>
          <a:xfrm>
            <a:off x="4039787" y="7876043"/>
            <a:ext cx="291444" cy="674376"/>
          </a:xfrm>
          <a:prstGeom prst="line">
            <a:avLst/>
          </a:prstGeom>
          <a:ln w="38100" cap="rnd">
            <a:solidFill>
              <a:srgbClr val="5FB764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6" name="AutoShape 36"/>
          <p:cNvSpPr/>
          <p:nvPr/>
        </p:nvSpPr>
        <p:spPr>
          <a:xfrm>
            <a:off x="6882069" y="5967552"/>
            <a:ext cx="291444" cy="674376"/>
          </a:xfrm>
          <a:prstGeom prst="line">
            <a:avLst/>
          </a:prstGeom>
          <a:ln w="38100" cap="rnd">
            <a:solidFill>
              <a:srgbClr val="4C95D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7" name="AutoShape 37"/>
          <p:cNvSpPr/>
          <p:nvPr/>
        </p:nvSpPr>
        <p:spPr>
          <a:xfrm flipH="1">
            <a:off x="11239247" y="5967553"/>
            <a:ext cx="205758" cy="606780"/>
          </a:xfrm>
          <a:prstGeom prst="line">
            <a:avLst/>
          </a:prstGeom>
          <a:ln w="38100" cap="rnd">
            <a:solidFill>
              <a:srgbClr val="F89D2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sp>
        <p:nvSpPr>
          <p:cNvPr id="38" name="AutoShape 38"/>
          <p:cNvSpPr/>
          <p:nvPr/>
        </p:nvSpPr>
        <p:spPr>
          <a:xfrm flipH="1">
            <a:off x="13970628" y="8365856"/>
            <a:ext cx="301112" cy="674376"/>
          </a:xfrm>
          <a:prstGeom prst="line">
            <a:avLst/>
          </a:prstGeom>
          <a:ln w="38100" cap="rnd">
            <a:solidFill>
              <a:srgbClr val="F26A4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2531"/>
          </a:p>
        </p:txBody>
      </p:sp>
      <p:grpSp>
        <p:nvGrpSpPr>
          <p:cNvPr id="39" name="Group 39"/>
          <p:cNvGrpSpPr/>
          <p:nvPr/>
        </p:nvGrpSpPr>
        <p:grpSpPr>
          <a:xfrm>
            <a:off x="5973911" y="3102708"/>
            <a:ext cx="3242333" cy="2187332"/>
            <a:chOff x="0" y="0"/>
            <a:chExt cx="853948" cy="576088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853948" cy="576088"/>
            </a:xfrm>
            <a:custGeom>
              <a:avLst/>
              <a:gdLst/>
              <a:ahLst/>
              <a:cxnLst/>
              <a:rect l="l" t="t" r="r" b="b"/>
              <a:pathLst>
                <a:path w="853948" h="576088">
                  <a:moveTo>
                    <a:pt x="57082" y="0"/>
                  </a:moveTo>
                  <a:lnTo>
                    <a:pt x="796865" y="0"/>
                  </a:lnTo>
                  <a:cubicBezTo>
                    <a:pt x="828391" y="0"/>
                    <a:pt x="853948" y="25557"/>
                    <a:pt x="853948" y="57082"/>
                  </a:cubicBezTo>
                  <a:lnTo>
                    <a:pt x="853948" y="519005"/>
                  </a:lnTo>
                  <a:cubicBezTo>
                    <a:pt x="853948" y="534144"/>
                    <a:pt x="847934" y="548664"/>
                    <a:pt x="837229" y="559369"/>
                  </a:cubicBezTo>
                  <a:cubicBezTo>
                    <a:pt x="826524" y="570074"/>
                    <a:pt x="812005" y="576088"/>
                    <a:pt x="796865" y="576088"/>
                  </a:cubicBezTo>
                  <a:lnTo>
                    <a:pt x="57082" y="576088"/>
                  </a:lnTo>
                  <a:cubicBezTo>
                    <a:pt x="41943" y="576088"/>
                    <a:pt x="27424" y="570074"/>
                    <a:pt x="16719" y="559369"/>
                  </a:cubicBezTo>
                  <a:cubicBezTo>
                    <a:pt x="6014" y="548664"/>
                    <a:pt x="0" y="534144"/>
                    <a:pt x="0" y="519005"/>
                  </a:cubicBezTo>
                  <a:lnTo>
                    <a:pt x="0" y="57082"/>
                  </a:lnTo>
                  <a:cubicBezTo>
                    <a:pt x="0" y="41943"/>
                    <a:pt x="6014" y="27424"/>
                    <a:pt x="16719" y="16719"/>
                  </a:cubicBezTo>
                  <a:cubicBezTo>
                    <a:pt x="27424" y="6014"/>
                    <a:pt x="41943" y="0"/>
                    <a:pt x="57082" y="0"/>
                  </a:cubicBezTo>
                  <a:close/>
                </a:path>
              </a:pathLst>
            </a:custGeom>
            <a:solidFill>
              <a:srgbClr val="4C95D0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0" y="-28575"/>
              <a:ext cx="853948" cy="60466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9979734" y="4211461"/>
            <a:ext cx="2519028" cy="1195851"/>
            <a:chOff x="0" y="0"/>
            <a:chExt cx="663448" cy="314957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663448" cy="314957"/>
            </a:xfrm>
            <a:custGeom>
              <a:avLst/>
              <a:gdLst/>
              <a:ahLst/>
              <a:cxnLst/>
              <a:rect l="l" t="t" r="r" b="b"/>
              <a:pathLst>
                <a:path w="663448" h="314957">
                  <a:moveTo>
                    <a:pt x="73473" y="0"/>
                  </a:moveTo>
                  <a:lnTo>
                    <a:pt x="589975" y="0"/>
                  </a:lnTo>
                  <a:cubicBezTo>
                    <a:pt x="630553" y="0"/>
                    <a:pt x="663448" y="32895"/>
                    <a:pt x="663448" y="73473"/>
                  </a:cubicBezTo>
                  <a:lnTo>
                    <a:pt x="663448" y="241484"/>
                  </a:lnTo>
                  <a:cubicBezTo>
                    <a:pt x="663448" y="282062"/>
                    <a:pt x="630553" y="314957"/>
                    <a:pt x="589975" y="314957"/>
                  </a:cubicBezTo>
                  <a:lnTo>
                    <a:pt x="73473" y="314957"/>
                  </a:lnTo>
                  <a:cubicBezTo>
                    <a:pt x="32895" y="314957"/>
                    <a:pt x="0" y="282062"/>
                    <a:pt x="0" y="241484"/>
                  </a:cubicBezTo>
                  <a:lnTo>
                    <a:pt x="0" y="73473"/>
                  </a:lnTo>
                  <a:cubicBezTo>
                    <a:pt x="0" y="32895"/>
                    <a:pt x="32895" y="0"/>
                    <a:pt x="73473" y="0"/>
                  </a:cubicBezTo>
                  <a:close/>
                </a:path>
              </a:pathLst>
            </a:custGeom>
            <a:solidFill>
              <a:srgbClr val="F89D25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0" y="-28575"/>
              <a:ext cx="663448" cy="343532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2780272" y="5713415"/>
            <a:ext cx="2604753" cy="1287070"/>
            <a:chOff x="0" y="0"/>
            <a:chExt cx="686026" cy="338981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86026" cy="338981"/>
            </a:xfrm>
            <a:custGeom>
              <a:avLst/>
              <a:gdLst/>
              <a:ahLst/>
              <a:cxnLst/>
              <a:rect l="l" t="t" r="r" b="b"/>
              <a:pathLst>
                <a:path w="686026" h="338981">
                  <a:moveTo>
                    <a:pt x="71055" y="0"/>
                  </a:moveTo>
                  <a:lnTo>
                    <a:pt x="614971" y="0"/>
                  </a:lnTo>
                  <a:cubicBezTo>
                    <a:pt x="654213" y="0"/>
                    <a:pt x="686026" y="31812"/>
                    <a:pt x="686026" y="71055"/>
                  </a:cubicBezTo>
                  <a:lnTo>
                    <a:pt x="686026" y="267927"/>
                  </a:lnTo>
                  <a:cubicBezTo>
                    <a:pt x="686026" y="307169"/>
                    <a:pt x="654213" y="338981"/>
                    <a:pt x="614971" y="338981"/>
                  </a:cubicBezTo>
                  <a:lnTo>
                    <a:pt x="71055" y="338981"/>
                  </a:lnTo>
                  <a:cubicBezTo>
                    <a:pt x="31812" y="338981"/>
                    <a:pt x="0" y="307169"/>
                    <a:pt x="0" y="267927"/>
                  </a:cubicBezTo>
                  <a:lnTo>
                    <a:pt x="0" y="71055"/>
                  </a:lnTo>
                  <a:cubicBezTo>
                    <a:pt x="0" y="31812"/>
                    <a:pt x="31812" y="0"/>
                    <a:pt x="71055" y="0"/>
                  </a:cubicBezTo>
                  <a:close/>
                </a:path>
              </a:pathLst>
            </a:custGeom>
            <a:solidFill>
              <a:srgbClr val="5FB764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0" y="-28575"/>
              <a:ext cx="686026" cy="36755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13118302" y="5780388"/>
            <a:ext cx="2604753" cy="1917833"/>
            <a:chOff x="0" y="0"/>
            <a:chExt cx="686026" cy="505108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686026" cy="505108"/>
            </a:xfrm>
            <a:custGeom>
              <a:avLst/>
              <a:gdLst/>
              <a:ahLst/>
              <a:cxnLst/>
              <a:rect l="l" t="t" r="r" b="b"/>
              <a:pathLst>
                <a:path w="686026" h="505108">
                  <a:moveTo>
                    <a:pt x="71055" y="0"/>
                  </a:moveTo>
                  <a:lnTo>
                    <a:pt x="614971" y="0"/>
                  </a:lnTo>
                  <a:cubicBezTo>
                    <a:pt x="654213" y="0"/>
                    <a:pt x="686026" y="31812"/>
                    <a:pt x="686026" y="71055"/>
                  </a:cubicBezTo>
                  <a:lnTo>
                    <a:pt x="686026" y="434053"/>
                  </a:lnTo>
                  <a:cubicBezTo>
                    <a:pt x="686026" y="473296"/>
                    <a:pt x="654213" y="505108"/>
                    <a:pt x="614971" y="505108"/>
                  </a:cubicBezTo>
                  <a:lnTo>
                    <a:pt x="71055" y="505108"/>
                  </a:lnTo>
                  <a:cubicBezTo>
                    <a:pt x="31812" y="505108"/>
                    <a:pt x="0" y="473296"/>
                    <a:pt x="0" y="434053"/>
                  </a:cubicBezTo>
                  <a:lnTo>
                    <a:pt x="0" y="71055"/>
                  </a:lnTo>
                  <a:cubicBezTo>
                    <a:pt x="0" y="31812"/>
                    <a:pt x="31812" y="0"/>
                    <a:pt x="71055" y="0"/>
                  </a:cubicBezTo>
                  <a:close/>
                </a:path>
              </a:pathLst>
            </a:custGeom>
            <a:solidFill>
              <a:srgbClr val="F26A40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50" name="TextBox 50"/>
            <p:cNvSpPr txBox="1"/>
            <p:nvPr/>
          </p:nvSpPr>
          <p:spPr>
            <a:xfrm>
              <a:off x="0" y="-28575"/>
              <a:ext cx="686026" cy="533683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sp>
        <p:nvSpPr>
          <p:cNvPr id="51" name="TextBox 51"/>
          <p:cNvSpPr txBox="1"/>
          <p:nvPr/>
        </p:nvSpPr>
        <p:spPr>
          <a:xfrm>
            <a:off x="13350491" y="1648649"/>
            <a:ext cx="1700729" cy="66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1938" b="1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BUSINESS SUPPORT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3189422" y="4856347"/>
            <a:ext cx="1700729" cy="3163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1938" b="1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STARTUP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3329970" y="5155836"/>
            <a:ext cx="1419632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7"/>
              </a:lnSpc>
            </a:pPr>
            <a:r>
              <a:rPr lang="en-US" sz="1617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From idea</a:t>
            </a:r>
          </a:p>
          <a:p>
            <a:pPr algn="ctr">
              <a:lnSpc>
                <a:spcPts val="1747"/>
              </a:lnSpc>
            </a:pPr>
            <a:r>
              <a:rPr lang="en-US" sz="1617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to reality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2855028" y="5851651"/>
            <a:ext cx="236951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Provided grant funding &amp; technical assistance to encourage risk-taking and business formalisation.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3205739" y="5802987"/>
            <a:ext cx="2369517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416" b="1">
                <a:solidFill>
                  <a:srgbClr val="000000"/>
                </a:solidFill>
                <a:latin typeface="Mont Bold"/>
                <a:ea typeface="Mont Bold"/>
                <a:cs typeface="Mont Bold"/>
                <a:sym typeface="Mont Bold"/>
              </a:rPr>
              <a:t>Business Incubation &amp; Acceleration</a:t>
            </a:r>
          </a:p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Strengthening the Institutions that support startups and scaleups:</a:t>
            </a:r>
          </a:p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•Improve training and mentorship for clients</a:t>
            </a:r>
          </a:p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•Provide financing to support closing the gaps </a:t>
            </a:r>
          </a:p>
          <a:p>
            <a:pPr algn="ctr">
              <a:lnSpc>
                <a:spcPts val="1530"/>
              </a:lnSpc>
            </a:pPr>
            <a:endParaRPr lang="en-US" sz="1416">
              <a:solidFill>
                <a:srgbClr val="000000"/>
              </a:solidFill>
              <a:latin typeface="Mont"/>
              <a:ea typeface="Mont"/>
              <a:cs typeface="Mont"/>
              <a:sym typeface="Mont"/>
            </a:endParaRPr>
          </a:p>
        </p:txBody>
      </p:sp>
      <p:sp>
        <p:nvSpPr>
          <p:cNvPr id="56" name="TextBox 56"/>
          <p:cNvSpPr txBox="1"/>
          <p:nvPr/>
        </p:nvSpPr>
        <p:spPr>
          <a:xfrm>
            <a:off x="6048667" y="3189538"/>
            <a:ext cx="3095333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6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Deployed innovative financing instruments to facilitate expansion:</a:t>
            </a:r>
          </a:p>
          <a:p>
            <a:pPr algn="ctr">
              <a:lnSpc>
                <a:spcPts val="1530"/>
              </a:lnSpc>
            </a:pPr>
            <a:endParaRPr lang="en-US" sz="1600" dirty="0">
              <a:solidFill>
                <a:srgbClr val="000000"/>
              </a:solidFill>
              <a:latin typeface="Mont"/>
              <a:ea typeface="Mont"/>
              <a:cs typeface="Mont"/>
              <a:sym typeface="Mont"/>
            </a:endParaRPr>
          </a:p>
          <a:p>
            <a:pPr marL="306004" lvl="1" indent="-153001" algn="ctr">
              <a:lnSpc>
                <a:spcPts val="153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Equity financing via Angel Fund and Venture Capital Fund</a:t>
            </a:r>
          </a:p>
          <a:p>
            <a:pPr marL="306004" lvl="1" indent="-153001" algn="ctr">
              <a:lnSpc>
                <a:spcPts val="1530"/>
              </a:lnSpc>
              <a:buFont typeface="Arial"/>
              <a:buChar char="•"/>
            </a:pPr>
            <a:r>
              <a:rPr lang="en-US" sz="16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Technical assistance in business planning, financial </a:t>
            </a:r>
            <a:r>
              <a:rPr lang="en-US" sz="1600" dirty="0" err="1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managment</a:t>
            </a:r>
            <a:r>
              <a:rPr lang="en-US" sz="1600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 &amp; market strategy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10072461" y="4261228"/>
            <a:ext cx="236951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Focused on innovation management &amp; technology adoption to boost productivity &amp; global competitiveness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13249315" y="2368901"/>
            <a:ext cx="1903081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7"/>
              </a:lnSpc>
            </a:pPr>
            <a:r>
              <a:rPr lang="en-US" sz="1617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Ecosystem Development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6541582" y="2554321"/>
            <a:ext cx="1419632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7"/>
              </a:lnSpc>
            </a:pPr>
            <a:r>
              <a:rPr lang="en-US" sz="1617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Reaching new horizons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10424085" y="3690561"/>
            <a:ext cx="1419632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7"/>
              </a:lnSpc>
            </a:pPr>
            <a:r>
              <a:rPr lang="en-US" sz="1617" dirty="0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Boost Productivity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6484702" y="1773879"/>
            <a:ext cx="1560181" cy="6625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1938" b="1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SCALE UP / GROWTH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10072461" y="3296001"/>
            <a:ext cx="2369517" cy="316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14"/>
              </a:lnSpc>
              <a:spcBef>
                <a:spcPct val="0"/>
              </a:spcBef>
            </a:pPr>
            <a:r>
              <a:rPr lang="en-US" sz="1938" b="1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ESTABLISHED</a:t>
            </a:r>
          </a:p>
        </p:txBody>
      </p:sp>
      <p:grpSp>
        <p:nvGrpSpPr>
          <p:cNvPr id="63" name="Group 63"/>
          <p:cNvGrpSpPr/>
          <p:nvPr/>
        </p:nvGrpSpPr>
        <p:grpSpPr>
          <a:xfrm>
            <a:off x="13088121" y="4359372"/>
            <a:ext cx="2604753" cy="1287070"/>
            <a:chOff x="0" y="0"/>
            <a:chExt cx="686026" cy="338981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686026" cy="338981"/>
            </a:xfrm>
            <a:custGeom>
              <a:avLst/>
              <a:gdLst/>
              <a:ahLst/>
              <a:cxnLst/>
              <a:rect l="l" t="t" r="r" b="b"/>
              <a:pathLst>
                <a:path w="686026" h="338981">
                  <a:moveTo>
                    <a:pt x="71055" y="0"/>
                  </a:moveTo>
                  <a:lnTo>
                    <a:pt x="614971" y="0"/>
                  </a:lnTo>
                  <a:cubicBezTo>
                    <a:pt x="654213" y="0"/>
                    <a:pt x="686026" y="31812"/>
                    <a:pt x="686026" y="71055"/>
                  </a:cubicBezTo>
                  <a:lnTo>
                    <a:pt x="686026" y="267927"/>
                  </a:lnTo>
                  <a:cubicBezTo>
                    <a:pt x="686026" y="307169"/>
                    <a:pt x="654213" y="338981"/>
                    <a:pt x="614971" y="338981"/>
                  </a:cubicBezTo>
                  <a:lnTo>
                    <a:pt x="71055" y="338981"/>
                  </a:lnTo>
                  <a:cubicBezTo>
                    <a:pt x="31812" y="338981"/>
                    <a:pt x="0" y="307169"/>
                    <a:pt x="0" y="267927"/>
                  </a:cubicBezTo>
                  <a:lnTo>
                    <a:pt x="0" y="71055"/>
                  </a:lnTo>
                  <a:cubicBezTo>
                    <a:pt x="0" y="31812"/>
                    <a:pt x="31812" y="0"/>
                    <a:pt x="71055" y="0"/>
                  </a:cubicBezTo>
                  <a:close/>
                </a:path>
              </a:pathLst>
            </a:custGeom>
            <a:solidFill>
              <a:srgbClr val="F26A40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0" y="-28575"/>
              <a:ext cx="686026" cy="36755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3235920" y="4417868"/>
            <a:ext cx="2369517" cy="96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416" b="1">
                <a:solidFill>
                  <a:srgbClr val="000000"/>
                </a:solidFill>
                <a:latin typeface="Mont Bold"/>
                <a:ea typeface="Mont Bold"/>
                <a:cs typeface="Mont Bold"/>
                <a:sym typeface="Mont Bold"/>
              </a:rPr>
              <a:t>Inclusivity &amp; Data</a:t>
            </a:r>
          </a:p>
          <a:p>
            <a:pPr algn="ctr">
              <a:lnSpc>
                <a:spcPts val="1530"/>
              </a:lnSpc>
            </a:pPr>
            <a:endParaRPr lang="en-US" sz="1416" b="1">
              <a:solidFill>
                <a:srgbClr val="000000"/>
              </a:solidFill>
              <a:latin typeface="Mont Bold"/>
              <a:ea typeface="Mont Bold"/>
              <a:cs typeface="Mont Bold"/>
              <a:sym typeface="Mont Bold"/>
            </a:endParaRPr>
          </a:p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Targeted support for women, youth &amp; underserved groups guided by data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3036688" y="2935443"/>
            <a:ext cx="2604753" cy="1287070"/>
            <a:chOff x="0" y="0"/>
            <a:chExt cx="686026" cy="338981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686026" cy="338981"/>
            </a:xfrm>
            <a:custGeom>
              <a:avLst/>
              <a:gdLst/>
              <a:ahLst/>
              <a:cxnLst/>
              <a:rect l="l" t="t" r="r" b="b"/>
              <a:pathLst>
                <a:path w="686026" h="338981">
                  <a:moveTo>
                    <a:pt x="71055" y="0"/>
                  </a:moveTo>
                  <a:lnTo>
                    <a:pt x="614971" y="0"/>
                  </a:lnTo>
                  <a:cubicBezTo>
                    <a:pt x="654213" y="0"/>
                    <a:pt x="686026" y="31812"/>
                    <a:pt x="686026" y="71055"/>
                  </a:cubicBezTo>
                  <a:lnTo>
                    <a:pt x="686026" y="267927"/>
                  </a:lnTo>
                  <a:cubicBezTo>
                    <a:pt x="686026" y="307169"/>
                    <a:pt x="654213" y="338981"/>
                    <a:pt x="614971" y="338981"/>
                  </a:cubicBezTo>
                  <a:lnTo>
                    <a:pt x="71055" y="338981"/>
                  </a:lnTo>
                  <a:cubicBezTo>
                    <a:pt x="31812" y="338981"/>
                    <a:pt x="0" y="307169"/>
                    <a:pt x="0" y="267927"/>
                  </a:cubicBezTo>
                  <a:lnTo>
                    <a:pt x="0" y="71055"/>
                  </a:lnTo>
                  <a:cubicBezTo>
                    <a:pt x="0" y="31812"/>
                    <a:pt x="31812" y="0"/>
                    <a:pt x="71055" y="0"/>
                  </a:cubicBezTo>
                  <a:close/>
                </a:path>
              </a:pathLst>
            </a:custGeom>
            <a:solidFill>
              <a:srgbClr val="F26A40">
                <a:alpha val="22745"/>
              </a:srgbClr>
            </a:solidFill>
          </p:spPr>
          <p:txBody>
            <a:bodyPr/>
            <a:lstStyle/>
            <a:p>
              <a:endParaRPr lang="en-US" sz="2531"/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0" y="-28575"/>
              <a:ext cx="686026" cy="367556"/>
            </a:xfrm>
            <a:prstGeom prst="rect">
              <a:avLst/>
            </a:prstGeom>
          </p:spPr>
          <p:txBody>
            <a:bodyPr lIns="71438" tIns="71438" rIns="71438" bIns="71438" rtlCol="0" anchor="ctr"/>
            <a:lstStyle/>
            <a:p>
              <a:pPr algn="ctr">
                <a:lnSpc>
                  <a:spcPts val="2756"/>
                </a:lnSpc>
              </a:pPr>
              <a:endParaRPr sz="2531"/>
            </a:p>
          </p:txBody>
        </p:sp>
      </p:grpSp>
      <p:sp>
        <p:nvSpPr>
          <p:cNvPr id="70" name="TextBox 70"/>
          <p:cNvSpPr txBox="1"/>
          <p:nvPr/>
        </p:nvSpPr>
        <p:spPr>
          <a:xfrm>
            <a:off x="13111442" y="3073679"/>
            <a:ext cx="2369517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0"/>
              </a:lnSpc>
            </a:pPr>
            <a:r>
              <a:rPr lang="en-US" sz="1416" b="1">
                <a:solidFill>
                  <a:srgbClr val="000000"/>
                </a:solidFill>
                <a:latin typeface="Mont Bold"/>
                <a:ea typeface="Mont Bold"/>
                <a:cs typeface="Mont Bold"/>
                <a:sym typeface="Mont Bold"/>
              </a:rPr>
              <a:t>Holistic Support:</a:t>
            </a:r>
          </a:p>
          <a:p>
            <a:pPr algn="ctr">
              <a:lnSpc>
                <a:spcPts val="1530"/>
              </a:lnSpc>
            </a:pPr>
            <a:r>
              <a:rPr lang="en-US" sz="1416">
                <a:solidFill>
                  <a:srgbClr val="000000"/>
                </a:solidFill>
                <a:latin typeface="Mont"/>
                <a:ea typeface="Mont"/>
                <a:cs typeface="Mont"/>
                <a:sym typeface="Mont"/>
              </a:rPr>
              <a:t>Using the Ecosystem - Based Approach, to support entire ecosystem not just startups. </a:t>
            </a:r>
          </a:p>
        </p:txBody>
      </p:sp>
      <p:sp>
        <p:nvSpPr>
          <p:cNvPr id="71" name="TextBox 6">
            <a:extLst>
              <a:ext uri="{FF2B5EF4-FFF2-40B4-BE49-F238E27FC236}">
                <a16:creationId xmlns:a16="http://schemas.microsoft.com/office/drawing/2014/main" id="{5AED0BFF-F181-519F-1B76-B299C2485362}"/>
              </a:ext>
            </a:extLst>
          </p:cNvPr>
          <p:cNvSpPr txBox="1"/>
          <p:nvPr/>
        </p:nvSpPr>
        <p:spPr>
          <a:xfrm>
            <a:off x="20416" y="145524"/>
            <a:ext cx="5797616" cy="24929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54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SUPPORTING THE BUSINESS LIFE CYCLE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E012709-D78B-3A38-84DD-084F0905C4C0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F8E7D742-6C34-F31A-4324-0FE79F5C488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687800" y="9209921"/>
              <a:ext cx="1371600" cy="1014891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352C110C-A4EC-28CB-DF36-282154E50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49001BEE-F9AD-52B9-C2AD-BDA8F4646C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304040" y="9368762"/>
              <a:ext cx="1648724" cy="851973"/>
            </a:xfrm>
            <a:prstGeom prst="rect">
              <a:avLst/>
            </a:prstGeom>
          </p:spPr>
        </p:pic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9BDE2FC5-89BE-547E-ADEF-CBAC396A08F0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77" name="Rectangle 76">
                <a:extLst>
                  <a:ext uri="{FF2B5EF4-FFF2-40B4-BE49-F238E27FC236}">
                    <a16:creationId xmlns:a16="http://schemas.microsoft.com/office/drawing/2014/main" id="{2586BEAB-C793-7102-4BAF-01C933A44CE7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A1420BC2-0706-586A-F7F2-3DC706898B36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A3CE3-DFAC-4F34-A9E0-F6FA88250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4">
            <a:extLst>
              <a:ext uri="{FF2B5EF4-FFF2-40B4-BE49-F238E27FC236}">
                <a16:creationId xmlns:a16="http://schemas.microsoft.com/office/drawing/2014/main" id="{963B1A04-9C6B-BFB6-8445-2B17B8EBB8F0}"/>
              </a:ext>
            </a:extLst>
          </p:cNvPr>
          <p:cNvSpPr txBox="1"/>
          <p:nvPr/>
        </p:nvSpPr>
        <p:spPr>
          <a:xfrm>
            <a:off x="4343400" y="952500"/>
            <a:ext cx="10181154" cy="5405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679"/>
              </a:lnSpc>
            </a:pPr>
            <a:r>
              <a:rPr lang="en-US" sz="7200">
                <a:solidFill>
                  <a:schemeClr val="bg1"/>
                </a:solidFill>
                <a:latin typeface="Barlow Black"/>
              </a:rPr>
              <a:t>INNOVATION FUND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4721C03-6F21-B7D8-724C-54C5A0BA0C88}"/>
              </a:ext>
            </a:extLst>
          </p:cNvPr>
          <p:cNvSpPr/>
          <p:nvPr/>
        </p:nvSpPr>
        <p:spPr>
          <a:xfrm>
            <a:off x="-1" y="9209920"/>
            <a:ext cx="18294927" cy="10770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88A714C1-31CE-2E7A-AE82-89FC0F8DA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47636" y="9302590"/>
            <a:ext cx="1154440" cy="101489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87CBE27-C8FB-7C33-7887-C386B5520B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570" y="9425748"/>
            <a:ext cx="1631497" cy="614605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598C2ABF-374C-CFB7-D9B0-5E2F31DC3D0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84" t="16431" r="20811" b="39933"/>
          <a:stretch/>
        </p:blipFill>
        <p:spPr>
          <a:xfrm>
            <a:off x="8503108" y="9283655"/>
            <a:ext cx="1798962" cy="929608"/>
          </a:xfrm>
          <a:prstGeom prst="rect">
            <a:avLst/>
          </a:prstGeom>
        </p:spPr>
      </p:pic>
      <p:grpSp>
        <p:nvGrpSpPr>
          <p:cNvPr id="52" name="Group 51">
            <a:extLst>
              <a:ext uri="{FF2B5EF4-FFF2-40B4-BE49-F238E27FC236}">
                <a16:creationId xmlns:a16="http://schemas.microsoft.com/office/drawing/2014/main" id="{A48B3C71-2F97-A28C-1F50-AFEE4D2B631C}"/>
              </a:ext>
            </a:extLst>
          </p:cNvPr>
          <p:cNvGrpSpPr/>
          <p:nvPr/>
        </p:nvGrpSpPr>
        <p:grpSpPr>
          <a:xfrm>
            <a:off x="-16449" y="9047710"/>
            <a:ext cx="18304449" cy="199078"/>
            <a:chOff x="-6350" y="6404892"/>
            <a:chExt cx="12198349" cy="221181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26618AA0-E1CB-1916-F508-43C1A2C0DC0A}"/>
                </a:ext>
              </a:extLst>
            </p:cNvPr>
            <p:cNvSpPr/>
            <p:nvPr/>
          </p:nvSpPr>
          <p:spPr>
            <a:xfrm rot="5400000">
              <a:off x="6044520" y="478593"/>
              <a:ext cx="102958" cy="12192001"/>
            </a:xfrm>
            <a:prstGeom prst="rect">
              <a:avLst/>
            </a:prstGeom>
            <a:solidFill>
              <a:srgbClr val="0E375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7C479C94-A404-7F1C-18A6-C3A6D020AD05}"/>
                </a:ext>
              </a:extLst>
            </p:cNvPr>
            <p:cNvSpPr/>
            <p:nvPr/>
          </p:nvSpPr>
          <p:spPr>
            <a:xfrm>
              <a:off x="-6350" y="6404892"/>
              <a:ext cx="12192000" cy="118222"/>
            </a:xfrm>
            <a:prstGeom prst="rect">
              <a:avLst/>
            </a:prstGeom>
            <a:solidFill>
              <a:srgbClr val="A285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F4E9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3" name="AutoShape 3">
            <a:extLst>
              <a:ext uri="{FF2B5EF4-FFF2-40B4-BE49-F238E27FC236}">
                <a16:creationId xmlns:a16="http://schemas.microsoft.com/office/drawing/2014/main" id="{4632C16D-A088-2D49-2ED1-6482DD8A9E1E}"/>
              </a:ext>
            </a:extLst>
          </p:cNvPr>
          <p:cNvSpPr/>
          <p:nvPr/>
        </p:nvSpPr>
        <p:spPr>
          <a:xfrm>
            <a:off x="-16449" y="-18040"/>
            <a:ext cx="18311375" cy="2698751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endParaRPr lang="en-JM"/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8C047A3F-E21D-52C7-B352-6F0B71DF1626}"/>
              </a:ext>
            </a:extLst>
          </p:cNvPr>
          <p:cNvSpPr txBox="1"/>
          <p:nvPr/>
        </p:nvSpPr>
        <p:spPr>
          <a:xfrm>
            <a:off x="1676400" y="126583"/>
            <a:ext cx="15011400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Barlow Black"/>
              </a:rPr>
              <a:t>POLICY COHESION</a:t>
            </a:r>
          </a:p>
          <a:p>
            <a:pPr algn="ctr"/>
            <a:r>
              <a:rPr lang="en-US" sz="6600" dirty="0">
                <a:solidFill>
                  <a:schemeClr val="bg1"/>
                </a:solidFill>
                <a:latin typeface="Barlow Black"/>
              </a:rPr>
              <a:t>DBJ &amp; ECOSYSTEM ALIGNMENT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E33F99B3-4DC6-8348-971F-D1A7C4B84685}"/>
              </a:ext>
            </a:extLst>
          </p:cNvPr>
          <p:cNvSpPr txBox="1"/>
          <p:nvPr/>
        </p:nvSpPr>
        <p:spPr>
          <a:xfrm>
            <a:off x="4699618" y="2157908"/>
            <a:ext cx="9163339" cy="4308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DBJ’s Complementary </a:t>
            </a:r>
            <a:r>
              <a:rPr lang="en-US" sz="2800" b="1" dirty="0" err="1">
                <a:solidFill>
                  <a:schemeClr val="bg1"/>
                </a:solidFill>
              </a:rPr>
              <a:t>Programmes</a:t>
            </a:r>
            <a:r>
              <a:rPr lang="en-US" sz="2800" b="1" dirty="0">
                <a:solidFill>
                  <a:schemeClr val="bg1"/>
                </a:solidFill>
              </a:rPr>
              <a:t> Addressing Financing Gaps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65EA6C-3CA9-3B76-321E-42901B55E6F4}"/>
              </a:ext>
            </a:extLst>
          </p:cNvPr>
          <p:cNvSpPr/>
          <p:nvPr/>
        </p:nvSpPr>
        <p:spPr>
          <a:xfrm>
            <a:off x="659570" y="5063682"/>
            <a:ext cx="3601374" cy="3528256"/>
          </a:xfrm>
          <a:prstGeom prst="roundRect">
            <a:avLst/>
          </a:prstGeom>
          <a:solidFill>
            <a:srgbClr val="273783"/>
          </a:solidFill>
          <a:ln>
            <a:solidFill>
              <a:srgbClr val="273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Credit Enhancement Facility (CEF)</a:t>
            </a:r>
          </a:p>
          <a:p>
            <a:pPr algn="ctr"/>
            <a:r>
              <a:rPr lang="en-US" sz="2000" dirty="0"/>
              <a:t>Provides partial loan guarantees to Approved Financial Institutions, reducing lending risk and increasing MSME access to commercial debt capital.</a:t>
            </a:r>
            <a:endParaRPr lang="en-JM" sz="2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7ADA9E2-39CE-5356-9832-0779AC16E9B7}"/>
              </a:ext>
            </a:extLst>
          </p:cNvPr>
          <p:cNvSpPr/>
          <p:nvPr/>
        </p:nvSpPr>
        <p:spPr>
          <a:xfrm>
            <a:off x="8071110" y="5055661"/>
            <a:ext cx="2725734" cy="3528256"/>
          </a:xfrm>
          <a:prstGeom prst="roundRect">
            <a:avLst/>
          </a:prstGeom>
          <a:solidFill>
            <a:srgbClr val="273783"/>
          </a:solidFill>
          <a:ln>
            <a:solidFill>
              <a:srgbClr val="273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Jamaica Business Fund (JBF)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Supports supply chain strengthening and competitiveness, often prioritizing critical areas like climate resilience.</a:t>
            </a:r>
            <a:endParaRPr lang="en-JM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68F3858-C53C-EA7D-E255-5228349F4E9B}"/>
              </a:ext>
            </a:extLst>
          </p:cNvPr>
          <p:cNvSpPr/>
          <p:nvPr/>
        </p:nvSpPr>
        <p:spPr>
          <a:xfrm>
            <a:off x="11069634" y="5055661"/>
            <a:ext cx="2957422" cy="3528256"/>
          </a:xfrm>
          <a:prstGeom prst="roundRect">
            <a:avLst/>
          </a:prstGeom>
          <a:solidFill>
            <a:srgbClr val="273783"/>
          </a:solidFill>
          <a:ln>
            <a:solidFill>
              <a:srgbClr val="273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 IGNITE &amp; Patent Grant Fund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Specific BIGEE components that provide targeted grant funding for new ideas and intellectual property protection.</a:t>
            </a:r>
            <a:endParaRPr lang="en-JM" sz="20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88A0A73-7A33-F9CC-1170-6263DA68A2B1}"/>
              </a:ext>
            </a:extLst>
          </p:cNvPr>
          <p:cNvSpPr/>
          <p:nvPr/>
        </p:nvSpPr>
        <p:spPr>
          <a:xfrm>
            <a:off x="14300702" y="4457668"/>
            <a:ext cx="3601374" cy="4242377"/>
          </a:xfrm>
          <a:prstGeom prst="roundRect">
            <a:avLst/>
          </a:prstGeom>
          <a:solidFill>
            <a:srgbClr val="896B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Micro Market (JSE)</a:t>
            </a:r>
          </a:p>
          <a:p>
            <a:pPr algn="ctr"/>
            <a:r>
              <a:rPr lang="en-US" sz="2000" dirty="0"/>
              <a:t>GOJ-approved initiative (spearheaded by the Jamaica Stock Exchange) to allow Micro and Small Entities (MSEs) to raise J10M–J49.9M in patient, equity capital, providing an ultimate exit pathway for high-growth firms nurtured by BIGEE.</a:t>
            </a:r>
            <a:endParaRPr lang="en-JM" sz="2000" dirty="0"/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E7475ACD-D0BF-3F5C-1D01-ACBB0F527B00}"/>
              </a:ext>
            </a:extLst>
          </p:cNvPr>
          <p:cNvSpPr txBox="1"/>
          <p:nvPr/>
        </p:nvSpPr>
        <p:spPr>
          <a:xfrm>
            <a:off x="13436697" y="3190586"/>
            <a:ext cx="5329383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896B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Market </a:t>
            </a:r>
            <a:r>
              <a:rPr lang="en-US" sz="3200" dirty="0" err="1">
                <a:solidFill>
                  <a:srgbClr val="896B2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Capitalisation</a:t>
            </a:r>
            <a:endParaRPr lang="en-US" sz="3200" dirty="0">
              <a:solidFill>
                <a:srgbClr val="896B2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rlow Black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5732DEA-2E27-7762-B4DE-8162071E90E6}"/>
              </a:ext>
            </a:extLst>
          </p:cNvPr>
          <p:cNvSpPr txBox="1"/>
          <p:nvPr/>
        </p:nvSpPr>
        <p:spPr>
          <a:xfrm>
            <a:off x="3542024" y="2837874"/>
            <a:ext cx="66445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Holistic Approach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86E61358-09C3-23CC-29ED-49C5B02D29F0}"/>
              </a:ext>
            </a:extLst>
          </p:cNvPr>
          <p:cNvSpPr txBox="1"/>
          <p:nvPr/>
        </p:nvSpPr>
        <p:spPr>
          <a:xfrm>
            <a:off x="3702898" y="3422987"/>
            <a:ext cx="632284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273783"/>
                </a:solidFill>
              </a:rPr>
              <a:t>The DBJ's suite of products works in cohesion with BIGEE to ensure businesses have continuous support: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A0927CD1-C302-0931-C6D7-D9FBE907D564}"/>
              </a:ext>
            </a:extLst>
          </p:cNvPr>
          <p:cNvSpPr txBox="1"/>
          <p:nvPr/>
        </p:nvSpPr>
        <p:spPr>
          <a:xfrm>
            <a:off x="13868580" y="3791496"/>
            <a:ext cx="4465618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dirty="0">
                <a:solidFill>
                  <a:srgbClr val="896B25"/>
                </a:solidFill>
              </a:rPr>
              <a:t>Works alongside other GOJ/Private Sector initiatives to deepen capital markets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2AB7CA0-F3FC-21E3-C54E-684054F2B43C}"/>
              </a:ext>
            </a:extLst>
          </p:cNvPr>
          <p:cNvSpPr/>
          <p:nvPr/>
        </p:nvSpPr>
        <p:spPr>
          <a:xfrm>
            <a:off x="5071730" y="5063682"/>
            <a:ext cx="2725734" cy="3528256"/>
          </a:xfrm>
          <a:prstGeom prst="roundRect">
            <a:avLst/>
          </a:prstGeom>
          <a:solidFill>
            <a:srgbClr val="273783"/>
          </a:solidFill>
          <a:ln>
            <a:solidFill>
              <a:srgbClr val="27378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Angel Fund</a:t>
            </a:r>
          </a:p>
          <a:p>
            <a:pPr algn="ctr"/>
            <a:endParaRPr lang="en-US" sz="2000" dirty="0"/>
          </a:p>
          <a:p>
            <a:pPr algn="ctr"/>
            <a:r>
              <a:rPr lang="en-US" sz="2000" dirty="0"/>
              <a:t>Co-investment financing arrangement to support angel investing</a:t>
            </a:r>
            <a:endParaRPr lang="en-JM" sz="2000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ADB4EF25-36A5-EFAA-DCBE-203B32076E20}"/>
              </a:ext>
            </a:extLst>
          </p:cNvPr>
          <p:cNvSpPr txBox="1"/>
          <p:nvPr/>
        </p:nvSpPr>
        <p:spPr>
          <a:xfrm>
            <a:off x="6434597" y="4361688"/>
            <a:ext cx="6644591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BIGEE Interventions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0CA8CE88-59F9-945C-0B33-9DDE9207AFDB}"/>
              </a:ext>
            </a:extLst>
          </p:cNvPr>
          <p:cNvSpPr txBox="1"/>
          <p:nvPr/>
        </p:nvSpPr>
        <p:spPr>
          <a:xfrm>
            <a:off x="67002" y="4397406"/>
            <a:ext cx="4786509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32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Non-BIGEE Interventions</a:t>
            </a:r>
          </a:p>
        </p:txBody>
      </p:sp>
    </p:spTree>
    <p:extLst>
      <p:ext uri="{BB962C8B-B14F-4D97-AF65-F5344CB8AC3E}">
        <p14:creationId xmlns:p14="http://schemas.microsoft.com/office/powerpoint/2010/main" val="1780420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910CC-D649-33EE-BCB4-A0A719E36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diagram of sales and people&#10;&#10;AI-generated content may be incorrect.">
            <a:extLst>
              <a:ext uri="{FF2B5EF4-FFF2-40B4-BE49-F238E27FC236}">
                <a16:creationId xmlns:a16="http://schemas.microsoft.com/office/drawing/2014/main" id="{561B0D1A-3BED-37E4-49E6-1EF0DD530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26"/>
          <a:stretch>
            <a:fillRect/>
          </a:stretch>
        </p:blipFill>
        <p:spPr>
          <a:xfrm>
            <a:off x="251051" y="4608803"/>
            <a:ext cx="4742796" cy="3755076"/>
          </a:xfrm>
          <a:prstGeom prst="rect">
            <a:avLst/>
          </a:prstGeom>
        </p:spPr>
      </p:pic>
      <p:sp>
        <p:nvSpPr>
          <p:cNvPr id="39" name="TextBox 6">
            <a:extLst>
              <a:ext uri="{FF2B5EF4-FFF2-40B4-BE49-F238E27FC236}">
                <a16:creationId xmlns:a16="http://schemas.microsoft.com/office/drawing/2014/main" id="{90E89FAF-5F8E-4A97-B200-2489148D2CE3}"/>
              </a:ext>
            </a:extLst>
          </p:cNvPr>
          <p:cNvSpPr txBox="1"/>
          <p:nvPr/>
        </p:nvSpPr>
        <p:spPr>
          <a:xfrm>
            <a:off x="251051" y="307481"/>
            <a:ext cx="17297026" cy="20313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ASSESSING CURRENT IMPACT &amp; BUILDING SUSTAINABILITY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D40C6A-30A9-71E6-AA36-65453186E584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7A678201-456C-1397-1FA7-672853060B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C0EA1666-82EF-18D1-6909-65AFA64B6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E467ACC7-B6C1-2CA8-A094-D500276C9C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5BD9F68-296C-1239-E393-30EDB28146A3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924FC47D-36CB-B295-E648-1FAEA069F139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A5B51E60-F4B2-DE97-A887-A66952DE84B4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DA1D23C1-C3D9-5452-A6E7-36CC91DB1861}"/>
              </a:ext>
            </a:extLst>
          </p:cNvPr>
          <p:cNvSpPr/>
          <p:nvPr/>
        </p:nvSpPr>
        <p:spPr>
          <a:xfrm>
            <a:off x="0" y="2375673"/>
            <a:ext cx="18059400" cy="1891065"/>
          </a:xfrm>
          <a:prstGeom prst="rect">
            <a:avLst/>
          </a:prstGeom>
          <a:solidFill>
            <a:srgbClr val="2737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EFBC53-909A-08A5-B6D9-514028B7AD59}"/>
              </a:ext>
            </a:extLst>
          </p:cNvPr>
          <p:cNvSpPr txBox="1"/>
          <p:nvPr/>
        </p:nvSpPr>
        <p:spPr>
          <a:xfrm>
            <a:off x="9528" y="7294283"/>
            <a:ext cx="549263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Phase I has disbursed over US$9.9M, supporting over 1,500 MSMEs.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IGNITE Grant Recipients reported an average 60% increase in sales.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IGF Recipients reported a 25% increase in employment.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50+ individuals trained in Incubator Accelerator Training </a:t>
            </a:r>
            <a:r>
              <a:rPr lang="en-US" sz="1400" dirty="0" err="1">
                <a:solidFill>
                  <a:schemeClr val="accent1">
                    <a:lumMod val="50000"/>
                  </a:schemeClr>
                </a:solidFill>
              </a:rPr>
              <a:t>Programme</a:t>
            </a:r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Four established Technology Commercialization Offices</a:t>
            </a:r>
            <a:endParaRPr lang="en-JM" sz="1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7E8506-3817-AE83-4E6E-F36D94F053FE}"/>
              </a:ext>
            </a:extLst>
          </p:cNvPr>
          <p:cNvSpPr txBox="1"/>
          <p:nvPr/>
        </p:nvSpPr>
        <p:spPr>
          <a:xfrm>
            <a:off x="6626785" y="7571322"/>
            <a:ext cx="5027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Created a sustainable environment for innovation by reducing risk for entrepreneurs through a blend of grants, equity, &amp; debt financing.</a:t>
            </a:r>
            <a:endParaRPr lang="en-JM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11092C7-DF4E-A4D1-077D-58011A61C06E}"/>
              </a:ext>
            </a:extLst>
          </p:cNvPr>
          <p:cNvSpPr txBox="1"/>
          <p:nvPr/>
        </p:nvSpPr>
        <p:spPr>
          <a:xfrm>
            <a:off x="12912869" y="7527932"/>
            <a:ext cx="514653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The success of Phase I has laid the foundation for BIGEE II, which is currently being designed to build on this momentum, deepen impact, and further expand reach across the entrepreneurial landscape.</a:t>
            </a:r>
            <a:endParaRPr lang="en-JM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DBECA8D-5251-B93F-9208-E451ED045210}"/>
              </a:ext>
            </a:extLst>
          </p:cNvPr>
          <p:cNvSpPr txBox="1"/>
          <p:nvPr/>
        </p:nvSpPr>
        <p:spPr>
          <a:xfrm>
            <a:off x="-1461207" y="2643716"/>
            <a:ext cx="8507466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TANGIBLE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RESULTS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9E2E3716-BD1E-09AB-DBAD-97255505FA8D}"/>
              </a:ext>
            </a:extLst>
          </p:cNvPr>
          <p:cNvSpPr txBox="1"/>
          <p:nvPr/>
        </p:nvSpPr>
        <p:spPr>
          <a:xfrm>
            <a:off x="4645831" y="2595525"/>
            <a:ext cx="8507466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SUSTAINABLE 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ENVIRONMENT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70B60AB-B04B-EDD0-249C-DC7F56E70006}"/>
              </a:ext>
            </a:extLst>
          </p:cNvPr>
          <p:cNvSpPr txBox="1"/>
          <p:nvPr/>
        </p:nvSpPr>
        <p:spPr>
          <a:xfrm>
            <a:off x="10939650" y="2677162"/>
            <a:ext cx="8507466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THE FUTURE: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BIGEE II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4FC66A8-3D85-63C9-D809-DDA6CF868395}"/>
              </a:ext>
            </a:extLst>
          </p:cNvPr>
          <p:cNvCxnSpPr/>
          <p:nvPr/>
        </p:nvCxnSpPr>
        <p:spPr>
          <a:xfrm>
            <a:off x="5558118" y="4554070"/>
            <a:ext cx="0" cy="4285130"/>
          </a:xfrm>
          <a:prstGeom prst="line">
            <a:avLst/>
          </a:prstGeom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A5C2540-CA52-E798-3AF1-CE5B2EDA1591}"/>
              </a:ext>
            </a:extLst>
          </p:cNvPr>
          <p:cNvCxnSpPr/>
          <p:nvPr/>
        </p:nvCxnSpPr>
        <p:spPr>
          <a:xfrm>
            <a:off x="12165106" y="4560483"/>
            <a:ext cx="0" cy="4285130"/>
          </a:xfrm>
          <a:prstGeom prst="line">
            <a:avLst/>
          </a:prstGeom>
          <a:ln w="381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AutoShape 2" descr="Image of ">
            <a:extLst>
              <a:ext uri="{FF2B5EF4-FFF2-40B4-BE49-F238E27FC236}">
                <a16:creationId xmlns:a16="http://schemas.microsoft.com/office/drawing/2014/main" id="{EF2F35D3-F7E6-6FB2-D963-B926DF15584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JM"/>
          </a:p>
        </p:txBody>
      </p:sp>
      <p:pic>
        <p:nvPicPr>
          <p:cNvPr id="15" name="Picture 14" descr="A graphic of a shield with a leaf and text&#10;&#10;AI-generated content may be incorrect.">
            <a:extLst>
              <a:ext uri="{FF2B5EF4-FFF2-40B4-BE49-F238E27FC236}">
                <a16:creationId xmlns:a16="http://schemas.microsoft.com/office/drawing/2014/main" id="{FDE09341-A124-0528-EA4F-137507FEEF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69" t="23877" r="19026" b="19999"/>
          <a:stretch>
            <a:fillRect/>
          </a:stretch>
        </p:blipFill>
        <p:spPr>
          <a:xfrm>
            <a:off x="7386920" y="4486590"/>
            <a:ext cx="3457706" cy="2962521"/>
          </a:xfrm>
          <a:prstGeom prst="rect">
            <a:avLst/>
          </a:prstGeom>
        </p:spPr>
      </p:pic>
      <p:pic>
        <p:nvPicPr>
          <p:cNvPr id="17" name="Picture 16" descr="A blue and white cover with a rocket and a logo&#10;&#10;AI-generated content may be incorrect.">
            <a:extLst>
              <a:ext uri="{FF2B5EF4-FFF2-40B4-BE49-F238E27FC236}">
                <a16:creationId xmlns:a16="http://schemas.microsoft.com/office/drawing/2014/main" id="{B1A905C8-53ED-B237-86D8-1D948F7D800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7" t="27949" r="13236" b="21623"/>
          <a:stretch>
            <a:fillRect/>
          </a:stretch>
        </p:blipFill>
        <p:spPr>
          <a:xfrm>
            <a:off x="12673427" y="4387535"/>
            <a:ext cx="5146531" cy="3183787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87C0E3E-E52F-7920-F252-EB4A43BED8A2}"/>
              </a:ext>
            </a:extLst>
          </p:cNvPr>
          <p:cNvSpPr/>
          <p:nvPr/>
        </p:nvSpPr>
        <p:spPr>
          <a:xfrm>
            <a:off x="12989761" y="7017148"/>
            <a:ext cx="1004147" cy="145982"/>
          </a:xfrm>
          <a:prstGeom prst="roundRect">
            <a:avLst/>
          </a:prstGeom>
          <a:solidFill>
            <a:srgbClr val="162D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BIGEE I</a:t>
            </a:r>
            <a:endParaRPr lang="en-JM" sz="1600" dirty="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304DFEE-B34F-281B-504D-1BCFEA4E7427}"/>
              </a:ext>
            </a:extLst>
          </p:cNvPr>
          <p:cNvSpPr/>
          <p:nvPr/>
        </p:nvSpPr>
        <p:spPr>
          <a:xfrm rot="2667692">
            <a:off x="15771615" y="5706252"/>
            <a:ext cx="699672" cy="115414"/>
          </a:xfrm>
          <a:prstGeom prst="roundRect">
            <a:avLst/>
          </a:prstGeom>
          <a:solidFill>
            <a:srgbClr val="162D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/>
              <a:t>BIGEE II</a:t>
            </a:r>
            <a:endParaRPr lang="en-JM" sz="11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ADC599B6-1196-6294-901E-1ADE5F2BBAA7}"/>
              </a:ext>
            </a:extLst>
          </p:cNvPr>
          <p:cNvSpPr/>
          <p:nvPr/>
        </p:nvSpPr>
        <p:spPr>
          <a:xfrm rot="19699939">
            <a:off x="14609993" y="6236975"/>
            <a:ext cx="1166780" cy="12314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Down">
              <a:avLst/>
            </a:prstTxWarp>
          </a:bodyPr>
          <a:lstStyle/>
          <a:p>
            <a:pPr algn="ctr"/>
            <a:r>
              <a:rPr lang="en-US" sz="1600" b="1" dirty="0"/>
              <a:t>Momentum</a:t>
            </a:r>
          </a:p>
          <a:p>
            <a:pPr algn="ctr"/>
            <a:r>
              <a:rPr lang="en-US" sz="1100" b="1" dirty="0"/>
              <a:t>Deepen impact &amp; expand reach</a:t>
            </a:r>
            <a:endParaRPr lang="en-JM" sz="1100" dirty="0"/>
          </a:p>
        </p:txBody>
      </p:sp>
    </p:spTree>
    <p:extLst>
      <p:ext uri="{BB962C8B-B14F-4D97-AF65-F5344CB8AC3E}">
        <p14:creationId xmlns:p14="http://schemas.microsoft.com/office/powerpoint/2010/main" val="116373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5400000">
            <a:off x="10058134" y="3619312"/>
            <a:ext cx="1101970" cy="1711159"/>
            <a:chOff x="0" y="0"/>
            <a:chExt cx="660400" cy="102548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0400" cy="1025481"/>
            </a:xfrm>
            <a:custGeom>
              <a:avLst/>
              <a:gdLst/>
              <a:ahLst/>
              <a:cxnLst/>
              <a:rect l="l" t="t" r="r" b="b"/>
              <a:pathLst>
                <a:path w="660400" h="102548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226"/>
                  </a:cubicBezTo>
                  <a:lnTo>
                    <a:pt x="660400" y="1025481"/>
                  </a:lnTo>
                  <a:lnTo>
                    <a:pt x="0" y="1025481"/>
                  </a:lnTo>
                  <a:lnTo>
                    <a:pt x="0" y="3337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255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175"/>
              <a:ext cx="660400" cy="1022306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11" name="Group 11"/>
          <p:cNvGrpSpPr/>
          <p:nvPr/>
        </p:nvGrpSpPr>
        <p:grpSpPr>
          <a:xfrm rot="-5400000">
            <a:off x="9981741" y="5627111"/>
            <a:ext cx="1254755" cy="1711161"/>
            <a:chOff x="0" y="0"/>
            <a:chExt cx="660400" cy="102548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60400" cy="1025481"/>
            </a:xfrm>
            <a:custGeom>
              <a:avLst/>
              <a:gdLst/>
              <a:ahLst/>
              <a:cxnLst/>
              <a:rect l="l" t="t" r="r" b="b"/>
              <a:pathLst>
                <a:path w="660400" h="102548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226"/>
                  </a:cubicBezTo>
                  <a:lnTo>
                    <a:pt x="660400" y="1025481"/>
                  </a:lnTo>
                  <a:lnTo>
                    <a:pt x="0" y="1025481"/>
                  </a:lnTo>
                  <a:lnTo>
                    <a:pt x="0" y="3337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255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3175"/>
              <a:ext cx="660400" cy="1022306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97312" y="4113456"/>
            <a:ext cx="2732898" cy="722871"/>
            <a:chOff x="0" y="0"/>
            <a:chExt cx="455515" cy="12048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55515" cy="120487"/>
            </a:xfrm>
            <a:custGeom>
              <a:avLst/>
              <a:gdLst/>
              <a:ahLst/>
              <a:cxnLst/>
              <a:rect l="l" t="t" r="r" b="b"/>
              <a:pathLst>
                <a:path w="455515" h="120487">
                  <a:moveTo>
                    <a:pt x="60244" y="0"/>
                  </a:moveTo>
                  <a:lnTo>
                    <a:pt x="395272" y="0"/>
                  </a:lnTo>
                  <a:cubicBezTo>
                    <a:pt x="428543" y="0"/>
                    <a:pt x="455515" y="26972"/>
                    <a:pt x="455515" y="60244"/>
                  </a:cubicBezTo>
                  <a:lnTo>
                    <a:pt x="455515" y="60244"/>
                  </a:lnTo>
                  <a:cubicBezTo>
                    <a:pt x="455515" y="93515"/>
                    <a:pt x="428543" y="120487"/>
                    <a:pt x="395272" y="120487"/>
                  </a:cubicBezTo>
                  <a:lnTo>
                    <a:pt x="60244" y="120487"/>
                  </a:lnTo>
                  <a:cubicBezTo>
                    <a:pt x="26972" y="120487"/>
                    <a:pt x="0" y="93515"/>
                    <a:pt x="0" y="60244"/>
                  </a:cubicBezTo>
                  <a:lnTo>
                    <a:pt x="0" y="60244"/>
                  </a:lnTo>
                  <a:cubicBezTo>
                    <a:pt x="0" y="26972"/>
                    <a:pt x="26972" y="0"/>
                    <a:pt x="60244" y="0"/>
                  </a:cubicBezTo>
                  <a:close/>
                </a:path>
              </a:pathLst>
            </a:custGeom>
            <a:solidFill>
              <a:srgbClr val="0F5995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123825"/>
              <a:ext cx="455515" cy="244312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678563" y="5273668"/>
            <a:ext cx="2923836" cy="1787811"/>
            <a:chOff x="-7624" y="-123825"/>
            <a:chExt cx="463139" cy="244312"/>
          </a:xfrm>
        </p:grpSpPr>
        <p:sp>
          <p:nvSpPr>
            <p:cNvPr id="27" name="Freeform 27"/>
            <p:cNvSpPr/>
            <p:nvPr/>
          </p:nvSpPr>
          <p:spPr>
            <a:xfrm>
              <a:off x="-7624" y="-13152"/>
              <a:ext cx="455515" cy="120487"/>
            </a:xfrm>
            <a:custGeom>
              <a:avLst/>
              <a:gdLst/>
              <a:ahLst/>
              <a:cxnLst/>
              <a:rect l="l" t="t" r="r" b="b"/>
              <a:pathLst>
                <a:path w="455515" h="120487">
                  <a:moveTo>
                    <a:pt x="60244" y="0"/>
                  </a:moveTo>
                  <a:lnTo>
                    <a:pt x="395272" y="0"/>
                  </a:lnTo>
                  <a:cubicBezTo>
                    <a:pt x="428543" y="0"/>
                    <a:pt x="455515" y="26972"/>
                    <a:pt x="455515" y="60244"/>
                  </a:cubicBezTo>
                  <a:lnTo>
                    <a:pt x="455515" y="60244"/>
                  </a:lnTo>
                  <a:cubicBezTo>
                    <a:pt x="455515" y="93515"/>
                    <a:pt x="428543" y="120487"/>
                    <a:pt x="395272" y="120487"/>
                  </a:cubicBezTo>
                  <a:lnTo>
                    <a:pt x="60244" y="120487"/>
                  </a:lnTo>
                  <a:cubicBezTo>
                    <a:pt x="26972" y="120487"/>
                    <a:pt x="0" y="93515"/>
                    <a:pt x="0" y="60244"/>
                  </a:cubicBezTo>
                  <a:lnTo>
                    <a:pt x="0" y="60244"/>
                  </a:lnTo>
                  <a:cubicBezTo>
                    <a:pt x="0" y="26972"/>
                    <a:pt x="26972" y="0"/>
                    <a:pt x="60244" y="0"/>
                  </a:cubicBezTo>
                  <a:close/>
                </a:path>
              </a:pathLst>
            </a:custGeom>
            <a:solidFill>
              <a:srgbClr val="386C9C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123825"/>
              <a:ext cx="455515" cy="244312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sp>
        <p:nvSpPr>
          <p:cNvPr id="32" name="Freeform 32"/>
          <p:cNvSpPr/>
          <p:nvPr/>
        </p:nvSpPr>
        <p:spPr>
          <a:xfrm>
            <a:off x="8902849" y="3270089"/>
            <a:ext cx="502123" cy="484549"/>
          </a:xfrm>
          <a:custGeom>
            <a:avLst/>
            <a:gdLst/>
            <a:ahLst/>
            <a:cxnLst/>
            <a:rect l="l" t="t" r="r" b="b"/>
            <a:pathLst>
              <a:path w="1627251" h="1570298">
                <a:moveTo>
                  <a:pt x="0" y="0"/>
                </a:moveTo>
                <a:lnTo>
                  <a:pt x="1627251" y="0"/>
                </a:lnTo>
                <a:lnTo>
                  <a:pt x="1627251" y="1570298"/>
                </a:lnTo>
                <a:lnTo>
                  <a:pt x="0" y="15702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33" name="Freeform 33"/>
          <p:cNvSpPr/>
          <p:nvPr/>
        </p:nvSpPr>
        <p:spPr>
          <a:xfrm>
            <a:off x="8889667" y="5828338"/>
            <a:ext cx="528485" cy="528485"/>
          </a:xfrm>
          <a:custGeom>
            <a:avLst/>
            <a:gdLst/>
            <a:ahLst/>
            <a:cxnLst/>
            <a:rect l="l" t="t" r="r" b="b"/>
            <a:pathLst>
              <a:path w="1712682" h="1712682">
                <a:moveTo>
                  <a:pt x="0" y="0"/>
                </a:moveTo>
                <a:lnTo>
                  <a:pt x="1712682" y="0"/>
                </a:lnTo>
                <a:lnTo>
                  <a:pt x="1712682" y="1712682"/>
                </a:lnTo>
                <a:lnTo>
                  <a:pt x="0" y="17126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34" name="Freeform 34"/>
          <p:cNvSpPr/>
          <p:nvPr/>
        </p:nvSpPr>
        <p:spPr>
          <a:xfrm>
            <a:off x="8867700" y="7096479"/>
            <a:ext cx="572420" cy="572420"/>
          </a:xfrm>
          <a:custGeom>
            <a:avLst/>
            <a:gdLst/>
            <a:ahLst/>
            <a:cxnLst/>
            <a:rect l="l" t="t" r="r" b="b"/>
            <a:pathLst>
              <a:path w="1855066" h="1855066">
                <a:moveTo>
                  <a:pt x="0" y="0"/>
                </a:moveTo>
                <a:lnTo>
                  <a:pt x="1855066" y="0"/>
                </a:lnTo>
                <a:lnTo>
                  <a:pt x="1855066" y="1855066"/>
                </a:lnTo>
                <a:lnTo>
                  <a:pt x="0" y="185506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35" name="Freeform 35"/>
          <p:cNvSpPr/>
          <p:nvPr/>
        </p:nvSpPr>
        <p:spPr>
          <a:xfrm>
            <a:off x="8798603" y="4549248"/>
            <a:ext cx="651695" cy="500991"/>
          </a:xfrm>
          <a:custGeom>
            <a:avLst/>
            <a:gdLst/>
            <a:ahLst/>
            <a:cxnLst/>
            <a:rect l="l" t="t" r="r" b="b"/>
            <a:pathLst>
              <a:path w="2111976" h="1623582">
                <a:moveTo>
                  <a:pt x="0" y="0"/>
                </a:moveTo>
                <a:lnTo>
                  <a:pt x="2111976" y="0"/>
                </a:lnTo>
                <a:lnTo>
                  <a:pt x="2111976" y="1623582"/>
                </a:lnTo>
                <a:lnTo>
                  <a:pt x="0" y="162358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44" name="TextBox 44"/>
          <p:cNvSpPr txBox="1"/>
          <p:nvPr/>
        </p:nvSpPr>
        <p:spPr>
          <a:xfrm>
            <a:off x="2017115" y="1585466"/>
            <a:ext cx="13745105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8"/>
              </a:lnSpc>
            </a:pPr>
            <a:r>
              <a:rPr lang="en-US" sz="4739" b="1" dirty="0">
                <a:solidFill>
                  <a:srgbClr val="FFFFFF"/>
                </a:solidFill>
                <a:latin typeface="Barlow Condensed Bold"/>
                <a:ea typeface="Barlow Condensed Bold"/>
                <a:cs typeface="Barlow Condensed Bold"/>
                <a:sym typeface="Barlow Condensed Bold"/>
              </a:rPr>
              <a:t>LESSONS LEARNED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1071145" y="4193445"/>
            <a:ext cx="2185232" cy="5479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2225"/>
              </a:lnSpc>
            </a:pPr>
            <a:r>
              <a:rPr lang="en-US" sz="17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Cluster Development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460007" y="6331077"/>
            <a:ext cx="3070204" cy="2690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1" algn="ctr">
              <a:lnSpc>
                <a:spcPts val="2225"/>
              </a:lnSpc>
            </a:pPr>
            <a:r>
              <a:rPr lang="en-US" sz="17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Business Incubators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551897" y="4211995"/>
            <a:ext cx="4071959" cy="1155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6"/>
              </a:lnSpc>
            </a:pP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Cluster Development </a:t>
            </a:r>
            <a:r>
              <a:rPr lang="en-US" sz="1551" dirty="0" err="1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programmes</a:t>
            </a: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 are effective tools to identify or test innovations, new technologies or practices for productivity improvement.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624086" y="6010000"/>
            <a:ext cx="4348629" cy="11552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326"/>
              </a:lnSpc>
            </a:pPr>
            <a:r>
              <a:rPr lang="en-US" sz="1551" dirty="0" err="1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Specialised</a:t>
            </a: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 business incubators and accelerators are effective to support MSMEs given industry knowledge. Now better able to support those firms.</a:t>
            </a:r>
          </a:p>
        </p:txBody>
      </p:sp>
      <p:sp>
        <p:nvSpPr>
          <p:cNvPr id="56" name="Freeform 56"/>
          <p:cNvSpPr/>
          <p:nvPr/>
        </p:nvSpPr>
        <p:spPr>
          <a:xfrm>
            <a:off x="15158941" y="2044188"/>
            <a:ext cx="785346" cy="366968"/>
          </a:xfrm>
          <a:custGeom>
            <a:avLst/>
            <a:gdLst/>
            <a:ahLst/>
            <a:cxnLst/>
            <a:rect l="l" t="t" r="r" b="b"/>
            <a:pathLst>
              <a:path w="2545104" h="1189248">
                <a:moveTo>
                  <a:pt x="0" y="0"/>
                </a:moveTo>
                <a:lnTo>
                  <a:pt x="2545104" y="0"/>
                </a:lnTo>
                <a:lnTo>
                  <a:pt x="2545104" y="1189248"/>
                </a:lnTo>
                <a:lnTo>
                  <a:pt x="0" y="1189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en-US" sz="555"/>
          </a:p>
        </p:txBody>
      </p:sp>
      <p:sp>
        <p:nvSpPr>
          <p:cNvPr id="57" name="Freeform 57"/>
          <p:cNvSpPr/>
          <p:nvPr/>
        </p:nvSpPr>
        <p:spPr>
          <a:xfrm>
            <a:off x="2344692" y="2044188"/>
            <a:ext cx="785346" cy="366968"/>
          </a:xfrm>
          <a:custGeom>
            <a:avLst/>
            <a:gdLst/>
            <a:ahLst/>
            <a:cxnLst/>
            <a:rect l="l" t="t" r="r" b="b"/>
            <a:pathLst>
              <a:path w="2545104" h="1189248">
                <a:moveTo>
                  <a:pt x="0" y="0"/>
                </a:moveTo>
                <a:lnTo>
                  <a:pt x="2545104" y="0"/>
                </a:lnTo>
                <a:lnTo>
                  <a:pt x="2545104" y="1189248"/>
                </a:lnTo>
                <a:lnTo>
                  <a:pt x="0" y="118924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78900" r="-112980"/>
            </a:stretch>
          </a:blipFill>
        </p:spPr>
        <p:txBody>
          <a:bodyPr/>
          <a:lstStyle/>
          <a:p>
            <a:endParaRPr lang="en-US" sz="555"/>
          </a:p>
        </p:txBody>
      </p:sp>
      <p:grpSp>
        <p:nvGrpSpPr>
          <p:cNvPr id="58" name="Group 8"/>
          <p:cNvGrpSpPr/>
          <p:nvPr/>
        </p:nvGrpSpPr>
        <p:grpSpPr>
          <a:xfrm rot="-5400000">
            <a:off x="856099" y="3478740"/>
            <a:ext cx="1101970" cy="1711159"/>
            <a:chOff x="0" y="0"/>
            <a:chExt cx="660400" cy="1025481"/>
          </a:xfrm>
        </p:grpSpPr>
        <p:sp>
          <p:nvSpPr>
            <p:cNvPr id="59" name="Freeform 9"/>
            <p:cNvSpPr/>
            <p:nvPr/>
          </p:nvSpPr>
          <p:spPr>
            <a:xfrm>
              <a:off x="0" y="0"/>
              <a:ext cx="660400" cy="1025481"/>
            </a:xfrm>
            <a:custGeom>
              <a:avLst/>
              <a:gdLst/>
              <a:ahLst/>
              <a:cxnLst/>
              <a:rect l="l" t="t" r="r" b="b"/>
              <a:pathLst>
                <a:path w="660400" h="102548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226"/>
                  </a:cubicBezTo>
                  <a:lnTo>
                    <a:pt x="660400" y="1025481"/>
                  </a:lnTo>
                  <a:lnTo>
                    <a:pt x="0" y="1025481"/>
                  </a:lnTo>
                  <a:lnTo>
                    <a:pt x="0" y="3337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255F"/>
            </a:solidFill>
          </p:spPr>
          <p:txBody>
            <a:bodyPr/>
            <a:lstStyle/>
            <a:p>
              <a:endParaRPr lang="en-US" sz="555" dirty="0"/>
            </a:p>
          </p:txBody>
        </p:sp>
        <p:sp>
          <p:nvSpPr>
            <p:cNvPr id="60" name="TextBox 10"/>
            <p:cNvSpPr txBox="1"/>
            <p:nvPr/>
          </p:nvSpPr>
          <p:spPr>
            <a:xfrm>
              <a:off x="0" y="3175"/>
              <a:ext cx="660400" cy="1022306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61" name="Group 15"/>
          <p:cNvGrpSpPr/>
          <p:nvPr/>
        </p:nvGrpSpPr>
        <p:grpSpPr>
          <a:xfrm rot="-5400000">
            <a:off x="879275" y="4817554"/>
            <a:ext cx="1101970" cy="1711159"/>
            <a:chOff x="0" y="0"/>
            <a:chExt cx="660400" cy="1025481"/>
          </a:xfrm>
        </p:grpSpPr>
        <p:sp>
          <p:nvSpPr>
            <p:cNvPr id="62" name="Freeform 16"/>
            <p:cNvSpPr/>
            <p:nvPr/>
          </p:nvSpPr>
          <p:spPr>
            <a:xfrm>
              <a:off x="0" y="0"/>
              <a:ext cx="660400" cy="1025481"/>
            </a:xfrm>
            <a:custGeom>
              <a:avLst/>
              <a:gdLst/>
              <a:ahLst/>
              <a:cxnLst/>
              <a:rect l="l" t="t" r="r" b="b"/>
              <a:pathLst>
                <a:path w="660400" h="102548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226"/>
                  </a:cubicBezTo>
                  <a:lnTo>
                    <a:pt x="660400" y="1025481"/>
                  </a:lnTo>
                  <a:lnTo>
                    <a:pt x="0" y="1025481"/>
                  </a:lnTo>
                  <a:lnTo>
                    <a:pt x="0" y="3337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255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63" name="TextBox 17"/>
            <p:cNvSpPr txBox="1"/>
            <p:nvPr/>
          </p:nvSpPr>
          <p:spPr>
            <a:xfrm>
              <a:off x="0" y="3175"/>
              <a:ext cx="660400" cy="1022306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64" name="Group 23"/>
          <p:cNvGrpSpPr/>
          <p:nvPr/>
        </p:nvGrpSpPr>
        <p:grpSpPr>
          <a:xfrm>
            <a:off x="1618453" y="4021590"/>
            <a:ext cx="2732898" cy="722871"/>
            <a:chOff x="0" y="0"/>
            <a:chExt cx="455515" cy="120487"/>
          </a:xfrm>
        </p:grpSpPr>
        <p:sp>
          <p:nvSpPr>
            <p:cNvPr id="65" name="Freeform 24"/>
            <p:cNvSpPr/>
            <p:nvPr/>
          </p:nvSpPr>
          <p:spPr>
            <a:xfrm>
              <a:off x="0" y="0"/>
              <a:ext cx="455515" cy="120487"/>
            </a:xfrm>
            <a:custGeom>
              <a:avLst/>
              <a:gdLst/>
              <a:ahLst/>
              <a:cxnLst/>
              <a:rect l="l" t="t" r="r" b="b"/>
              <a:pathLst>
                <a:path w="455515" h="120487">
                  <a:moveTo>
                    <a:pt x="60244" y="0"/>
                  </a:moveTo>
                  <a:lnTo>
                    <a:pt x="395272" y="0"/>
                  </a:lnTo>
                  <a:cubicBezTo>
                    <a:pt x="428543" y="0"/>
                    <a:pt x="455515" y="26972"/>
                    <a:pt x="455515" y="60244"/>
                  </a:cubicBezTo>
                  <a:lnTo>
                    <a:pt x="455515" y="60244"/>
                  </a:lnTo>
                  <a:cubicBezTo>
                    <a:pt x="455515" y="93515"/>
                    <a:pt x="428543" y="120487"/>
                    <a:pt x="395272" y="120487"/>
                  </a:cubicBezTo>
                  <a:lnTo>
                    <a:pt x="60244" y="120487"/>
                  </a:lnTo>
                  <a:cubicBezTo>
                    <a:pt x="26972" y="120487"/>
                    <a:pt x="0" y="93515"/>
                    <a:pt x="0" y="60244"/>
                  </a:cubicBezTo>
                  <a:lnTo>
                    <a:pt x="0" y="60244"/>
                  </a:lnTo>
                  <a:cubicBezTo>
                    <a:pt x="0" y="26972"/>
                    <a:pt x="26972" y="0"/>
                    <a:pt x="60244" y="0"/>
                  </a:cubicBezTo>
                  <a:close/>
                </a:path>
              </a:pathLst>
            </a:custGeom>
            <a:solidFill>
              <a:srgbClr val="308FBE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66" name="TextBox 25"/>
            <p:cNvSpPr txBox="1"/>
            <p:nvPr/>
          </p:nvSpPr>
          <p:spPr>
            <a:xfrm>
              <a:off x="0" y="-123825"/>
              <a:ext cx="455515" cy="244312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67" name="Group 29"/>
          <p:cNvGrpSpPr/>
          <p:nvPr/>
        </p:nvGrpSpPr>
        <p:grpSpPr>
          <a:xfrm>
            <a:off x="1641967" y="5311697"/>
            <a:ext cx="2732898" cy="722871"/>
            <a:chOff x="0" y="0"/>
            <a:chExt cx="455515" cy="120487"/>
          </a:xfrm>
        </p:grpSpPr>
        <p:sp>
          <p:nvSpPr>
            <p:cNvPr id="68" name="Freeform 30"/>
            <p:cNvSpPr/>
            <p:nvPr/>
          </p:nvSpPr>
          <p:spPr>
            <a:xfrm>
              <a:off x="0" y="0"/>
              <a:ext cx="455515" cy="120487"/>
            </a:xfrm>
            <a:custGeom>
              <a:avLst/>
              <a:gdLst/>
              <a:ahLst/>
              <a:cxnLst/>
              <a:rect l="l" t="t" r="r" b="b"/>
              <a:pathLst>
                <a:path w="455515" h="120487">
                  <a:moveTo>
                    <a:pt x="60244" y="0"/>
                  </a:moveTo>
                  <a:lnTo>
                    <a:pt x="395272" y="0"/>
                  </a:lnTo>
                  <a:cubicBezTo>
                    <a:pt x="428543" y="0"/>
                    <a:pt x="455515" y="26972"/>
                    <a:pt x="455515" y="60244"/>
                  </a:cubicBezTo>
                  <a:lnTo>
                    <a:pt x="455515" y="60244"/>
                  </a:lnTo>
                  <a:cubicBezTo>
                    <a:pt x="455515" y="93515"/>
                    <a:pt x="428543" y="120487"/>
                    <a:pt x="395272" y="120487"/>
                  </a:cubicBezTo>
                  <a:lnTo>
                    <a:pt x="60244" y="120487"/>
                  </a:lnTo>
                  <a:cubicBezTo>
                    <a:pt x="26972" y="120487"/>
                    <a:pt x="0" y="93515"/>
                    <a:pt x="0" y="60244"/>
                  </a:cubicBezTo>
                  <a:lnTo>
                    <a:pt x="0" y="60244"/>
                  </a:lnTo>
                  <a:cubicBezTo>
                    <a:pt x="0" y="26972"/>
                    <a:pt x="26972" y="0"/>
                    <a:pt x="60244" y="0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69" name="TextBox 31"/>
            <p:cNvSpPr txBox="1"/>
            <p:nvPr/>
          </p:nvSpPr>
          <p:spPr>
            <a:xfrm>
              <a:off x="0" y="-123825"/>
              <a:ext cx="455515" cy="244312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70" name="Group 36"/>
          <p:cNvGrpSpPr/>
          <p:nvPr/>
        </p:nvGrpSpPr>
        <p:grpSpPr>
          <a:xfrm rot="-5400000">
            <a:off x="879275" y="6104069"/>
            <a:ext cx="1101970" cy="1711159"/>
            <a:chOff x="0" y="0"/>
            <a:chExt cx="660400" cy="1025481"/>
          </a:xfrm>
        </p:grpSpPr>
        <p:sp>
          <p:nvSpPr>
            <p:cNvPr id="71" name="Freeform 37"/>
            <p:cNvSpPr/>
            <p:nvPr/>
          </p:nvSpPr>
          <p:spPr>
            <a:xfrm>
              <a:off x="0" y="0"/>
              <a:ext cx="660400" cy="1025481"/>
            </a:xfrm>
            <a:custGeom>
              <a:avLst/>
              <a:gdLst/>
              <a:ahLst/>
              <a:cxnLst/>
              <a:rect l="l" t="t" r="r" b="b"/>
              <a:pathLst>
                <a:path w="660400" h="1025481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33226"/>
                  </a:cubicBezTo>
                  <a:lnTo>
                    <a:pt x="660400" y="1025481"/>
                  </a:lnTo>
                  <a:lnTo>
                    <a:pt x="0" y="1025481"/>
                  </a:lnTo>
                  <a:lnTo>
                    <a:pt x="0" y="333740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255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72" name="TextBox 38"/>
            <p:cNvSpPr txBox="1"/>
            <p:nvPr/>
          </p:nvSpPr>
          <p:spPr>
            <a:xfrm>
              <a:off x="0" y="3175"/>
              <a:ext cx="660400" cy="1022306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grpSp>
        <p:nvGrpSpPr>
          <p:cNvPr id="73" name="Group 39"/>
          <p:cNvGrpSpPr/>
          <p:nvPr/>
        </p:nvGrpSpPr>
        <p:grpSpPr>
          <a:xfrm>
            <a:off x="1618453" y="6598213"/>
            <a:ext cx="2732898" cy="722871"/>
            <a:chOff x="0" y="0"/>
            <a:chExt cx="455515" cy="120487"/>
          </a:xfrm>
        </p:grpSpPr>
        <p:sp>
          <p:nvSpPr>
            <p:cNvPr id="74" name="Freeform 40"/>
            <p:cNvSpPr/>
            <p:nvPr/>
          </p:nvSpPr>
          <p:spPr>
            <a:xfrm>
              <a:off x="0" y="0"/>
              <a:ext cx="455515" cy="120487"/>
            </a:xfrm>
            <a:custGeom>
              <a:avLst/>
              <a:gdLst/>
              <a:ahLst/>
              <a:cxnLst/>
              <a:rect l="l" t="t" r="r" b="b"/>
              <a:pathLst>
                <a:path w="455515" h="120487">
                  <a:moveTo>
                    <a:pt x="60244" y="0"/>
                  </a:moveTo>
                  <a:lnTo>
                    <a:pt x="395272" y="0"/>
                  </a:lnTo>
                  <a:cubicBezTo>
                    <a:pt x="428543" y="0"/>
                    <a:pt x="455515" y="26972"/>
                    <a:pt x="455515" y="60244"/>
                  </a:cubicBezTo>
                  <a:lnTo>
                    <a:pt x="455515" y="60244"/>
                  </a:lnTo>
                  <a:cubicBezTo>
                    <a:pt x="455515" y="93515"/>
                    <a:pt x="428543" y="120487"/>
                    <a:pt x="395272" y="120487"/>
                  </a:cubicBezTo>
                  <a:lnTo>
                    <a:pt x="60244" y="120487"/>
                  </a:lnTo>
                  <a:cubicBezTo>
                    <a:pt x="26972" y="120487"/>
                    <a:pt x="0" y="93515"/>
                    <a:pt x="0" y="60244"/>
                  </a:cubicBezTo>
                  <a:lnTo>
                    <a:pt x="0" y="60244"/>
                  </a:lnTo>
                  <a:cubicBezTo>
                    <a:pt x="0" y="26972"/>
                    <a:pt x="26972" y="0"/>
                    <a:pt x="60244" y="0"/>
                  </a:cubicBezTo>
                  <a:close/>
                </a:path>
              </a:pathLst>
            </a:custGeom>
            <a:solidFill>
              <a:srgbClr val="7EB0FF"/>
            </a:solidFill>
          </p:spPr>
          <p:txBody>
            <a:bodyPr/>
            <a:lstStyle/>
            <a:p>
              <a:endParaRPr lang="en-US" sz="555"/>
            </a:p>
          </p:txBody>
        </p:sp>
        <p:sp>
          <p:nvSpPr>
            <p:cNvPr id="75" name="TextBox 41"/>
            <p:cNvSpPr txBox="1"/>
            <p:nvPr/>
          </p:nvSpPr>
          <p:spPr>
            <a:xfrm>
              <a:off x="0" y="-123825"/>
              <a:ext cx="455515" cy="244312"/>
            </a:xfrm>
            <a:prstGeom prst="rect">
              <a:avLst/>
            </a:prstGeom>
          </p:spPr>
          <p:txBody>
            <a:bodyPr lIns="51724" tIns="51724" rIns="51724" bIns="51724" rtlCol="0" anchor="ctr"/>
            <a:lstStyle/>
            <a:p>
              <a:pPr algn="ctr">
                <a:lnSpc>
                  <a:spcPts val="2559"/>
                </a:lnSpc>
              </a:pPr>
              <a:endParaRPr sz="555"/>
            </a:p>
          </p:txBody>
        </p:sp>
      </p:grpSp>
      <p:sp>
        <p:nvSpPr>
          <p:cNvPr id="76" name="TextBox 46"/>
          <p:cNvSpPr txBox="1"/>
          <p:nvPr/>
        </p:nvSpPr>
        <p:spPr>
          <a:xfrm>
            <a:off x="1982146" y="4136344"/>
            <a:ext cx="1897221" cy="525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2054"/>
              </a:lnSpc>
            </a:pPr>
            <a:r>
              <a:rPr lang="en-US" sz="17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New Innovations</a:t>
            </a:r>
          </a:p>
        </p:txBody>
      </p:sp>
      <p:sp>
        <p:nvSpPr>
          <p:cNvPr id="77" name="TextBox 48"/>
          <p:cNvSpPr txBox="1"/>
          <p:nvPr/>
        </p:nvSpPr>
        <p:spPr>
          <a:xfrm>
            <a:off x="1950377" y="5535046"/>
            <a:ext cx="2185232" cy="228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1894"/>
              </a:lnSpc>
            </a:pPr>
            <a:r>
              <a:rPr lang="en-US" sz="1457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Investing Equity</a:t>
            </a:r>
          </a:p>
        </p:txBody>
      </p:sp>
      <p:sp>
        <p:nvSpPr>
          <p:cNvPr id="78" name="TextBox 51"/>
          <p:cNvSpPr txBox="1"/>
          <p:nvPr/>
        </p:nvSpPr>
        <p:spPr>
          <a:xfrm>
            <a:off x="4373038" y="4027436"/>
            <a:ext cx="4071959" cy="860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6"/>
              </a:lnSpc>
            </a:pP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New innovations landscape still in a nascent state – limited patentable, </a:t>
            </a:r>
            <a:r>
              <a:rPr lang="en-US" sz="1551" dirty="0" err="1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commercialisable</a:t>
            </a: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 inventions</a:t>
            </a:r>
          </a:p>
        </p:txBody>
      </p:sp>
      <p:sp>
        <p:nvSpPr>
          <p:cNvPr id="79" name="TextBox 52"/>
          <p:cNvSpPr txBox="1"/>
          <p:nvPr/>
        </p:nvSpPr>
        <p:spPr>
          <a:xfrm>
            <a:off x="4373038" y="5317544"/>
            <a:ext cx="4071959" cy="1155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6"/>
              </a:lnSpc>
            </a:pP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There is increased interest in investing equity in early stage companies in Jamaica – Equity platform is growing. US$2M over last 2 years.</a:t>
            </a:r>
          </a:p>
        </p:txBody>
      </p:sp>
      <p:sp>
        <p:nvSpPr>
          <p:cNvPr id="80" name="TextBox 53"/>
          <p:cNvSpPr txBox="1"/>
          <p:nvPr/>
        </p:nvSpPr>
        <p:spPr>
          <a:xfrm>
            <a:off x="1838140" y="6779996"/>
            <a:ext cx="2185232" cy="265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algn="ctr">
              <a:lnSpc>
                <a:spcPts val="2225"/>
              </a:lnSpc>
            </a:pPr>
            <a:r>
              <a:rPr lang="en-US" sz="1711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Access to Finance</a:t>
            </a:r>
          </a:p>
        </p:txBody>
      </p:sp>
      <p:sp>
        <p:nvSpPr>
          <p:cNvPr id="81" name="TextBox 54"/>
          <p:cNvSpPr txBox="1"/>
          <p:nvPr/>
        </p:nvSpPr>
        <p:spPr>
          <a:xfrm>
            <a:off x="4373038" y="6700311"/>
            <a:ext cx="4071959" cy="11552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26"/>
              </a:lnSpc>
            </a:pPr>
            <a:r>
              <a:rPr lang="en-US" sz="1551" dirty="0">
                <a:solidFill>
                  <a:srgbClr val="002960"/>
                </a:solidFill>
                <a:latin typeface="Montserrat"/>
                <a:ea typeface="Montserrat"/>
                <a:cs typeface="Montserrat"/>
                <a:sym typeface="Montserrat"/>
              </a:rPr>
              <a:t>Technical assistance support / BIGEE has supported access to financing (debt &amp; equity) for MSMEs &amp; startups – US$13M in debt &amp; equity for MSMEs &amp; startups.</a:t>
            </a:r>
          </a:p>
        </p:txBody>
      </p:sp>
      <p:sp>
        <p:nvSpPr>
          <p:cNvPr id="84" name="Freeform 33">
            <a:extLst>
              <a:ext uri="{FF2B5EF4-FFF2-40B4-BE49-F238E27FC236}">
                <a16:creationId xmlns:a16="http://schemas.microsoft.com/office/drawing/2014/main" id="{BAA22B4C-405A-2237-50A5-85F096EB37D1}"/>
              </a:ext>
            </a:extLst>
          </p:cNvPr>
          <p:cNvSpPr/>
          <p:nvPr/>
        </p:nvSpPr>
        <p:spPr>
          <a:xfrm>
            <a:off x="818148" y="4042239"/>
            <a:ext cx="654758" cy="530811"/>
          </a:xfrm>
          <a:custGeom>
            <a:avLst/>
            <a:gdLst/>
            <a:ahLst/>
            <a:cxnLst/>
            <a:rect l="l" t="t" r="r" b="b"/>
            <a:pathLst>
              <a:path w="1712682" h="1712682">
                <a:moveTo>
                  <a:pt x="0" y="0"/>
                </a:moveTo>
                <a:lnTo>
                  <a:pt x="1712682" y="0"/>
                </a:lnTo>
                <a:lnTo>
                  <a:pt x="1712682" y="1712682"/>
                </a:lnTo>
                <a:lnTo>
                  <a:pt x="0" y="17126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89" name="Graphic 88" descr="Bank with solid fill">
            <a:extLst>
              <a:ext uri="{FF2B5EF4-FFF2-40B4-BE49-F238E27FC236}">
                <a16:creationId xmlns:a16="http://schemas.microsoft.com/office/drawing/2014/main" id="{D0D5F654-FF56-C319-79D6-7DDF777B3E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4010" y="5311698"/>
            <a:ext cx="651695" cy="651695"/>
          </a:xfrm>
          <a:prstGeom prst="rect">
            <a:avLst/>
          </a:prstGeom>
        </p:spPr>
      </p:pic>
      <p:pic>
        <p:nvPicPr>
          <p:cNvPr id="91" name="Graphic 90" descr="Money outline">
            <a:extLst>
              <a:ext uri="{FF2B5EF4-FFF2-40B4-BE49-F238E27FC236}">
                <a16:creationId xmlns:a16="http://schemas.microsoft.com/office/drawing/2014/main" id="{01C97374-2259-27D6-0B88-A9A80F5D034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4828" y="6606176"/>
            <a:ext cx="574823" cy="574823"/>
          </a:xfrm>
          <a:prstGeom prst="rect">
            <a:avLst/>
          </a:prstGeom>
        </p:spPr>
      </p:pic>
      <p:pic>
        <p:nvPicPr>
          <p:cNvPr id="93" name="Graphic 92" descr="Group success with solid fill">
            <a:extLst>
              <a:ext uri="{FF2B5EF4-FFF2-40B4-BE49-F238E27FC236}">
                <a16:creationId xmlns:a16="http://schemas.microsoft.com/office/drawing/2014/main" id="{0CE6EED7-AF98-4FA9-5A1E-CD79B0D8279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008700" y="4130568"/>
            <a:ext cx="651696" cy="651696"/>
          </a:xfrm>
          <a:prstGeom prst="rect">
            <a:avLst/>
          </a:prstGeom>
        </p:spPr>
      </p:pic>
      <p:pic>
        <p:nvPicPr>
          <p:cNvPr id="95" name="Graphic 94" descr="Schoolhouse outline">
            <a:extLst>
              <a:ext uri="{FF2B5EF4-FFF2-40B4-BE49-F238E27FC236}">
                <a16:creationId xmlns:a16="http://schemas.microsoft.com/office/drawing/2014/main" id="{223BA9C0-4BC0-377C-6EA4-8B680FBECD8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915703" y="6179787"/>
            <a:ext cx="574823" cy="57482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3BE71FA-CCB1-47CC-C02E-8E72B152F4BD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0941D13B-4AA6-A429-93A8-6689FFEA9B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1A1CB0D-5D87-FE12-09AA-0F96B3474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014437D-55A3-E479-F244-B7A19A2721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C058F6B4-CDBC-4780-F08C-5B556E6B3A67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FCA5483-A036-578F-6D5A-621CF4078E2C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48F8255-DF76-12BD-15B7-034789521013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2" name="AutoShape 3">
            <a:extLst>
              <a:ext uri="{FF2B5EF4-FFF2-40B4-BE49-F238E27FC236}">
                <a16:creationId xmlns:a16="http://schemas.microsoft.com/office/drawing/2014/main" id="{6D1A3B09-6DF5-99DC-23DC-903860402AAB}"/>
              </a:ext>
            </a:extLst>
          </p:cNvPr>
          <p:cNvSpPr/>
          <p:nvPr/>
        </p:nvSpPr>
        <p:spPr>
          <a:xfrm>
            <a:off x="-16449" y="-18040"/>
            <a:ext cx="18311375" cy="2698751"/>
          </a:xfrm>
          <a:prstGeom prst="rect">
            <a:avLst/>
          </a:prstGeom>
          <a:solidFill>
            <a:srgbClr val="002060"/>
          </a:solidFill>
        </p:spPr>
        <p:txBody>
          <a:bodyPr/>
          <a:lstStyle/>
          <a:p>
            <a:endParaRPr lang="en-JM"/>
          </a:p>
        </p:txBody>
      </p:sp>
      <p:sp>
        <p:nvSpPr>
          <p:cNvPr id="23" name="TextBox 4">
            <a:extLst>
              <a:ext uri="{FF2B5EF4-FFF2-40B4-BE49-F238E27FC236}">
                <a16:creationId xmlns:a16="http://schemas.microsoft.com/office/drawing/2014/main" id="{C65484AF-E013-4A01-4083-D7C5DFA44468}"/>
              </a:ext>
            </a:extLst>
          </p:cNvPr>
          <p:cNvSpPr txBox="1"/>
          <p:nvPr/>
        </p:nvSpPr>
        <p:spPr>
          <a:xfrm>
            <a:off x="1648209" y="928956"/>
            <a:ext cx="15011400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chemeClr val="bg1"/>
                </a:solidFill>
                <a:latin typeface="Barlow Black"/>
              </a:rPr>
              <a:t>LESSONS LEARNED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999275" y="1802955"/>
            <a:ext cx="2201024" cy="2849221"/>
          </a:xfrm>
          <a:custGeom>
            <a:avLst/>
            <a:gdLst/>
            <a:ahLst/>
            <a:cxnLst/>
            <a:rect l="l" t="t" r="r" b="b"/>
            <a:pathLst>
              <a:path w="2201024" h="2849221">
                <a:moveTo>
                  <a:pt x="0" y="0"/>
                </a:moveTo>
                <a:lnTo>
                  <a:pt x="2201023" y="0"/>
                </a:lnTo>
                <a:lnTo>
                  <a:pt x="2201023" y="2849222"/>
                </a:lnTo>
                <a:lnTo>
                  <a:pt x="0" y="28492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442520" y="2825815"/>
            <a:ext cx="3365647" cy="1526164"/>
          </a:xfrm>
          <a:custGeom>
            <a:avLst/>
            <a:gdLst/>
            <a:ahLst/>
            <a:cxnLst/>
            <a:rect l="l" t="t" r="r" b="b"/>
            <a:pathLst>
              <a:path w="3365647" h="1526164">
                <a:moveTo>
                  <a:pt x="0" y="0"/>
                </a:moveTo>
                <a:lnTo>
                  <a:pt x="3365647" y="0"/>
                </a:lnTo>
                <a:lnTo>
                  <a:pt x="3365647" y="1526164"/>
                </a:lnTo>
                <a:lnTo>
                  <a:pt x="0" y="1526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774371" y="2120764"/>
            <a:ext cx="2417047" cy="2417047"/>
          </a:xfrm>
          <a:custGeom>
            <a:avLst/>
            <a:gdLst/>
            <a:ahLst/>
            <a:cxnLst/>
            <a:rect l="l" t="t" r="r" b="b"/>
            <a:pathLst>
              <a:path w="2417047" h="2417047">
                <a:moveTo>
                  <a:pt x="0" y="0"/>
                </a:moveTo>
                <a:lnTo>
                  <a:pt x="2417048" y="0"/>
                </a:lnTo>
                <a:lnTo>
                  <a:pt x="2417048" y="2417047"/>
                </a:lnTo>
                <a:lnTo>
                  <a:pt x="0" y="24170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165960" y="1935340"/>
            <a:ext cx="2584453" cy="2584453"/>
          </a:xfrm>
          <a:custGeom>
            <a:avLst/>
            <a:gdLst/>
            <a:ahLst/>
            <a:cxnLst/>
            <a:rect l="l" t="t" r="r" b="b"/>
            <a:pathLst>
              <a:path w="2584453" h="2584453">
                <a:moveTo>
                  <a:pt x="0" y="0"/>
                </a:moveTo>
                <a:lnTo>
                  <a:pt x="2584453" y="0"/>
                </a:lnTo>
                <a:lnTo>
                  <a:pt x="2584453" y="2584452"/>
                </a:lnTo>
                <a:lnTo>
                  <a:pt x="0" y="25844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28700" y="5745684"/>
            <a:ext cx="3908390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Founded: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Jamaican diaspora e-commerce platform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Funding: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 US$500K investment 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Current Status: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Operating and growing, serving diaspora customers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5618" y="4852202"/>
            <a:ext cx="3908390" cy="128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CaribShopper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Kingston, Jamaica</a:t>
            </a:r>
          </a:p>
          <a:p>
            <a:pPr algn="ctr">
              <a:lnSpc>
                <a:spcPts val="4759"/>
              </a:lnSpc>
            </a:pPr>
            <a:endParaRPr lang="en-US" sz="2000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5137999" y="5755209"/>
            <a:ext cx="3908390" cy="2497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Founded: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Educational technology platform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Historic Achievement: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First tech company to IPO on Jamaica Stock Exchange (2022)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083210" y="4852202"/>
            <a:ext cx="390839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EduFocal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Kingston, Jamaica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442520" y="5793309"/>
            <a:ext cx="3908390" cy="3754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Founded: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Telemedicine and healthcare platform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Platform Growth: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AI-based COVID diagnosis tool led to 13,000+ registered users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Jobs Created: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Made developers full-time, added team members (all Jamaica-based)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144000" y="4861727"/>
            <a:ext cx="3908390" cy="1283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MD Link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Kingston, Jamaica</a:t>
            </a:r>
          </a:p>
          <a:p>
            <a:pPr algn="ctr">
              <a:lnSpc>
                <a:spcPts val="4759"/>
              </a:lnSpc>
            </a:pPr>
            <a:endParaRPr lang="en-US" sz="2000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3503992" y="5802834"/>
            <a:ext cx="3908390" cy="3126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Founded: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Automotive technology platform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Innovation: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Created first on-demand insurance solution in the </a:t>
            </a:r>
          </a:p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Caribbean</a:t>
            </a:r>
          </a:p>
          <a:p>
            <a:pPr algn="l">
              <a:lnSpc>
                <a:spcPts val="2520"/>
              </a:lnSpc>
            </a:pPr>
            <a:endParaRPr lang="en-US" sz="18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2520"/>
              </a:lnSpc>
            </a:pPr>
            <a:r>
              <a:rPr lang="en-US" sz="18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DBJ Relevance: </a:t>
            </a:r>
            <a:r>
              <a:rPr lang="en-US" sz="18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Jamaica-rooted company innovating in insurance tech. Woman Owned business.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350910" y="4851971"/>
            <a:ext cx="3908390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Veekle</a:t>
            </a:r>
            <a:endParaRPr lang="en-US" sz="20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  <a:p>
            <a:pPr algn="ctr">
              <a:lnSpc>
                <a:spcPts val="2800"/>
              </a:lnSpc>
            </a:pPr>
            <a:r>
              <a:rPr lang="en-US" sz="2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Kingston, Jamaica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26878FDF-2854-E40C-A7BC-C5174C969FE6}"/>
              </a:ext>
            </a:extLst>
          </p:cNvPr>
          <p:cNvSpPr txBox="1"/>
          <p:nvPr/>
        </p:nvSpPr>
        <p:spPr>
          <a:xfrm>
            <a:off x="251051" y="182148"/>
            <a:ext cx="17297026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600" dirty="0">
                <a:solidFill>
                  <a:srgbClr val="27378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rlow Black"/>
              </a:rPr>
              <a:t>LET’S TALK SUCCESS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BDEA310-E797-4A76-092D-92FE13903A97}"/>
              </a:ext>
            </a:extLst>
          </p:cNvPr>
          <p:cNvGrpSpPr/>
          <p:nvPr/>
        </p:nvGrpSpPr>
        <p:grpSpPr>
          <a:xfrm>
            <a:off x="-16449" y="9047710"/>
            <a:ext cx="18304449" cy="1177102"/>
            <a:chOff x="-16449" y="9047710"/>
            <a:chExt cx="18304449" cy="1177102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E2196A1-5676-18D9-8EE8-01CF4C8F3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6922630" y="9209921"/>
              <a:ext cx="1136770" cy="10148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EF16D876-AA7A-54B6-154D-CC317855B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051" y="9410063"/>
              <a:ext cx="1631497" cy="61460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524820F0-43D3-282B-D0E1-D1D2FA5D0B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84" t="16431" r="20811" b="39933"/>
            <a:stretch/>
          </p:blipFill>
          <p:spPr>
            <a:xfrm>
              <a:off x="8503108" y="9283655"/>
              <a:ext cx="1798962" cy="92960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5654470E-8787-E855-3B0E-91639BCB249A}"/>
                </a:ext>
              </a:extLst>
            </p:cNvPr>
            <p:cNvGrpSpPr/>
            <p:nvPr/>
          </p:nvGrpSpPr>
          <p:grpSpPr>
            <a:xfrm>
              <a:off x="-16449" y="9047710"/>
              <a:ext cx="18304449" cy="199078"/>
              <a:chOff x="-6350" y="6404892"/>
              <a:chExt cx="12198349" cy="221181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8A6BF07C-F1AD-EDAC-C3E3-4A15F35FE1B7}"/>
                  </a:ext>
                </a:extLst>
              </p:cNvPr>
              <p:cNvSpPr/>
              <p:nvPr/>
            </p:nvSpPr>
            <p:spPr>
              <a:xfrm rot="5400000">
                <a:off x="6044520" y="478593"/>
                <a:ext cx="102958" cy="12192001"/>
              </a:xfrm>
              <a:prstGeom prst="rect">
                <a:avLst/>
              </a:prstGeom>
              <a:solidFill>
                <a:srgbClr val="0E375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7C5BD51-C84E-D1BA-434D-EBFFDA65C3FF}"/>
                  </a:ext>
                </a:extLst>
              </p:cNvPr>
              <p:cNvSpPr/>
              <p:nvPr/>
            </p:nvSpPr>
            <p:spPr>
              <a:xfrm>
                <a:off x="-6350" y="6404892"/>
                <a:ext cx="12192000" cy="118222"/>
              </a:xfrm>
              <a:prstGeom prst="rect">
                <a:avLst/>
              </a:prstGeom>
              <a:solidFill>
                <a:srgbClr val="A2853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4E95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" y="2010"/>
            <a:ext cx="511157" cy="10284990"/>
          </a:xfrm>
          <a:prstGeom prst="rect">
            <a:avLst/>
          </a:prstGeom>
          <a:solidFill>
            <a:srgbClr val="0E37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0F4E95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858944" y="2012"/>
            <a:ext cx="429059" cy="10284990"/>
          </a:xfrm>
          <a:prstGeom prst="rect">
            <a:avLst/>
          </a:prstGeom>
          <a:solidFill>
            <a:srgbClr val="A2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0F4E95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5400000">
            <a:off x="8916409" y="1353203"/>
            <a:ext cx="537284" cy="1734778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0F4E95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1157" y="2"/>
            <a:ext cx="17347787" cy="451521"/>
          </a:xfrm>
          <a:prstGeom prst="rect">
            <a:avLst/>
          </a:prstGeom>
          <a:solidFill>
            <a:srgbClr val="A285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0F4E95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2957078" y="6984382"/>
            <a:ext cx="12278033" cy="1300991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2957078" y="4076369"/>
            <a:ext cx="14167140" cy="1028139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950">
                <a:solidFill>
                  <a:schemeClr val="bg1"/>
                </a:solidFill>
                <a:latin typeface="Arial Black" panose="020B0A04020102020204" pitchFamily="34" charset="0"/>
              </a:rPr>
              <a:t>Thank You!!!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57" y="426721"/>
            <a:ext cx="17347787" cy="9322994"/>
          </a:xfrm>
          <a:prstGeom prst="rect">
            <a:avLst/>
          </a:prstGeom>
        </p:spPr>
      </p:pic>
      <p:sp>
        <p:nvSpPr>
          <p:cNvPr id="13" name="AutoShape 3"/>
          <p:cNvSpPr/>
          <p:nvPr/>
        </p:nvSpPr>
        <p:spPr>
          <a:xfrm>
            <a:off x="4328949" y="8026942"/>
            <a:ext cx="8849612" cy="990601"/>
          </a:xfrm>
          <a:prstGeom prst="rect">
            <a:avLst/>
          </a:prstGeom>
          <a:solidFill>
            <a:srgbClr val="273783"/>
          </a:solidFill>
        </p:spPr>
        <p:txBody>
          <a:bodyPr/>
          <a:lstStyle/>
          <a:p>
            <a:endParaRPr lang="en-JM"/>
          </a:p>
        </p:txBody>
      </p:sp>
      <p:sp>
        <p:nvSpPr>
          <p:cNvPr id="14" name="TextBox 4"/>
          <p:cNvSpPr txBox="1"/>
          <p:nvPr/>
        </p:nvSpPr>
        <p:spPr>
          <a:xfrm>
            <a:off x="2366667" y="7866167"/>
            <a:ext cx="12774175" cy="10791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49"/>
              </a:lnSpc>
            </a:pPr>
            <a:r>
              <a:rPr lang="en-US" sz="6000" spc="212">
                <a:solidFill>
                  <a:srgbClr val="F7FCFD"/>
                </a:solidFill>
                <a:latin typeface="Barlow Bold Bold"/>
              </a:rPr>
              <a:t>THANK YOU!</a:t>
            </a:r>
          </a:p>
        </p:txBody>
      </p:sp>
      <p:sp>
        <p:nvSpPr>
          <p:cNvPr id="9" name="Oval 8"/>
          <p:cNvSpPr/>
          <p:nvPr/>
        </p:nvSpPr>
        <p:spPr>
          <a:xfrm>
            <a:off x="-228600" y="-1664098"/>
            <a:ext cx="5672433" cy="487680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357" y="664227"/>
            <a:ext cx="3904957" cy="1038934"/>
          </a:xfrm>
          <a:prstGeom prst="rect">
            <a:avLst/>
          </a:prstGeom>
        </p:spPr>
      </p:pic>
      <p:sp>
        <p:nvSpPr>
          <p:cNvPr id="15" name="Oval 14"/>
          <p:cNvSpPr/>
          <p:nvPr/>
        </p:nvSpPr>
        <p:spPr>
          <a:xfrm>
            <a:off x="-685800" y="-2095500"/>
            <a:ext cx="6553200" cy="5715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-1371599" y="-2095500"/>
            <a:ext cx="7750154" cy="6171869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909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b567290-06f1-4726-87e2-a818bf4f938f" xsi:nil="true"/>
    <lcf76f155ced4ddcb4097134ff3c332f xmlns="f3d71cfe-c40f-44e0-b180-dd9b362557b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9F0CF109AA2A46B0366FBA26DC7C59" ma:contentTypeVersion="18" ma:contentTypeDescription="Create a new document." ma:contentTypeScope="" ma:versionID="6d4430fde1efee7f3a57c870d9413a91">
  <xsd:schema xmlns:xsd="http://www.w3.org/2001/XMLSchema" xmlns:xs="http://www.w3.org/2001/XMLSchema" xmlns:p="http://schemas.microsoft.com/office/2006/metadata/properties" xmlns:ns2="f3d71cfe-c40f-44e0-b180-dd9b362557ba" xmlns:ns3="6b567290-06f1-4726-87e2-a818bf4f938f" targetNamespace="http://schemas.microsoft.com/office/2006/metadata/properties" ma:root="true" ma:fieldsID="f994bf57524dbf18fc01ca46715b9033" ns2:_="" ns3:_="">
    <xsd:import namespace="f3d71cfe-c40f-44e0-b180-dd9b362557ba"/>
    <xsd:import namespace="6b567290-06f1-4726-87e2-a818bf4f93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d71cfe-c40f-44e0-b180-dd9b362557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446ccf2-0a6b-4c1d-a5c9-659178e67bc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567290-06f1-4726-87e2-a818bf4f938f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003c422-c900-494b-b57b-056fbdf40687}" ma:internalName="TaxCatchAll" ma:showField="CatchAllData" ma:web="6b567290-06f1-4726-87e2-a818bf4f938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C8B6AF-E4D7-4C35-B822-18B348378EFA}">
  <ds:schemaRefs>
    <ds:schemaRef ds:uri="http://purl.org/dc/terms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f3d71cfe-c40f-44e0-b180-dd9b362557ba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6b567290-06f1-4726-87e2-a818bf4f938f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A1864D1-4E94-4D84-8F19-C60D4DAB48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3D99476-F20D-4F06-850B-4DC1497C3A2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3d71cfe-c40f-44e0-b180-dd9b362557ba"/>
    <ds:schemaRef ds:uri="6b567290-06f1-4726-87e2-a818bf4f93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7633</TotalTime>
  <Words>1050</Words>
  <Application>Microsoft Office PowerPoint</Application>
  <PresentationFormat>Custom</PresentationFormat>
  <Paragraphs>163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8" baseType="lpstr">
      <vt:lpstr>Mont Bold</vt:lpstr>
      <vt:lpstr>Barlow Bold</vt:lpstr>
      <vt:lpstr>Calibri</vt:lpstr>
      <vt:lpstr>Barlow Black</vt:lpstr>
      <vt:lpstr>Montserrat Bold</vt:lpstr>
      <vt:lpstr>Arimo Bold</vt:lpstr>
      <vt:lpstr>Barlow Bold Bold</vt:lpstr>
      <vt:lpstr>Intro Rust</vt:lpstr>
      <vt:lpstr>Arial Black</vt:lpstr>
      <vt:lpstr>Arial</vt:lpstr>
      <vt:lpstr>Mont</vt:lpstr>
      <vt:lpstr>Barlow Condensed Bold</vt:lpstr>
      <vt:lpstr>Montserrat</vt:lpstr>
      <vt:lpstr>Canva Sans</vt:lpstr>
      <vt:lpstr>Canva Sans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Timeline Cycle Presentation</dc:title>
  <dc:creator>Lexi</dc:creator>
  <cp:lastModifiedBy>Ramona Sinanan</cp:lastModifiedBy>
  <cp:revision>8</cp:revision>
  <cp:lastPrinted>2020-10-01T19:31:21Z</cp:lastPrinted>
  <dcterms:created xsi:type="dcterms:W3CDTF">2006-08-16T00:00:00Z</dcterms:created>
  <dcterms:modified xsi:type="dcterms:W3CDTF">2025-10-14T20:03:22Z</dcterms:modified>
  <dc:identifier>DAEEruqwyes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0x010100AB9F0CF109AA2A46B0366FBA26DC7C59</vt:lpwstr>
  </property>
  <property fmtid="{D5CDD505-2E9C-101B-9397-08002B2CF9AE}" pid="3" name="MediaServiceImageTags">
    <vt:lpwstr/>
  </property>
</Properties>
</file>