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0" r:id="rId5"/>
    <p:sldMasterId id="2147483673" r:id="rId6"/>
  </p:sldMasterIdLst>
  <p:notesMasterIdLst>
    <p:notesMasterId r:id="rId16"/>
  </p:notesMasterIdLst>
  <p:sldIdLst>
    <p:sldId id="256" r:id="rId7"/>
    <p:sldId id="2145704942" r:id="rId8"/>
    <p:sldId id="2145704944" r:id="rId9"/>
    <p:sldId id="2145704924" r:id="rId10"/>
    <p:sldId id="2145704945" r:id="rId11"/>
    <p:sldId id="2145704937" r:id="rId12"/>
    <p:sldId id="2145704941" r:id="rId13"/>
    <p:sldId id="259" r:id="rId14"/>
    <p:sldId id="263" r:id="rId15"/>
  </p:sldIdLst>
  <p:sldSz cx="24382413" cy="13716000"/>
  <p:notesSz cx="6858000" cy="9144000"/>
  <p:embeddedFontLs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Medium" panose="020F0502020204030204" pitchFamily="2" charset="0"/>
      <p:regular r:id="rId21"/>
      <p: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45" roundtripDataSignature="AMtx7mgiAPNrUwdHZ6Nuoq2u97U+jE87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C28B1D-D550-4AD8-9EFA-062F82415B09}" v="21" dt="2025-10-16T12:07:35.589"/>
    <p1510:client id="{426BB5D2-2A76-4FFD-804D-3FEEC96E3D98}" v="33" dt="2025-10-15T21:48:04.706"/>
    <p1510:client id="{6FF68EC3-E9A4-4B96-8B08-97BD8AA96C18}" v="2657" dt="2025-10-16T11:36:40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1681" autoAdjust="0"/>
  </p:normalViewPr>
  <p:slideViewPr>
    <p:cSldViewPr snapToGrid="0">
      <p:cViewPr varScale="1">
        <p:scale>
          <a:sx n="23" d="100"/>
          <a:sy n="23" d="100"/>
        </p:scale>
        <p:origin x="20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45" Type="http://customschemas.google.com/relationships/presentationmetadata" Target="meta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6.fntdata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E3014F00-FC89-1779-A2D8-7A051F89E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30892922-A7AE-F077-9AE9-C9B2B60D6F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99008163-D594-0C9E-5095-B6C5594C87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9476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D92235DE-FA0E-DB13-16E3-B8D355B13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492B6C5C-3654-052B-5F8B-905DD7AEE0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54C1FD18-B0C1-7B49-E6EA-738556222E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9318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76C22DCE-C639-6F40-A13C-C2BCB37F5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EEA760C2-41C1-098A-8E94-D542D4EF58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spcFirstLastPara="1" wrap="square" lIns="92294" tIns="92294" rIns="92294" bIns="92294" anchor="t" anchorCtr="0">
            <a:noAutofit/>
          </a:bodyPr>
          <a:lstStyle/>
          <a:p>
            <a:endParaRPr lang="en-US" b="1" dirty="0"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5845909A-96C6-4743-5784-0E2C4CA45C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3700" y="692150"/>
            <a:ext cx="6146800" cy="3457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1413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6E46E1DB-D7A4-DDDA-550A-1950A9DFB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36D53343-F95F-D663-E7C0-735C29E0DE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spcFirstLastPara="1" wrap="square" lIns="92294" tIns="92294" rIns="92294" bIns="92294" anchor="t" anchorCtr="0">
            <a:noAutofit/>
          </a:bodyPr>
          <a:lstStyle/>
          <a:p>
            <a:pPr marL="158750" indent="0" algn="just">
              <a:spcAft>
                <a:spcPts val="1211"/>
              </a:spcAft>
              <a:buNone/>
            </a:pPr>
            <a:endParaRPr lang="en-US" dirty="0"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4B50BB3D-3778-E9F5-E863-D992E2C324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93700" y="692150"/>
            <a:ext cx="6146800" cy="3457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4262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08B0F52C-C3E0-54D4-F0E1-A6DE8034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1A3BC506-1866-2AE1-A360-C4EFBAF941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2E81C632-D6EE-1D84-A7F3-B41943EC9D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3489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F9E0B944-3604-D541-A230-7DC47CDC5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FFC777AE-A795-57E3-223F-F91490DAEC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en-US" b="1" dirty="0"/>
          </a:p>
        </p:txBody>
      </p:sp>
      <p:sp>
        <p:nvSpPr>
          <p:cNvPr id="118" name="Google Shape;118;p5:notes">
            <a:extLst>
              <a:ext uri="{FF2B5EF4-FFF2-40B4-BE49-F238E27FC236}">
                <a16:creationId xmlns:a16="http://schemas.microsoft.com/office/drawing/2014/main" id="{1A54D19A-C0C6-9B5B-1505-80D976B399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2506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98024" y="4343400"/>
            <a:ext cx="558419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2913" y="685800"/>
            <a:ext cx="60944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 sz="4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  <a:defRPr sz="4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12343596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1679467" y="5010150"/>
            <a:ext cx="10314903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12343597" y="3362326"/>
            <a:ext cx="10365701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12343597" y="5010150"/>
            <a:ext cx="10365701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10365701" y="1974851"/>
            <a:ext cx="12343597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Char char="•"/>
              <a:defRPr sz="6400"/>
            </a:lvl1pPr>
            <a:lvl2pPr marL="914400" lvl="1" indent="-584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Char char="•"/>
              <a:defRPr sz="56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marL="3200400" lvl="6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marL="3657600" lvl="7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marL="4114800" lvl="8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1679468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0365701" y="1974851"/>
            <a:ext cx="12343597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679468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7839869" y="-2512327"/>
            <a:ext cx="8702676" cy="21029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14265555" y="3913359"/>
            <a:ext cx="11623676" cy="5257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3598250" y="-1191708"/>
            <a:ext cx="11623676" cy="15467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40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34288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1" lvl="2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3" lvl="5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7" lvl="7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22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1663592" y="3419479"/>
            <a:ext cx="21029831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1663592" y="9178929"/>
            <a:ext cx="21029831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228589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 sz="4800">
                <a:solidFill>
                  <a:srgbClr val="888888"/>
                </a:solidFill>
              </a:defRPr>
            </a:lvl1pPr>
            <a:lvl2pPr marL="914354" lvl="1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  <a:defRPr sz="4000">
                <a:solidFill>
                  <a:srgbClr val="888888"/>
                </a:solidFill>
              </a:defRPr>
            </a:lvl2pPr>
            <a:lvl3pPr marL="1371531" lvl="2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3pPr>
            <a:lvl4pPr marL="1828709" lvl="3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4pPr>
            <a:lvl5pPr marL="2285886" lvl="4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5pPr>
            <a:lvl6pPr marL="2743063" lvl="5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6pPr>
            <a:lvl7pPr marL="3200240" lvl="6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7pPr>
            <a:lvl8pPr marL="3657417" lvl="7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8pPr>
            <a:lvl9pPr marL="4114594" lvl="8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7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34288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1" lvl="2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3" lvl="5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7" lvl="7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12343596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34288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1" lvl="2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3" lvl="5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7" lvl="7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15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1679467" y="730253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1679469" y="3362326"/>
            <a:ext cx="10314903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77" lvl="0" indent="-228589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354" lvl="1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531" lvl="2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709" lvl="3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5886" lvl="4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063" lvl="5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240" lvl="6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417" lvl="7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594" lvl="8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1679469" y="5010150"/>
            <a:ext cx="10314903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34288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1" lvl="2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3" lvl="5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7" lvl="7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12343597" y="3362326"/>
            <a:ext cx="10365701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77" lvl="0" indent="-228589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354" lvl="1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531" lvl="2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709" lvl="3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5886" lvl="4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063" lvl="5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240" lvl="6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417" lvl="7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594" lvl="8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12343597" y="5010150"/>
            <a:ext cx="10365701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34288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1" lvl="2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3" lvl="5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7" lvl="7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7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66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95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1679470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10365701" y="1974853"/>
            <a:ext cx="12343597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634968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Char char="•"/>
              <a:defRPr sz="6400"/>
            </a:lvl1pPr>
            <a:lvl2pPr marL="914354" lvl="1" indent="-58417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Char char="•"/>
              <a:defRPr sz="5600"/>
            </a:lvl2pPr>
            <a:lvl3pPr marL="1371531" lvl="2" indent="-53337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709" lvl="3" indent="-48257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5886" lvl="4" indent="-48257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063" lvl="5" indent="-48257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marL="3200240" lvl="6" indent="-48257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marL="3657417" lvl="7" indent="-48257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marL="4114594" lvl="8" indent="-48257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1679470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228589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354" lvl="1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531" lvl="2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709" lvl="3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5886" lvl="4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063" lvl="5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240" lvl="6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417" lvl="7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594" lvl="8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156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679470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0365701" y="1974853"/>
            <a:ext cx="12343597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679470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228589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354" lvl="1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531" lvl="2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709" lvl="3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5886" lvl="4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063" lvl="5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240" lvl="6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417" lvl="7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594" lvl="8" indent="-228589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19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7839869" y="-2512328"/>
            <a:ext cx="8702676" cy="21029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34288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1" lvl="2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3" lvl="5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7" lvl="7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24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14265555" y="3913359"/>
            <a:ext cx="11623676" cy="5257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3598250" y="-1191709"/>
            <a:ext cx="11623676" cy="15467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77" lvl="0" indent="-342883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531" lvl="2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886" lvl="4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063" lvl="5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7" lvl="7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3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66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D5164A9-11C2-F72C-8BE8-467CDDE5E9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382413" cy="13716000"/>
          </a:xfrm>
          <a:prstGeom prst="rect">
            <a:avLst/>
          </a:prstGeom>
        </p:spPr>
      </p:pic>
      <p:sp>
        <p:nvSpPr>
          <p:cNvPr id="5" name="Slide Number Placeholder 24">
            <a:extLst>
              <a:ext uri="{FF2B5EF4-FFF2-40B4-BE49-F238E27FC236}">
                <a16:creationId xmlns:a16="http://schemas.microsoft.com/office/drawing/2014/main" id="{A07BD2BF-42E1-934E-A513-DFEEC7E893D3}"/>
              </a:ext>
            </a:extLst>
          </p:cNvPr>
          <p:cNvSpPr txBox="1">
            <a:spLocks/>
          </p:cNvSpPr>
          <p:nvPr userDrawn="1"/>
        </p:nvSpPr>
        <p:spPr>
          <a:xfrm>
            <a:off x="1194248" y="12845280"/>
            <a:ext cx="1073134" cy="730252"/>
          </a:xfrm>
          <a:prstGeom prst="rect">
            <a:avLst/>
          </a:prstGeom>
        </p:spPr>
        <p:txBody>
          <a:bodyPr vert="horz" lIns="182856" tIns="91428" rIns="182856" bIns="91428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B6F15528-21DE-4FAA-801E-634DDDAF4B2B}" type="slidenum">
              <a:rPr lang="en-US" sz="1800">
                <a:latin typeface="Gotham Medium" panose="02000604030000020004" pitchFamily="2" charset="0"/>
                <a:cs typeface="Arial" panose="020B0604020202020204" pitchFamily="34" charset="0"/>
              </a:rPr>
              <a:pPr algn="l"/>
              <a:t>‹#›</a:t>
            </a:fld>
            <a:endParaRPr lang="en-US" sz="1800">
              <a:latin typeface="Gotham Medium" panose="02000604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99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0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0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783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18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>
            <a:spLocks noGrp="1"/>
          </p:cNvSpPr>
          <p:nvPr>
            <p:ph type="title"/>
          </p:nvPr>
        </p:nvSpPr>
        <p:spPr>
          <a:xfrm>
            <a:off x="1663593" y="3419477"/>
            <a:ext cx="21029831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body" idx="1"/>
          </p:nvPr>
        </p:nvSpPr>
        <p:spPr>
          <a:xfrm>
            <a:off x="1663593" y="9178927"/>
            <a:ext cx="21029831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 sz="4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  <a:defRPr sz="4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6248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12343596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633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>
            <a:spLocks noGrp="1"/>
          </p:cNvSpPr>
          <p:nvPr>
            <p:ph type="title"/>
          </p:nvPr>
        </p:nvSpPr>
        <p:spPr>
          <a:xfrm>
            <a:off x="1679468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body" idx="1"/>
          </p:nvPr>
        </p:nvSpPr>
        <p:spPr>
          <a:xfrm>
            <a:off x="1679468" y="3362326"/>
            <a:ext cx="10314904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2"/>
          </p:nvPr>
        </p:nvSpPr>
        <p:spPr>
          <a:xfrm>
            <a:off x="1679468" y="5010150"/>
            <a:ext cx="10314904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3"/>
          </p:nvPr>
        </p:nvSpPr>
        <p:spPr>
          <a:xfrm>
            <a:off x="12343599" y="3362326"/>
            <a:ext cx="10365700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body" idx="4"/>
          </p:nvPr>
        </p:nvSpPr>
        <p:spPr>
          <a:xfrm>
            <a:off x="12343599" y="5010150"/>
            <a:ext cx="10365700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892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55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En blanc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823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3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10365703" y="1974852"/>
            <a:ext cx="12343597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Char char="•"/>
              <a:defRPr sz="6400"/>
            </a:lvl1pPr>
            <a:lvl2pPr marL="914400" lvl="1" indent="-584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Char char="•"/>
              <a:defRPr sz="56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marL="3200400" lvl="6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marL="3657600" lvl="7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marL="4114800" lvl="8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1679468" y="4114800"/>
            <a:ext cx="7863963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2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3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0365703" y="1974852"/>
            <a:ext cx="12343597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679468" y="4114800"/>
            <a:ext cx="7863963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59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7839870" y="-2512326"/>
            <a:ext cx="8702676" cy="21029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289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14265556" y="3913359"/>
            <a:ext cx="11623676" cy="5257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3598250" y="-1191707"/>
            <a:ext cx="11623676" cy="15467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9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alibri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alibri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431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alibri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10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ONECaribbean@iadb.org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96935" y="0"/>
            <a:ext cx="6963460" cy="335507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427401" y="2673378"/>
            <a:ext cx="12138030" cy="503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9600" b="1">
                <a:solidFill>
                  <a:schemeClr val="lt1"/>
                </a:solidFill>
                <a:latin typeface="Montserrat"/>
                <a:sym typeface="Montserrat"/>
              </a:rPr>
              <a:t>ONE Caribbean: </a:t>
            </a:r>
          </a:p>
          <a:p>
            <a:r>
              <a:rPr lang="en-US" sz="7700" b="1">
                <a:solidFill>
                  <a:schemeClr val="lt1"/>
                </a:solidFill>
                <a:latin typeface="Montserrat"/>
                <a:sym typeface="Montserrat"/>
              </a:rPr>
              <a:t>Regional Cooperation for Sustainable Development</a:t>
            </a:r>
            <a:endParaRPr lang="en-US" sz="7700" b="1">
              <a:solidFill>
                <a:schemeClr val="lt1"/>
              </a:solidFill>
              <a:latin typeface="Montserra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672903" y="9521536"/>
            <a:ext cx="12888911" cy="1735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Private Sector Regional Policy Dialogue </a:t>
            </a: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16 October 2025</a:t>
            </a:r>
          </a:p>
          <a:p>
            <a:pPr>
              <a:lnSpc>
                <a:spcPct val="120000"/>
              </a:lnSpc>
            </a:pPr>
            <a:endParaRPr lang="en-US"/>
          </a:p>
        </p:txBody>
      </p:sp>
      <p:sp>
        <p:nvSpPr>
          <p:cNvPr id="87" name="Google Shape;87;p1"/>
          <p:cNvSpPr/>
          <p:nvPr/>
        </p:nvSpPr>
        <p:spPr>
          <a:xfrm>
            <a:off x="0" y="12554465"/>
            <a:ext cx="24382413" cy="11615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6416" y="12656564"/>
            <a:ext cx="9389579" cy="957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9">
          <a:extLst>
            <a:ext uri="{FF2B5EF4-FFF2-40B4-BE49-F238E27FC236}">
              <a16:creationId xmlns:a16="http://schemas.microsoft.com/office/drawing/2014/main" id="{66594C74-7F42-CB9E-25F2-D212720FE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865119AF-7C42-DDE0-B59D-C7841B065139}"/>
              </a:ext>
            </a:extLst>
          </p:cNvPr>
          <p:cNvSpPr/>
          <p:nvPr/>
        </p:nvSpPr>
        <p:spPr>
          <a:xfrm>
            <a:off x="794" y="12554095"/>
            <a:ext cx="24380827" cy="11614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0" tIns="45697" rIns="91420" bIns="45697" anchor="ctr" anchorCtr="0">
            <a:no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5">
            <a:extLst>
              <a:ext uri="{FF2B5EF4-FFF2-40B4-BE49-F238E27FC236}">
                <a16:creationId xmlns:a16="http://schemas.microsoft.com/office/drawing/2014/main" id="{8726DB9F-533E-FA15-A96D-EC722EDC9A4F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722" y="12656186"/>
            <a:ext cx="9388969" cy="95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3;p2">
            <a:extLst>
              <a:ext uri="{FF2B5EF4-FFF2-40B4-BE49-F238E27FC236}">
                <a16:creationId xmlns:a16="http://schemas.microsoft.com/office/drawing/2014/main" id="{E66EA919-97E2-E410-05A1-3B9FF9ACB7A2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52357" y="205020"/>
            <a:ext cx="3627284" cy="174766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>
            <a:extLst>
              <a:ext uri="{FF2B5EF4-FFF2-40B4-BE49-F238E27FC236}">
                <a16:creationId xmlns:a16="http://schemas.microsoft.com/office/drawing/2014/main" id="{5A21C829-8C1A-FD09-92F2-1595890A5AE2}"/>
              </a:ext>
            </a:extLst>
          </p:cNvPr>
          <p:cNvSpPr txBox="1"/>
          <p:nvPr/>
        </p:nvSpPr>
        <p:spPr>
          <a:xfrm>
            <a:off x="1241515" y="1978517"/>
            <a:ext cx="22041565" cy="246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0865" marR="0" lvl="0" indent="-570865" algn="just" defTabSz="91435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Launched in March 2024 </a:t>
            </a: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as the IDB Group’s </a:t>
            </a: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strategic framework </a:t>
            </a:r>
            <a:r>
              <a:rPr kumimoji="0" lang="en-US" sz="4000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and </a:t>
            </a: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5-year regional program </a:t>
            </a: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to foster regional cooperations to tackle shared challenges</a:t>
            </a: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. </a:t>
            </a:r>
          </a:p>
          <a:p>
            <a:pPr marL="570865" marR="0" lvl="0" indent="-570865" algn="just" defTabSz="91435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 pitchFamily="2" charset="0"/>
                <a:cs typeface="Arial"/>
                <a:sym typeface="Arial"/>
              </a:rPr>
              <a:t>4 </a:t>
            </a:r>
            <a:r>
              <a:rPr lang="en-US" sz="4000" b="1">
                <a:solidFill>
                  <a:srgbClr val="0A4D6D"/>
                </a:solidFill>
                <a:latin typeface="Montserrat" pitchFamily="2" charset="0"/>
              </a:rPr>
              <a:t>Strategic Pillars </a:t>
            </a:r>
            <a:r>
              <a:rPr lang="en-US" sz="4000">
                <a:solidFill>
                  <a:srgbClr val="0A4D6D"/>
                </a:solidFill>
                <a:latin typeface="Montserrat" pitchFamily="2" charset="0"/>
              </a:rPr>
              <a:t>and </a:t>
            </a:r>
            <a:r>
              <a:rPr lang="en-US" sz="4000" b="1">
                <a:solidFill>
                  <a:srgbClr val="0A4D6D"/>
                </a:solidFill>
                <a:latin typeface="Montserrat" pitchFamily="2" charset="0"/>
              </a:rPr>
              <a:t>2 Cross-Cutting Areas </a:t>
            </a:r>
            <a:r>
              <a:rPr lang="en-US" sz="4000">
                <a:solidFill>
                  <a:srgbClr val="0A4D6D"/>
                </a:solidFill>
                <a:latin typeface="Montserrat" pitchFamily="2" charset="0"/>
              </a:rPr>
              <a:t>(Institutions and Digital):</a:t>
            </a:r>
            <a:endParaRPr kumimoji="0" lang="en-US" sz="4000" b="0" i="0" u="none" strike="noStrike" kern="0" cap="none" spc="0" normalizeH="0" baseline="0" noProof="0">
              <a:ln>
                <a:noFill/>
              </a:ln>
              <a:solidFill>
                <a:srgbClr val="0A4D6D"/>
              </a:solidFill>
              <a:effectLst/>
              <a:uLnTx/>
              <a:uFillTx/>
              <a:latin typeface="Montserrat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96;p2">
            <a:extLst>
              <a:ext uri="{FF2B5EF4-FFF2-40B4-BE49-F238E27FC236}">
                <a16:creationId xmlns:a16="http://schemas.microsoft.com/office/drawing/2014/main" id="{C93D0151-4C13-BA51-3E38-849A3D8140F6}"/>
              </a:ext>
            </a:extLst>
          </p:cNvPr>
          <p:cNvSpPr txBox="1"/>
          <p:nvPr/>
        </p:nvSpPr>
        <p:spPr>
          <a:xfrm>
            <a:off x="0" y="636057"/>
            <a:ext cx="2134637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000" b="1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Overview</a:t>
            </a:r>
            <a:endParaRPr kumimoji="0" sz="7000" b="1" i="0" u="none" strike="noStrike" kern="0" cap="none" spc="0" normalizeH="0" baseline="0" noProof="0">
              <a:ln>
                <a:noFill/>
              </a:ln>
              <a:solidFill>
                <a:srgbClr val="0A4D6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3A9F80-4B94-BD78-EC3D-F573E52798C8}"/>
              </a:ext>
            </a:extLst>
          </p:cNvPr>
          <p:cNvGrpSpPr/>
          <p:nvPr/>
        </p:nvGrpSpPr>
        <p:grpSpPr>
          <a:xfrm>
            <a:off x="335280" y="4705972"/>
            <a:ext cx="23103840" cy="7394587"/>
            <a:chOff x="66141" y="1948380"/>
            <a:chExt cx="12126915" cy="39180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12DA98-7A4A-986B-98D4-BCF40D7C8195}"/>
                </a:ext>
              </a:extLst>
            </p:cNvPr>
            <p:cNvSpPr txBox="1"/>
            <p:nvPr/>
          </p:nvSpPr>
          <p:spPr>
            <a:xfrm>
              <a:off x="147592" y="1956411"/>
              <a:ext cx="3447310" cy="514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Pillar 1: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Climate and DRM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F4D572-DD61-EB2D-641D-53E92B0093A5}"/>
                </a:ext>
              </a:extLst>
            </p:cNvPr>
            <p:cNvSpPr txBox="1"/>
            <p:nvPr/>
          </p:nvSpPr>
          <p:spPr>
            <a:xfrm>
              <a:off x="3562024" y="1956411"/>
              <a:ext cx="2853079" cy="514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Pillar 2: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Citizen Security</a:t>
              </a:r>
            </a:p>
          </p:txBody>
        </p:sp>
        <p:pic>
          <p:nvPicPr>
            <p:cNvPr id="22" name="Picture 2" descr="Caribbean Hurricane Season | Where To ...">
              <a:extLst>
                <a:ext uri="{FF2B5EF4-FFF2-40B4-BE49-F238E27FC236}">
                  <a16:creationId xmlns:a16="http://schemas.microsoft.com/office/drawing/2014/main" id="{150E70AB-9030-E6D8-A241-1BA7ECD449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922" y="4172739"/>
              <a:ext cx="2354187" cy="15425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5F83E7B-624F-4F3E-8DEC-EB961CCEC30A}"/>
                </a:ext>
              </a:extLst>
            </p:cNvPr>
            <p:cNvSpPr txBox="1"/>
            <p:nvPr/>
          </p:nvSpPr>
          <p:spPr>
            <a:xfrm>
              <a:off x="6703339" y="5209959"/>
              <a:ext cx="4531198" cy="514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b="1">
                  <a:solidFill>
                    <a:srgbClr val="154E72"/>
                  </a:solidFill>
                  <a:latin typeface="Montserrat" pitchFamily="2" charset="77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154E72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027845EB-C7F6-A931-F655-6B036F970E40}"/>
                </a:ext>
              </a:extLst>
            </p:cNvPr>
            <p:cNvSpPr/>
            <p:nvPr/>
          </p:nvSpPr>
          <p:spPr>
            <a:xfrm>
              <a:off x="66141" y="2730704"/>
              <a:ext cx="3244716" cy="129208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  <a:sym typeface="Arial"/>
                </a:rPr>
                <a:t>Enhancing climate resilient infrastructure, water and energy sector resilience and DRM across the region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A9116B7-9C14-421E-21CE-291E513238ED}"/>
                </a:ext>
              </a:extLst>
            </p:cNvPr>
            <p:cNvCxnSpPr/>
            <p:nvPr/>
          </p:nvCxnSpPr>
          <p:spPr>
            <a:xfrm>
              <a:off x="3262933" y="1952939"/>
              <a:ext cx="0" cy="3913494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B237933-87D5-469C-44D8-6D3C40A5C665}"/>
                </a:ext>
              </a:extLst>
            </p:cNvPr>
            <p:cNvCxnSpPr/>
            <p:nvPr/>
          </p:nvCxnSpPr>
          <p:spPr>
            <a:xfrm>
              <a:off x="6540200" y="1952939"/>
              <a:ext cx="0" cy="3913494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39446B-728C-10FD-3E19-707E42E2AFBE}"/>
                </a:ext>
              </a:extLst>
            </p:cNvPr>
            <p:cNvCxnSpPr/>
            <p:nvPr/>
          </p:nvCxnSpPr>
          <p:spPr>
            <a:xfrm>
              <a:off x="9422546" y="1948380"/>
              <a:ext cx="0" cy="3913494"/>
            </a:xfrm>
            <a:prstGeom prst="line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8685D02-FCC3-0D22-AD90-7BBB611395A7}"/>
                </a:ext>
              </a:extLst>
            </p:cNvPr>
            <p:cNvSpPr/>
            <p:nvPr/>
          </p:nvSpPr>
          <p:spPr>
            <a:xfrm>
              <a:off x="3613260" y="2628063"/>
              <a:ext cx="2746380" cy="129208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  <a:sym typeface="Arial"/>
                </a:rPr>
                <a:t>Strengthening capacities to prevent and effectively respond to crime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7F5EB59-F8F8-58CF-9784-3CD8C22748DF}"/>
                </a:ext>
              </a:extLst>
            </p:cNvPr>
            <p:cNvSpPr txBox="1"/>
            <p:nvPr/>
          </p:nvSpPr>
          <p:spPr>
            <a:xfrm>
              <a:off x="6754744" y="1956410"/>
              <a:ext cx="2495401" cy="514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Pillar 3: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Private Sector</a:t>
              </a:r>
            </a:p>
          </p:txBody>
        </p:sp>
        <p:pic>
          <p:nvPicPr>
            <p:cNvPr id="31" name="Picture 8" descr="Latin America-Caribbean shipping ...">
              <a:extLst>
                <a:ext uri="{FF2B5EF4-FFF2-40B4-BE49-F238E27FC236}">
                  <a16:creationId xmlns:a16="http://schemas.microsoft.com/office/drawing/2014/main" id="{F9D7AC52-E7DE-4EAC-B90D-20F1EE2136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1616" y="4172740"/>
              <a:ext cx="2538530" cy="1542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79B6837-ECAC-AE2C-9AC7-9729F0ABB2A5}"/>
                </a:ext>
              </a:extLst>
            </p:cNvPr>
            <p:cNvSpPr/>
            <p:nvPr/>
          </p:nvSpPr>
          <p:spPr>
            <a:xfrm>
              <a:off x="6636411" y="2792168"/>
              <a:ext cx="2746380" cy="129208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  <a:sym typeface="Arial"/>
                </a:rPr>
                <a:t>Enhancing the enabling environment to foster private sector development and boost productivity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154E72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65DE3598-A73B-4F9F-B3C2-063E8D3152E2}"/>
                </a:ext>
              </a:extLst>
            </p:cNvPr>
            <p:cNvSpPr/>
            <p:nvPr/>
          </p:nvSpPr>
          <p:spPr>
            <a:xfrm>
              <a:off x="9446676" y="2778065"/>
              <a:ext cx="2746380" cy="129208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ea typeface="+mn-ea"/>
                  <a:cs typeface="+mn-cs"/>
                  <a:sym typeface="Arial"/>
                </a:rPr>
                <a:t>Reducing trade barriers and increasing production and access to nutritious foods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154E72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  <a:sym typeface="Arial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BDE9D2-3E4B-D5B0-728B-C47CBB261347}"/>
                </a:ext>
              </a:extLst>
            </p:cNvPr>
            <p:cNvSpPr txBox="1"/>
            <p:nvPr/>
          </p:nvSpPr>
          <p:spPr>
            <a:xfrm>
              <a:off x="9509487" y="1952292"/>
              <a:ext cx="2495401" cy="5146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Pillar 4: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154E72"/>
                  </a:solidFill>
                  <a:effectLst/>
                  <a:uLnTx/>
                  <a:uFillTx/>
                  <a:latin typeface="Montserrat" pitchFamily="2" charset="77"/>
                  <a:cs typeface="Arial"/>
                  <a:sym typeface="Arial"/>
                </a:rPr>
                <a:t>Food Security</a:t>
              </a:r>
            </a:p>
          </p:txBody>
        </p:sp>
        <p:pic>
          <p:nvPicPr>
            <p:cNvPr id="35" name="Picture 10" descr="Top Ten Traditional Caribbean Markets ...">
              <a:extLst>
                <a:ext uri="{FF2B5EF4-FFF2-40B4-BE49-F238E27FC236}">
                  <a16:creationId xmlns:a16="http://schemas.microsoft.com/office/drawing/2014/main" id="{B09F4868-C5DC-9FFA-36D2-C5F7A91A7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1873" y="4172739"/>
              <a:ext cx="2396321" cy="1594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2" descr="The Jamaica Constabulary Force (JCF @jamaicaconstabularyforce) is clearing  the air about what really gives police the right to arrest you — and your  rights in the moment. On the Pon Di Corna">
              <a:extLst>
                <a:ext uri="{FF2B5EF4-FFF2-40B4-BE49-F238E27FC236}">
                  <a16:creationId xmlns:a16="http://schemas.microsoft.com/office/drawing/2014/main" id="{4634F84C-F2E4-AA1E-ABD4-B8E9E7AA60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23" b="45955"/>
            <a:stretch>
              <a:fillRect/>
            </a:stretch>
          </p:blipFill>
          <p:spPr bwMode="auto">
            <a:xfrm>
              <a:off x="3517154" y="4172739"/>
              <a:ext cx="2785331" cy="1564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739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9">
          <a:extLst>
            <a:ext uri="{FF2B5EF4-FFF2-40B4-BE49-F238E27FC236}">
              <a16:creationId xmlns:a16="http://schemas.microsoft.com/office/drawing/2014/main" id="{00B6E281-CD34-A860-2728-E4CC705FA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A0E640CD-A864-91C9-4EF7-6A93A8151B05}"/>
              </a:ext>
            </a:extLst>
          </p:cNvPr>
          <p:cNvSpPr/>
          <p:nvPr/>
        </p:nvSpPr>
        <p:spPr>
          <a:xfrm>
            <a:off x="794" y="12554095"/>
            <a:ext cx="24380827" cy="11614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0" tIns="45697" rIns="91420" bIns="45697" anchor="ctr" anchorCtr="0">
            <a:no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5">
            <a:extLst>
              <a:ext uri="{FF2B5EF4-FFF2-40B4-BE49-F238E27FC236}">
                <a16:creationId xmlns:a16="http://schemas.microsoft.com/office/drawing/2014/main" id="{24048494-583F-75FC-A3E4-8B803964FA58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722" y="12656186"/>
            <a:ext cx="9388969" cy="95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93;p2">
            <a:extLst>
              <a:ext uri="{FF2B5EF4-FFF2-40B4-BE49-F238E27FC236}">
                <a16:creationId xmlns:a16="http://schemas.microsoft.com/office/drawing/2014/main" id="{C1968C9B-6736-0F28-8F3D-FF6CC1CC4ECE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52357" y="205020"/>
            <a:ext cx="3627284" cy="174766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>
            <a:extLst>
              <a:ext uri="{FF2B5EF4-FFF2-40B4-BE49-F238E27FC236}">
                <a16:creationId xmlns:a16="http://schemas.microsoft.com/office/drawing/2014/main" id="{0CCB09EE-66D8-849F-B13E-CD02876CE8BD}"/>
              </a:ext>
            </a:extLst>
          </p:cNvPr>
          <p:cNvSpPr txBox="1"/>
          <p:nvPr/>
        </p:nvSpPr>
        <p:spPr>
          <a:xfrm>
            <a:off x="1241515" y="1978517"/>
            <a:ext cx="22041565" cy="10772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471" lvl="0" indent="-571471" algn="just" defTabSz="914354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rgbClr val="0A4D6D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Direct beneficiary countries: </a:t>
            </a:r>
            <a:r>
              <a:rPr lang="en-US" sz="4000" dirty="0">
                <a:solidFill>
                  <a:srgbClr val="0A4D6D"/>
                </a:solidFill>
                <a:latin typeface="Montserrat" pitchFamily="2" charset="0"/>
                <a:ea typeface="Montserrat"/>
                <a:cs typeface="Montserrat"/>
                <a:sym typeface="Montserrat"/>
              </a:rPr>
              <a:t>IDB Caribbean country members (including Belize).</a:t>
            </a:r>
          </a:p>
          <a:p>
            <a:pPr marL="571471" lvl="0" indent="-571471" algn="just" defTabSz="914354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4000" dirty="0">
              <a:solidFill>
                <a:srgbClr val="0A4D6D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  <a:p>
            <a:pPr marL="571471" lvl="0" indent="-571471" algn="just" defTabSz="914354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4000" dirty="0">
              <a:solidFill>
                <a:srgbClr val="0A4D6D"/>
              </a:solidFill>
              <a:latin typeface="Montserrat" pitchFamily="2" charset="0"/>
              <a:ea typeface="Montserrat"/>
              <a:cs typeface="Montserrat"/>
              <a:sym typeface="Montserrat"/>
            </a:endParaRPr>
          </a:p>
          <a:p>
            <a:pPr marL="571471" indent="-571471" algn="just" defTabSz="914354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dirty="0">
                <a:solidFill>
                  <a:srgbClr val="0A4D6D"/>
                </a:solidFill>
                <a:latin typeface="Montserrat" pitchFamily="2" charset="0"/>
              </a:rPr>
              <a:t>Led by the </a:t>
            </a:r>
            <a:r>
              <a:rPr lang="en-US" sz="4000" b="1" dirty="0">
                <a:solidFill>
                  <a:srgbClr val="0A4D6D"/>
                </a:solidFill>
                <a:latin typeface="Montserrat" pitchFamily="2" charset="0"/>
              </a:rPr>
              <a:t>ONE Caribbean Unit</a:t>
            </a:r>
            <a:r>
              <a:rPr lang="en-US" sz="4000" dirty="0">
                <a:latin typeface="Montserrat" pitchFamily="2" charset="0"/>
              </a:rPr>
              <a:t>​ </a:t>
            </a:r>
            <a:r>
              <a:rPr lang="en-US" sz="4000" dirty="0">
                <a:solidFill>
                  <a:srgbClr val="0A4D6D"/>
                </a:solidFill>
                <a:latin typeface="Montserrat" pitchFamily="2" charset="0"/>
              </a:rPr>
              <a:t>within the </a:t>
            </a:r>
            <a:r>
              <a:rPr lang="en-US" sz="4000" b="1" dirty="0">
                <a:solidFill>
                  <a:srgbClr val="0A4D6D"/>
                </a:solidFill>
                <a:latin typeface="Montserrat" pitchFamily="2" charset="0"/>
              </a:rPr>
              <a:t>IDB Caribbean Department</a:t>
            </a:r>
            <a:r>
              <a:rPr lang="en-US" sz="4000" dirty="0">
                <a:solidFill>
                  <a:srgbClr val="0A4D6D"/>
                </a:solidFill>
                <a:latin typeface="Montserrat" pitchFamily="2" charset="0"/>
              </a:rPr>
              <a:t>. A </a:t>
            </a:r>
            <a:r>
              <a:rPr lang="en-US" sz="4000" b="1" dirty="0">
                <a:solidFill>
                  <a:srgbClr val="0A4D6D"/>
                </a:solidFill>
                <a:latin typeface="Montserrat" pitchFamily="2" charset="0"/>
              </a:rPr>
              <a:t>whole of bank approach</a:t>
            </a:r>
            <a:r>
              <a:rPr lang="en-US" sz="4000" dirty="0">
                <a:solidFill>
                  <a:srgbClr val="0A4D6D"/>
                </a:solidFill>
                <a:latin typeface="Montserrat" pitchFamily="2" charset="0"/>
              </a:rPr>
              <a:t> to align projects, policy and partnerships to deliver regional results. </a:t>
            </a:r>
          </a:p>
          <a:p>
            <a:pPr marL="571471" indent="-571471" defTabSz="914354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rgbClr val="0A4D6D"/>
                </a:solidFill>
                <a:latin typeface="Montserrat" pitchFamily="2" charset="0"/>
              </a:rPr>
              <a:t>Resources</a:t>
            </a:r>
            <a:r>
              <a:rPr lang="en-US" sz="4000" dirty="0">
                <a:solidFill>
                  <a:srgbClr val="0A4D6D"/>
                </a:solidFill>
                <a:latin typeface="Montserrat" pitchFamily="2" charset="0"/>
              </a:rPr>
              <a:t>: </a:t>
            </a:r>
          </a:p>
          <a:p>
            <a:pPr marL="1431925" lvl="5" indent="-792163" algn="just" defTabSz="914354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rgbClr val="0A4D6D"/>
                </a:solidFill>
                <a:latin typeface="Montserrat"/>
              </a:rPr>
              <a:t>IDB Ordinary Capital $20m</a:t>
            </a:r>
            <a:r>
              <a:rPr lang="en-US" sz="4000" dirty="0">
                <a:solidFill>
                  <a:srgbClr val="0A4D6D"/>
                </a:solidFill>
                <a:latin typeface="Montserrat"/>
              </a:rPr>
              <a:t> </a:t>
            </a:r>
          </a:p>
          <a:p>
            <a:pPr marL="1431925" lvl="5" indent="-792163" defTabSz="914354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rgbClr val="0A4D6D"/>
                </a:solidFill>
                <a:latin typeface="Montserrat"/>
              </a:rPr>
              <a:t>Multi-Donor Trust Fund </a:t>
            </a:r>
            <a:r>
              <a:rPr lang="en-US" sz="4000" dirty="0">
                <a:solidFill>
                  <a:srgbClr val="0A4D6D"/>
                </a:solidFill>
                <a:latin typeface="Montserrat"/>
              </a:rPr>
              <a:t>with</a:t>
            </a:r>
            <a:r>
              <a:rPr lang="en-US" sz="4000" b="1" dirty="0">
                <a:solidFill>
                  <a:srgbClr val="0A4D6D"/>
                </a:solidFill>
                <a:latin typeface="Montserrat"/>
              </a:rPr>
              <a:t> $13m commitments                                                 </a:t>
            </a:r>
            <a:r>
              <a:rPr lang="en-US" sz="4000" dirty="0">
                <a:solidFill>
                  <a:srgbClr val="0A4D6D"/>
                </a:solidFill>
                <a:latin typeface="Montserrat"/>
              </a:rPr>
              <a:t>from founding donors: UK and Canada.</a:t>
            </a:r>
          </a:p>
          <a:p>
            <a:pPr marL="571471" indent="-571471" algn="just" defTabSz="914354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dirty="0">
                <a:solidFill>
                  <a:srgbClr val="0A4D6D"/>
                </a:solidFill>
                <a:latin typeface="Montserrat"/>
              </a:rPr>
              <a:t>Private Sector Pillar </a:t>
            </a:r>
            <a:r>
              <a:rPr lang="en-US" sz="4000" dirty="0">
                <a:solidFill>
                  <a:srgbClr val="0A4D6D"/>
                </a:solidFill>
                <a:latin typeface="Montserrat"/>
              </a:rPr>
              <a:t>– deep dive to follow:</a:t>
            </a:r>
          </a:p>
          <a:p>
            <a:pPr marL="639762" lvl="5" algn="just" defTabSz="914354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000" b="1" dirty="0">
                <a:solidFill>
                  <a:srgbClr val="0A4D6D"/>
                </a:solidFill>
                <a:latin typeface="Montserrat"/>
              </a:rPr>
              <a:t>1)  Flagship: Project Preparation Coordination Mechanism </a:t>
            </a:r>
            <a:r>
              <a:rPr lang="en-US" sz="4000" dirty="0">
                <a:solidFill>
                  <a:srgbClr val="0A4D6D"/>
                </a:solidFill>
                <a:latin typeface="Montserrat"/>
              </a:rPr>
              <a:t>(private, PPPS, public)</a:t>
            </a:r>
          </a:p>
          <a:p>
            <a:pPr marL="639762" lvl="5" algn="just" defTabSz="914354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000" b="1" dirty="0">
                <a:solidFill>
                  <a:srgbClr val="0A4D6D"/>
                </a:solidFill>
                <a:latin typeface="Montserrat"/>
              </a:rPr>
              <a:t>2)  SME TA Facility </a:t>
            </a:r>
          </a:p>
          <a:p>
            <a:pPr marL="639762" lvl="5" algn="just" defTabSz="914354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000" b="1" dirty="0">
                <a:solidFill>
                  <a:srgbClr val="0A4D6D"/>
                </a:solidFill>
                <a:latin typeface="Montserrat"/>
              </a:rPr>
              <a:t>3)  Catalyzing Impact Investment </a:t>
            </a:r>
          </a:p>
        </p:txBody>
      </p:sp>
      <p:sp>
        <p:nvSpPr>
          <p:cNvPr id="4" name="Google Shape;96;p2">
            <a:extLst>
              <a:ext uri="{FF2B5EF4-FFF2-40B4-BE49-F238E27FC236}">
                <a16:creationId xmlns:a16="http://schemas.microsoft.com/office/drawing/2014/main" id="{F4CFB364-1E51-33F3-6D7C-68D747021A58}"/>
              </a:ext>
            </a:extLst>
          </p:cNvPr>
          <p:cNvSpPr txBox="1"/>
          <p:nvPr/>
        </p:nvSpPr>
        <p:spPr>
          <a:xfrm>
            <a:off x="0" y="636057"/>
            <a:ext cx="21346373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000" b="1" i="0" u="none" strike="noStrike" kern="0" cap="none" spc="0" normalizeH="0" baseline="0" noProof="0">
                <a:ln>
                  <a:noFill/>
                </a:ln>
                <a:solidFill>
                  <a:srgbClr val="0A4D6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Overview</a:t>
            </a:r>
            <a:endParaRPr kumimoji="0" sz="7000" b="1" i="0" u="none" strike="noStrike" kern="0" cap="none" spc="0" normalizeH="0" baseline="0" noProof="0">
              <a:ln>
                <a:noFill/>
              </a:ln>
              <a:solidFill>
                <a:srgbClr val="0A4D6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C165D8-659C-01D2-D4D4-2DD3044673F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248" t="35716" r="35521" b="46380"/>
          <a:stretch>
            <a:fillRect/>
          </a:stretch>
        </p:blipFill>
        <p:spPr>
          <a:xfrm>
            <a:off x="1871330" y="2819368"/>
            <a:ext cx="9548038" cy="1585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EC3624-46F7-4083-4958-BF8E2BBE1B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248" t="53341" r="35521" b="28755"/>
          <a:stretch>
            <a:fillRect/>
          </a:stretch>
        </p:blipFill>
        <p:spPr>
          <a:xfrm>
            <a:off x="12049183" y="2839650"/>
            <a:ext cx="9548038" cy="158599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AA43BAD-CC4B-FCF2-79E0-6AA82218D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6356" y="8076255"/>
            <a:ext cx="3787370" cy="1161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EB68A2-BBC8-F11F-E5E7-89AE4A47D7D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442" t="40476" r="53160" b="30952"/>
          <a:stretch>
            <a:fillRect/>
          </a:stretch>
        </p:blipFill>
        <p:spPr>
          <a:xfrm>
            <a:off x="16113538" y="7961729"/>
            <a:ext cx="3123465" cy="140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12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9">
          <a:extLst>
            <a:ext uri="{FF2B5EF4-FFF2-40B4-BE49-F238E27FC236}">
              <a16:creationId xmlns:a16="http://schemas.microsoft.com/office/drawing/2014/main" id="{08968CD3-9A4B-62F0-80B0-7D766F551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93;p2">
            <a:extLst>
              <a:ext uri="{FF2B5EF4-FFF2-40B4-BE49-F238E27FC236}">
                <a16:creationId xmlns:a16="http://schemas.microsoft.com/office/drawing/2014/main" id="{1F7A7DAD-A3F9-8766-23E5-DB9F1906083E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52357" y="205020"/>
            <a:ext cx="3627284" cy="1747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1;p5">
            <a:extLst>
              <a:ext uri="{FF2B5EF4-FFF2-40B4-BE49-F238E27FC236}">
                <a16:creationId xmlns:a16="http://schemas.microsoft.com/office/drawing/2014/main" id="{BBB9EE2C-F76D-E609-7EFC-EE2A631439E8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722" y="12656186"/>
            <a:ext cx="9388969" cy="95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1;p5">
            <a:extLst>
              <a:ext uri="{FF2B5EF4-FFF2-40B4-BE49-F238E27FC236}">
                <a16:creationId xmlns:a16="http://schemas.microsoft.com/office/drawing/2014/main" id="{30A4CA92-BD66-287F-8586-47C54F2A43F9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722" y="12656186"/>
            <a:ext cx="9388969" cy="9572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579D978E-81B7-A160-B118-7DE3A23A3E12}"/>
              </a:ext>
            </a:extLst>
          </p:cNvPr>
          <p:cNvSpPr txBox="1"/>
          <p:nvPr/>
        </p:nvSpPr>
        <p:spPr>
          <a:xfrm>
            <a:off x="10163075" y="2538545"/>
            <a:ext cx="14368966" cy="8556173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Flagship offer to support project preparation 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–Private, PPPs or Public Sector; and upstream (i.e. feasibility) or downstream (structuring). </a:t>
            </a: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Launched in February 2025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 in The Bahamas.  Brochure, Guidance Note and Concept Note/Project Proposal Templates available.</a:t>
            </a: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Internal Technical Advisory Committee (TAC)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 established to review submissions (Sr technical reps from IDB Invest, Lab, Sectors, Country Teams). </a:t>
            </a: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Projects 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– In our first 6 months, 11 projects assessed with 1 already receiving funding.</a:t>
            </a:r>
          </a:p>
        </p:txBody>
      </p:sp>
      <p:pic>
        <p:nvPicPr>
          <p:cNvPr id="5" name="Picture 4" descr="A screenshot of a brochure&#10;&#10;AI-generated content may be incorrect.">
            <a:extLst>
              <a:ext uri="{FF2B5EF4-FFF2-40B4-BE49-F238E27FC236}">
                <a16:creationId xmlns:a16="http://schemas.microsoft.com/office/drawing/2014/main" id="{D35E9BB6-D7A8-2486-54FE-BECEAB292B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914" t="5745" r="25650" b="9415"/>
          <a:stretch>
            <a:fillRect/>
          </a:stretch>
        </p:blipFill>
        <p:spPr bwMode="auto">
          <a:xfrm>
            <a:off x="744622" y="2609642"/>
            <a:ext cx="8976486" cy="100988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Google Shape;96;p2">
            <a:extLst>
              <a:ext uri="{FF2B5EF4-FFF2-40B4-BE49-F238E27FC236}">
                <a16:creationId xmlns:a16="http://schemas.microsoft.com/office/drawing/2014/main" id="{E8E1153F-FBBC-D130-DE92-06CA8203721D}"/>
              </a:ext>
            </a:extLst>
          </p:cNvPr>
          <p:cNvSpPr txBox="1"/>
          <p:nvPr/>
        </p:nvSpPr>
        <p:spPr>
          <a:xfrm>
            <a:off x="10491" y="934312"/>
            <a:ext cx="1744439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914354">
              <a:defRPr/>
            </a:pPr>
            <a:r>
              <a:rPr lang="en-US" sz="7000" b="1">
                <a:solidFill>
                  <a:srgbClr val="0A4D6D"/>
                </a:solidFill>
                <a:latin typeface="Montserrat"/>
                <a:ea typeface="Montserrat"/>
                <a:cs typeface="Montserrat"/>
                <a:sym typeface="Montserrat"/>
              </a:rPr>
              <a:t>1) Flagship: Project Preparation</a:t>
            </a:r>
          </a:p>
        </p:txBody>
      </p:sp>
    </p:spTree>
    <p:extLst>
      <p:ext uri="{BB962C8B-B14F-4D97-AF65-F5344CB8AC3E}">
        <p14:creationId xmlns:p14="http://schemas.microsoft.com/office/powerpoint/2010/main" val="1493786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9">
          <a:extLst>
            <a:ext uri="{FF2B5EF4-FFF2-40B4-BE49-F238E27FC236}">
              <a16:creationId xmlns:a16="http://schemas.microsoft.com/office/drawing/2014/main" id="{62147450-E454-7D01-3CFC-C7A66342A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93;p2">
            <a:extLst>
              <a:ext uri="{FF2B5EF4-FFF2-40B4-BE49-F238E27FC236}">
                <a16:creationId xmlns:a16="http://schemas.microsoft.com/office/drawing/2014/main" id="{52812B03-2B9E-4085-9D74-4887A472965F}"/>
              </a:ext>
            </a:extLst>
          </p:cNvPr>
          <p:cNvPicPr preferRelativeResize="0"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52357" y="205020"/>
            <a:ext cx="3627284" cy="1747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21;p5">
            <a:extLst>
              <a:ext uri="{FF2B5EF4-FFF2-40B4-BE49-F238E27FC236}">
                <a16:creationId xmlns:a16="http://schemas.microsoft.com/office/drawing/2014/main" id="{E04EF18C-7AC3-5C7F-F6D5-ABAF12251439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722" y="12656186"/>
            <a:ext cx="9388969" cy="95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1;p5">
            <a:extLst>
              <a:ext uri="{FF2B5EF4-FFF2-40B4-BE49-F238E27FC236}">
                <a16:creationId xmlns:a16="http://schemas.microsoft.com/office/drawing/2014/main" id="{CE9143F6-8E11-C0E8-86FA-4405F04A5EC7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6722" y="12656186"/>
            <a:ext cx="9388969" cy="9572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1A949173-AE1C-4C20-F53C-49ED953D50EB}"/>
              </a:ext>
            </a:extLst>
          </p:cNvPr>
          <p:cNvSpPr txBox="1"/>
          <p:nvPr/>
        </p:nvSpPr>
        <p:spPr>
          <a:xfrm>
            <a:off x="10163075" y="2486294"/>
            <a:ext cx="14368966" cy="9577729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4000" b="1" kern="1200" spc="-20" dirty="0">
                <a:solidFill>
                  <a:srgbClr val="005274"/>
                </a:solidFill>
                <a:latin typeface="Montserrat"/>
              </a:rPr>
              <a:t>Partnerships </a:t>
            </a:r>
            <a:r>
              <a:rPr lang="en-US" sz="4000" kern="1200" spc="-20" dirty="0">
                <a:solidFill>
                  <a:srgbClr val="005274"/>
                </a:solidFill>
                <a:latin typeface="Montserrat"/>
              </a:rPr>
              <a:t>– Widespread engagements with stakeholders and MOU signed with the </a:t>
            </a:r>
            <a:r>
              <a:rPr lang="en-US" sz="4000" b="1" kern="1200" spc="-20" dirty="0">
                <a:solidFill>
                  <a:srgbClr val="005274"/>
                </a:solidFill>
                <a:latin typeface="Montserrat"/>
              </a:rPr>
              <a:t>Caribbean Export Development Agency </a:t>
            </a:r>
            <a:r>
              <a:rPr lang="en-US" sz="4000" kern="1200" spc="-20" dirty="0">
                <a:solidFill>
                  <a:srgbClr val="005274"/>
                </a:solidFill>
                <a:latin typeface="Montserrat"/>
              </a:rPr>
              <a:t>in July to support pipeline development. </a:t>
            </a: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4000" b="1" kern="1200" spc="-20" dirty="0">
                <a:solidFill>
                  <a:srgbClr val="005274"/>
                </a:solidFill>
                <a:latin typeface="Montserrat"/>
              </a:rPr>
              <a:t>Roadshow underway</a:t>
            </a:r>
            <a:r>
              <a:rPr lang="en-US" sz="4000" kern="1200" spc="-20" dirty="0">
                <a:solidFill>
                  <a:srgbClr val="005274"/>
                </a:solidFill>
                <a:latin typeface="Montserrat"/>
              </a:rPr>
              <a:t> :</a:t>
            </a:r>
          </a:p>
          <a:p>
            <a:pPr marL="1392486" marR="8890" lvl="1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4000" b="1" kern="1200" spc="-20" dirty="0">
                <a:solidFill>
                  <a:srgbClr val="005274"/>
                </a:solidFill>
                <a:latin typeface="Montserrat"/>
              </a:rPr>
              <a:t>Jamaica: </a:t>
            </a:r>
            <a:r>
              <a:rPr lang="en-US" sz="4000" kern="1200" spc="-20" dirty="0">
                <a:solidFill>
                  <a:srgbClr val="005274"/>
                </a:solidFill>
                <a:latin typeface="Montserrat"/>
              </a:rPr>
              <a:t>Held on </a:t>
            </a:r>
            <a:r>
              <a:rPr lang="en-US" sz="4000" u="sng" kern="1200" spc="-20" dirty="0">
                <a:solidFill>
                  <a:srgbClr val="005274"/>
                </a:solidFill>
                <a:latin typeface="Montserrat"/>
              </a:rPr>
              <a:t>28 July</a:t>
            </a:r>
            <a:endParaRPr lang="en-US" sz="4000" kern="1200" spc="-20" dirty="0">
              <a:solidFill>
                <a:srgbClr val="005274"/>
              </a:solidFill>
              <a:latin typeface="Montserrat"/>
            </a:endParaRPr>
          </a:p>
          <a:p>
            <a:pPr marL="1392486" marR="8890" lvl="1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4000" b="1" kern="1200" spc="-20" dirty="0">
                <a:solidFill>
                  <a:srgbClr val="005274"/>
                </a:solidFill>
                <a:latin typeface="Montserrat"/>
              </a:rPr>
              <a:t>The Bahamas: </a:t>
            </a:r>
            <a:r>
              <a:rPr lang="en-US" sz="4000" kern="1200" spc="-20" dirty="0">
                <a:solidFill>
                  <a:srgbClr val="005274"/>
                </a:solidFill>
                <a:latin typeface="Montserrat"/>
              </a:rPr>
              <a:t>Held on </a:t>
            </a:r>
            <a:r>
              <a:rPr lang="en-US" sz="4000" u="sng" kern="1200" spc="-20" dirty="0">
                <a:solidFill>
                  <a:srgbClr val="005274"/>
                </a:solidFill>
                <a:latin typeface="Montserrat"/>
              </a:rPr>
              <a:t>11 September</a:t>
            </a:r>
            <a:endParaRPr lang="en-US" sz="4000" kern="1200" spc="-20" dirty="0">
              <a:solidFill>
                <a:srgbClr val="005274"/>
              </a:solidFill>
              <a:latin typeface="Montserrat"/>
            </a:endParaRPr>
          </a:p>
          <a:p>
            <a:pPr marL="1392486" marR="8890" lvl="1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4000" b="1" kern="1200" spc="-20" dirty="0">
                <a:solidFill>
                  <a:srgbClr val="005274"/>
                </a:solidFill>
                <a:latin typeface="Montserrat"/>
              </a:rPr>
              <a:t>Trinidad and Tobago: </a:t>
            </a:r>
            <a:r>
              <a:rPr lang="en-US" sz="4000" kern="1200" spc="-20" dirty="0">
                <a:solidFill>
                  <a:srgbClr val="005274"/>
                </a:solidFill>
                <a:latin typeface="Montserrat"/>
              </a:rPr>
              <a:t>To be on </a:t>
            </a:r>
            <a:r>
              <a:rPr lang="en-US" sz="4000" u="sng" kern="1200" spc="-20" dirty="0">
                <a:solidFill>
                  <a:srgbClr val="005274"/>
                </a:solidFill>
                <a:latin typeface="Montserrat"/>
              </a:rPr>
              <a:t>3+4 November</a:t>
            </a:r>
            <a:endParaRPr lang="en-US" sz="4000" kern="1200" spc="-20" dirty="0">
              <a:solidFill>
                <a:srgbClr val="005274"/>
              </a:solidFill>
              <a:latin typeface="Montserrat"/>
            </a:endParaRPr>
          </a:p>
          <a:p>
            <a:pPr marL="1392486" marR="8890" lvl="1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4000" b="1" kern="1200" spc="-20" dirty="0">
                <a:solidFill>
                  <a:srgbClr val="005274"/>
                </a:solidFill>
                <a:latin typeface="Montserrat"/>
              </a:rPr>
              <a:t>Barbados</a:t>
            </a:r>
            <a:r>
              <a:rPr lang="en-US" sz="4000" kern="1200" spc="-20" dirty="0">
                <a:solidFill>
                  <a:srgbClr val="005274"/>
                </a:solidFill>
                <a:latin typeface="Montserrat"/>
              </a:rPr>
              <a:t>: To be on </a:t>
            </a:r>
            <a:r>
              <a:rPr lang="en-US" sz="4000" u="sng" kern="1200" spc="-20" dirty="0">
                <a:solidFill>
                  <a:srgbClr val="005274"/>
                </a:solidFill>
                <a:latin typeface="Montserrat"/>
              </a:rPr>
              <a:t>10 November</a:t>
            </a:r>
            <a:endParaRPr lang="en-US" sz="4000" kern="1200" spc="-20" dirty="0">
              <a:solidFill>
                <a:srgbClr val="005274"/>
              </a:solidFill>
              <a:latin typeface="Montserrat"/>
            </a:endParaRP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4000" b="1" spc="-40" dirty="0">
                <a:solidFill>
                  <a:srgbClr val="005274"/>
                </a:solidFill>
                <a:latin typeface="Montserrat"/>
                <a:cs typeface="Arial"/>
              </a:rPr>
              <a:t>Capacity building </a:t>
            </a:r>
            <a:r>
              <a:rPr lang="en-US" sz="4000" spc="-40" dirty="0">
                <a:solidFill>
                  <a:srgbClr val="005274"/>
                </a:solidFill>
                <a:latin typeface="Montserrat"/>
                <a:cs typeface="Arial"/>
              </a:rPr>
              <a:t>– Complementary offer of on-the-ground PPP training in countries.</a:t>
            </a:r>
            <a:endParaRPr lang="en-US" sz="4000" spc="-20" dirty="0">
              <a:solidFill>
                <a:srgbClr val="005274"/>
              </a:solidFill>
              <a:latin typeface="Montserrat"/>
              <a:cs typeface="Arial"/>
            </a:endParaRPr>
          </a:p>
        </p:txBody>
      </p:sp>
      <p:pic>
        <p:nvPicPr>
          <p:cNvPr id="5" name="Picture 4" descr="A screenshot of a brochure&#10;&#10;AI-generated content may be incorrect.">
            <a:extLst>
              <a:ext uri="{FF2B5EF4-FFF2-40B4-BE49-F238E27FC236}">
                <a16:creationId xmlns:a16="http://schemas.microsoft.com/office/drawing/2014/main" id="{54D9B584-8CCA-CB5F-1F72-04ED348C56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914" t="5745" r="25650" b="9415"/>
          <a:stretch>
            <a:fillRect/>
          </a:stretch>
        </p:blipFill>
        <p:spPr bwMode="auto">
          <a:xfrm>
            <a:off x="744622" y="2609642"/>
            <a:ext cx="8976486" cy="100988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Google Shape;96;p2">
            <a:extLst>
              <a:ext uri="{FF2B5EF4-FFF2-40B4-BE49-F238E27FC236}">
                <a16:creationId xmlns:a16="http://schemas.microsoft.com/office/drawing/2014/main" id="{95F3C7A0-F2C8-3B75-3C98-E91880943E88}"/>
              </a:ext>
            </a:extLst>
          </p:cNvPr>
          <p:cNvSpPr txBox="1"/>
          <p:nvPr/>
        </p:nvSpPr>
        <p:spPr>
          <a:xfrm>
            <a:off x="10491" y="934312"/>
            <a:ext cx="1744439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914354">
              <a:defRPr/>
            </a:pPr>
            <a:r>
              <a:rPr lang="en-US" sz="7000" b="1">
                <a:solidFill>
                  <a:srgbClr val="0A4D6D"/>
                </a:solidFill>
                <a:latin typeface="Montserrat"/>
                <a:ea typeface="Montserrat"/>
                <a:cs typeface="Montserrat"/>
                <a:sym typeface="Montserrat"/>
              </a:rPr>
              <a:t>1) Flagship: Project Preparation</a:t>
            </a:r>
          </a:p>
        </p:txBody>
      </p:sp>
    </p:spTree>
    <p:extLst>
      <p:ext uri="{BB962C8B-B14F-4D97-AF65-F5344CB8AC3E}">
        <p14:creationId xmlns:p14="http://schemas.microsoft.com/office/powerpoint/2010/main" val="450603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>
          <a:extLst>
            <a:ext uri="{FF2B5EF4-FFF2-40B4-BE49-F238E27FC236}">
              <a16:creationId xmlns:a16="http://schemas.microsoft.com/office/drawing/2014/main" id="{45056187-53F3-985E-76CC-294010A7E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5">
            <a:extLst>
              <a:ext uri="{FF2B5EF4-FFF2-40B4-BE49-F238E27FC236}">
                <a16:creationId xmlns:a16="http://schemas.microsoft.com/office/drawing/2014/main" id="{4CAD03AA-DFBF-6DEA-9E04-75CF0E26A3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6416" y="12656564"/>
            <a:ext cx="9389579" cy="95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">
            <a:extLst>
              <a:ext uri="{FF2B5EF4-FFF2-40B4-BE49-F238E27FC236}">
                <a16:creationId xmlns:a16="http://schemas.microsoft.com/office/drawing/2014/main" id="{EFF33C46-CB2C-149A-A6EF-C8645C70FFD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91300" y="744926"/>
            <a:ext cx="4216400" cy="193706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728CDE90-1738-4360-AA6F-92BEA71445E4}"/>
              </a:ext>
            </a:extLst>
          </p:cNvPr>
          <p:cNvSpPr txBox="1"/>
          <p:nvPr/>
        </p:nvSpPr>
        <p:spPr>
          <a:xfrm>
            <a:off x="784749" y="2519148"/>
            <a:ext cx="15895873" cy="615211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spc="-20">
                <a:solidFill>
                  <a:srgbClr val="005274"/>
                </a:solidFill>
                <a:latin typeface="Montserrat"/>
                <a:cs typeface="Arial"/>
              </a:rPr>
              <a:t>SMEs face </a:t>
            </a:r>
            <a:r>
              <a:rPr lang="en-US" sz="4000" b="1" spc="-20">
                <a:solidFill>
                  <a:srgbClr val="005274"/>
                </a:solidFill>
                <a:latin typeface="Montserrat"/>
                <a:cs typeface="Arial"/>
              </a:rPr>
              <a:t>limited access </a:t>
            </a:r>
            <a:r>
              <a:rPr lang="en-US" sz="4000" spc="-20">
                <a:solidFill>
                  <a:srgbClr val="005274"/>
                </a:solidFill>
                <a:latin typeface="Montserrat"/>
                <a:cs typeface="Arial"/>
              </a:rPr>
              <a:t>to business support services and affordable finance to compete in global markets. </a:t>
            </a: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spc="-20">
                <a:solidFill>
                  <a:srgbClr val="005274"/>
                </a:solidFill>
                <a:latin typeface="Montserrat"/>
                <a:cs typeface="Arial"/>
              </a:rPr>
              <a:t>A partnership being established between the </a:t>
            </a:r>
            <a:r>
              <a:rPr lang="en-US" sz="4000" b="1" spc="-20">
                <a:solidFill>
                  <a:srgbClr val="005274"/>
                </a:solidFill>
                <a:latin typeface="Montserrat"/>
                <a:cs typeface="Arial"/>
              </a:rPr>
              <a:t>IDB Group, Government of Canada, Sygnus Capital, the CARICOM Development Fund (CDF) </a:t>
            </a:r>
            <a:r>
              <a:rPr lang="en-US" sz="4000" spc="-20">
                <a:solidFill>
                  <a:srgbClr val="005274"/>
                </a:solidFill>
                <a:latin typeface="Montserrat"/>
                <a:cs typeface="Arial"/>
              </a:rPr>
              <a:t>and </a:t>
            </a:r>
            <a:r>
              <a:rPr lang="en-US" sz="4000" b="1" spc="-20">
                <a:solidFill>
                  <a:srgbClr val="005274"/>
                </a:solidFill>
                <a:latin typeface="Montserrat"/>
                <a:cs typeface="Arial"/>
              </a:rPr>
              <a:t>CDB</a:t>
            </a:r>
            <a:r>
              <a:rPr lang="en-US" sz="4000" spc="-20">
                <a:solidFill>
                  <a:srgbClr val="005274"/>
                </a:solidFill>
                <a:latin typeface="Montserrat"/>
                <a:cs typeface="Arial"/>
              </a:rPr>
              <a:t>.</a:t>
            </a:r>
            <a:endParaRPr lang="en-US" sz="4000" b="1" spc="-20">
              <a:solidFill>
                <a:srgbClr val="005274"/>
              </a:solidFill>
              <a:latin typeface="Montserrat"/>
              <a:cs typeface="Arial"/>
            </a:endParaRP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>
                <a:solidFill>
                  <a:srgbClr val="005274"/>
                </a:solidFill>
                <a:latin typeface="Montserrat"/>
                <a:cs typeface="Arial"/>
              </a:rPr>
              <a:t>Targeted technical assistance to be provided to high-growth SMEs, </a:t>
            </a:r>
            <a:r>
              <a:rPr lang="en-US" sz="4000" spc="-20">
                <a:solidFill>
                  <a:srgbClr val="005274"/>
                </a:solidFill>
                <a:latin typeface="Montserrat"/>
                <a:cs typeface="Arial"/>
              </a:rPr>
              <a:t>pursuing climate-resilient or adaptation-related projects.</a:t>
            </a:r>
          </a:p>
        </p:txBody>
      </p:sp>
      <p:sp>
        <p:nvSpPr>
          <p:cNvPr id="2" name="Google Shape;96;p2">
            <a:extLst>
              <a:ext uri="{FF2B5EF4-FFF2-40B4-BE49-F238E27FC236}">
                <a16:creationId xmlns:a16="http://schemas.microsoft.com/office/drawing/2014/main" id="{7E977E88-94EA-83B5-6816-1FD41A12EDD6}"/>
              </a:ext>
            </a:extLst>
          </p:cNvPr>
          <p:cNvSpPr txBox="1"/>
          <p:nvPr/>
        </p:nvSpPr>
        <p:spPr>
          <a:xfrm>
            <a:off x="10491" y="934312"/>
            <a:ext cx="1744439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914354">
              <a:defRPr/>
            </a:pPr>
            <a:r>
              <a:rPr lang="en-US" sz="7000" b="1">
                <a:solidFill>
                  <a:srgbClr val="0A4D6D"/>
                </a:solidFill>
                <a:latin typeface="Montserrat"/>
                <a:ea typeface="Montserrat"/>
                <a:cs typeface="Montserrat"/>
                <a:sym typeface="Montserrat"/>
              </a:rPr>
              <a:t>2) SME TA Facility</a:t>
            </a:r>
          </a:p>
        </p:txBody>
      </p:sp>
      <p:pic>
        <p:nvPicPr>
          <p:cNvPr id="3" name="Picture 2" descr="Small and Medium-sized Enterprises ...">
            <a:extLst>
              <a:ext uri="{FF2B5EF4-FFF2-40B4-BE49-F238E27FC236}">
                <a16:creationId xmlns:a16="http://schemas.microsoft.com/office/drawing/2014/main" id="{B18974EC-0C51-3710-FB8C-C83BB1CECF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0622" y="3249248"/>
            <a:ext cx="6664309" cy="4575901"/>
          </a:xfrm>
          <a:prstGeom prst="rect">
            <a:avLst/>
          </a:prstGeom>
          <a:noFill/>
        </p:spPr>
      </p:pic>
      <p:sp>
        <p:nvSpPr>
          <p:cNvPr id="5" name="TextBox 18">
            <a:extLst>
              <a:ext uri="{FF2B5EF4-FFF2-40B4-BE49-F238E27FC236}">
                <a16:creationId xmlns:a16="http://schemas.microsoft.com/office/drawing/2014/main" id="{235B6B72-FEC5-B290-50E4-E176D1C8F949}"/>
              </a:ext>
            </a:extLst>
          </p:cNvPr>
          <p:cNvSpPr txBox="1"/>
          <p:nvPr/>
        </p:nvSpPr>
        <p:spPr>
          <a:xfrm>
            <a:off x="915376" y="8507973"/>
            <a:ext cx="22044847" cy="2031833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spc="-40">
                <a:solidFill>
                  <a:srgbClr val="005274"/>
                </a:solidFill>
                <a:latin typeface="Montserrat"/>
                <a:cs typeface="Arial"/>
              </a:rPr>
              <a:t>SMEs to gain access to both technical expertise to strengthen business models and governance structures as well as be well positioned for equity or debt investments through the </a:t>
            </a:r>
            <a:r>
              <a:rPr lang="en-US" sz="4000" b="1" spc="-40">
                <a:solidFill>
                  <a:srgbClr val="005274"/>
                </a:solidFill>
                <a:latin typeface="Montserrat"/>
                <a:cs typeface="Arial"/>
              </a:rPr>
              <a:t>Caribbean Community Resilience Fund (CCRF)</a:t>
            </a:r>
            <a:r>
              <a:rPr lang="en-US" sz="4000" spc="-40">
                <a:solidFill>
                  <a:srgbClr val="005274"/>
                </a:solidFill>
                <a:latin typeface="Montserrat"/>
                <a:cs typeface="Arial"/>
              </a:rPr>
              <a:t>.</a:t>
            </a:r>
            <a:endParaRPr lang="en-US" sz="4000" spc="-20">
              <a:solidFill>
                <a:srgbClr val="005274"/>
              </a:solidFill>
              <a:latin typeface="Montserra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4458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>
          <a:extLst>
            <a:ext uri="{FF2B5EF4-FFF2-40B4-BE49-F238E27FC236}">
              <a16:creationId xmlns:a16="http://schemas.microsoft.com/office/drawing/2014/main" id="{F50181D0-6D5B-6CAF-6889-823E2E6D8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5">
            <a:extLst>
              <a:ext uri="{FF2B5EF4-FFF2-40B4-BE49-F238E27FC236}">
                <a16:creationId xmlns:a16="http://schemas.microsoft.com/office/drawing/2014/main" id="{1D4198FC-BC2D-FD19-7AC4-1D6D4F62A6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6416" y="12656564"/>
            <a:ext cx="9389579" cy="95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">
            <a:extLst>
              <a:ext uri="{FF2B5EF4-FFF2-40B4-BE49-F238E27FC236}">
                <a16:creationId xmlns:a16="http://schemas.microsoft.com/office/drawing/2014/main" id="{35A5F415-3F1A-469C-5D83-BB1F69C9BA3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91300" y="744926"/>
            <a:ext cx="4216400" cy="193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811674E8-C953-D5F5-40DA-6092B918C7C6}"/>
              </a:ext>
            </a:extLst>
          </p:cNvPr>
          <p:cNvSpPr txBox="1"/>
          <p:nvPr/>
        </p:nvSpPr>
        <p:spPr>
          <a:xfrm>
            <a:off x="305664" y="2205831"/>
            <a:ext cx="17689727" cy="10272387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Catalyzing impact investment 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into the Caribbean is urgently needed to drive economic resilience, reduce inequality, and build climate adaptation in a highly vulnerable region.</a:t>
            </a: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Through </a:t>
            </a: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a joined up IDB-Invest-Lab project, 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ONE Caribbean is providing:</a:t>
            </a:r>
          </a:p>
          <a:p>
            <a:pPr marL="1436688" marR="8890" lvl="1" indent="-84931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Tailored training 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to PE/VC fund managers on impact measurement, deal structuring, and fund management in Caribbean markets; and </a:t>
            </a:r>
          </a:p>
          <a:p>
            <a:pPr marL="1436688" marR="8890" lvl="1" indent="-84931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Knowledge exchange 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– taking policy makers and innovators from the region to learn from </a:t>
            </a: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best practice and best fit models for developing private sector ecosystems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.</a:t>
            </a:r>
          </a:p>
          <a:p>
            <a:pPr marL="478132" marR="8890" indent="-456543" defTabSz="1828505">
              <a:lnSpc>
                <a:spcPct val="1012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First </a:t>
            </a:r>
            <a:r>
              <a:rPr lang="en-US" sz="4000" b="1" spc="-20" dirty="0">
                <a:solidFill>
                  <a:srgbClr val="005274"/>
                </a:solidFill>
                <a:latin typeface="Montserrat"/>
                <a:cs typeface="Arial"/>
              </a:rPr>
              <a:t>Caribbean Impact Masterclass for Fund Managers </a:t>
            </a:r>
            <a:r>
              <a:rPr lang="en-US" sz="4000" spc="-20" dirty="0">
                <a:solidFill>
                  <a:srgbClr val="005274"/>
                </a:solidFill>
                <a:latin typeface="Montserrat"/>
                <a:cs typeface="Arial"/>
              </a:rPr>
              <a:t>held in Jamaica in May.</a:t>
            </a:r>
          </a:p>
        </p:txBody>
      </p:sp>
      <p:pic>
        <p:nvPicPr>
          <p:cNvPr id="2050" name="Picture 2" descr="Introduction to Impact Investing ...">
            <a:extLst>
              <a:ext uri="{FF2B5EF4-FFF2-40B4-BE49-F238E27FC236}">
                <a16:creationId xmlns:a16="http://schemas.microsoft.com/office/drawing/2014/main" id="{EE82F5F8-71F2-2604-E7C2-966200A35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3673" y="2963558"/>
            <a:ext cx="5984027" cy="39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96;p2">
            <a:extLst>
              <a:ext uri="{FF2B5EF4-FFF2-40B4-BE49-F238E27FC236}">
                <a16:creationId xmlns:a16="http://schemas.microsoft.com/office/drawing/2014/main" id="{9262343D-4AA7-4FAE-F65B-CD5E27B3EB6B}"/>
              </a:ext>
            </a:extLst>
          </p:cNvPr>
          <p:cNvSpPr txBox="1"/>
          <p:nvPr/>
        </p:nvSpPr>
        <p:spPr>
          <a:xfrm>
            <a:off x="10490" y="934312"/>
            <a:ext cx="18963309" cy="1108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7000" b="1">
                <a:solidFill>
                  <a:srgbClr val="0A4D6D"/>
                </a:solidFill>
                <a:latin typeface="Montserrat"/>
                <a:ea typeface="Montserrat"/>
                <a:cs typeface="Montserrat"/>
                <a:sym typeface="Montserrat"/>
              </a:rPr>
              <a:t>3) Catalyzing Impact Investment</a:t>
            </a:r>
            <a:endParaRPr lang="en-US" sz="7000" b="1">
              <a:solidFill>
                <a:srgbClr val="0A4D6D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1733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0" y="12554465"/>
            <a:ext cx="24382413" cy="11615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96416" y="12656564"/>
            <a:ext cx="9389579" cy="957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52914" y="204586"/>
            <a:ext cx="3627520" cy="174778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F84731-C904-7FFF-08D6-2EB61B8656D3}"/>
              </a:ext>
            </a:extLst>
          </p:cNvPr>
          <p:cNvSpPr/>
          <p:nvPr/>
        </p:nvSpPr>
        <p:spPr>
          <a:xfrm>
            <a:off x="4970386" y="8979622"/>
            <a:ext cx="5052060" cy="11615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rgbClr val="002060"/>
                </a:solidFill>
                <a:latin typeface="Montserrat Medium" pitchFamily="2" charset="0"/>
              </a:rPr>
              <a:t>Brochure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0DCD54-C44E-C78A-24D2-CD2A3F6874B9}"/>
              </a:ext>
            </a:extLst>
          </p:cNvPr>
          <p:cNvSpPr/>
          <p:nvPr/>
        </p:nvSpPr>
        <p:spPr>
          <a:xfrm>
            <a:off x="15120434" y="8979622"/>
            <a:ext cx="5052060" cy="11615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rgbClr val="002060"/>
                </a:solidFill>
                <a:latin typeface="Montserrat Medium" pitchFamily="2" charset="0"/>
              </a:rPr>
              <a:t>Website</a:t>
            </a:r>
          </a:p>
        </p:txBody>
      </p:sp>
      <p:pic>
        <p:nvPicPr>
          <p:cNvPr id="13" name="Picture 12" descr="A qr code with a green and blue background&#10;&#10;Description automatically generated">
            <a:extLst>
              <a:ext uri="{FF2B5EF4-FFF2-40B4-BE49-F238E27FC236}">
                <a16:creationId xmlns:a16="http://schemas.microsoft.com/office/drawing/2014/main" id="{9E1A2296-66EF-7561-3F82-47407EB375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5410" y="4108522"/>
            <a:ext cx="4531988" cy="4652040"/>
          </a:xfrm>
          <a:prstGeom prst="rect">
            <a:avLst/>
          </a:prstGeom>
        </p:spPr>
      </p:pic>
      <p:pic>
        <p:nvPicPr>
          <p:cNvPr id="17" name="Picture 16" descr="A qr code with a green border&#10;&#10;Description automatically generated">
            <a:extLst>
              <a:ext uri="{FF2B5EF4-FFF2-40B4-BE49-F238E27FC236}">
                <a16:creationId xmlns:a16="http://schemas.microsoft.com/office/drawing/2014/main" id="{689C9E6E-899E-6F62-7451-CF13BC3C0F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0422" y="4139127"/>
            <a:ext cx="4531988" cy="46214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904A85-E9FB-E8B2-1FF8-8419C2030BC1}"/>
              </a:ext>
            </a:extLst>
          </p:cNvPr>
          <p:cNvSpPr txBox="1"/>
          <p:nvPr/>
        </p:nvSpPr>
        <p:spPr>
          <a:xfrm>
            <a:off x="0" y="2866035"/>
            <a:ext cx="243804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>
                <a:solidFill>
                  <a:srgbClr val="0A4D6D"/>
                </a:solidFill>
                <a:latin typeface="Montserrat"/>
                <a:hlinkClick r:id="rId8"/>
              </a:rPr>
              <a:t>ONECaribbean@iadb.org</a:t>
            </a:r>
            <a:endParaRPr lang="en-US" sz="4000"/>
          </a:p>
        </p:txBody>
      </p:sp>
      <p:sp>
        <p:nvSpPr>
          <p:cNvPr id="2" name="Google Shape;96;p2">
            <a:extLst>
              <a:ext uri="{FF2B5EF4-FFF2-40B4-BE49-F238E27FC236}">
                <a16:creationId xmlns:a16="http://schemas.microsoft.com/office/drawing/2014/main" id="{5148BE2A-D5C9-A5DA-7413-BCB08D7A0AB2}"/>
              </a:ext>
            </a:extLst>
          </p:cNvPr>
          <p:cNvSpPr txBox="1"/>
          <p:nvPr/>
        </p:nvSpPr>
        <p:spPr>
          <a:xfrm>
            <a:off x="10490" y="934312"/>
            <a:ext cx="24369944" cy="1078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7000" b="1">
                <a:solidFill>
                  <a:srgbClr val="0A4D6D"/>
                </a:solidFill>
                <a:latin typeface="Montserrat"/>
                <a:ea typeface="Montserrat"/>
                <a:cs typeface="Montserrat"/>
                <a:sym typeface="Montserrat"/>
              </a:rPr>
              <a:t>More Information</a:t>
            </a:r>
            <a:endParaRPr lang="en-US" sz="7000" b="1">
              <a:solidFill>
                <a:srgbClr val="0A4D6D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1775" y="2234225"/>
            <a:ext cx="9517123" cy="458545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8"/>
          <p:cNvSpPr/>
          <p:nvPr/>
        </p:nvSpPr>
        <p:spPr>
          <a:xfrm>
            <a:off x="0" y="12554465"/>
            <a:ext cx="24382413" cy="11615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6416" y="12656564"/>
            <a:ext cx="9389579" cy="957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A17375EA8B5140897919A0D7C55BBC" ma:contentTypeVersion="13" ma:contentTypeDescription="Create a new document." ma:contentTypeScope="" ma:versionID="3d08e1f45a4fbc14a233e01cbabcb3f5">
  <xsd:schema xmlns:xsd="http://www.w3.org/2001/XMLSchema" xmlns:xs="http://www.w3.org/2001/XMLSchema" xmlns:p="http://schemas.microsoft.com/office/2006/metadata/properties" xmlns:ns2="75fa7b59-f2ce-4103-b991-6a2e1aa68907" xmlns:ns3="00f7989a-7d25-43c5-9755-9e2cea0c554a" targetNamespace="http://schemas.microsoft.com/office/2006/metadata/properties" ma:root="true" ma:fieldsID="30688b71161741782864f61c5cf17c50" ns2:_="" ns3:_="">
    <xsd:import namespace="75fa7b59-f2ce-4103-b991-6a2e1aa68907"/>
    <xsd:import namespace="00f7989a-7d25-43c5-9755-9e2cea0c55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fa7b59-f2ce-4103-b991-6a2e1aa689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e61f9b1-e23d-4f49-b3d7-56b991556c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f7989a-7d25-43c5-9755-9e2cea0c554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3f6fd94-7049-45f5-b52e-5967a3c51470}" ma:internalName="TaxCatchAll" ma:showField="CatchAllData" ma:web="00f7989a-7d25-43c5-9755-9e2cea0c55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fa7b59-f2ce-4103-b991-6a2e1aa68907">
      <Terms xmlns="http://schemas.microsoft.com/office/infopath/2007/PartnerControls"/>
    </lcf76f155ced4ddcb4097134ff3c332f>
    <TaxCatchAll xmlns="00f7989a-7d25-43c5-9755-9e2cea0c554a" xsi:nil="true"/>
  </documentManagement>
</p:properties>
</file>

<file path=customXml/itemProps1.xml><?xml version="1.0" encoding="utf-8"?>
<ds:datastoreItem xmlns:ds="http://schemas.openxmlformats.org/officeDocument/2006/customXml" ds:itemID="{CB63E73F-5CA3-47C6-A53E-6FF2D32F7F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061332-564B-4883-9F3B-B88089202F0C}">
  <ds:schemaRefs>
    <ds:schemaRef ds:uri="00f7989a-7d25-43c5-9755-9e2cea0c554a"/>
    <ds:schemaRef ds:uri="75fa7b59-f2ce-4103-b991-6a2e1aa689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71B484-AF09-4144-B659-0D4600AB6590}">
  <ds:schemaRefs>
    <ds:schemaRef ds:uri="00f7989a-7d25-43c5-9755-9e2cea0c554a"/>
    <ds:schemaRef ds:uri="75fa7b59-f2ce-4103-b991-6a2e1aa6890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604</Words>
  <Application>Microsoft Office PowerPoint</Application>
  <PresentationFormat>Custom</PresentationFormat>
  <Paragraphs>60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Gotham Medium</vt:lpstr>
      <vt:lpstr>Calibri</vt:lpstr>
      <vt:lpstr>Montserrat</vt:lpstr>
      <vt:lpstr>Montserrat Medium</vt:lpstr>
      <vt:lpstr>Tema de Office</vt:lpstr>
      <vt:lpstr>2_Tema de Office</vt:lpstr>
      <vt:lpstr>1_Tema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Ramona Sinanan</cp:lastModifiedBy>
  <cp:revision>2</cp:revision>
  <dcterms:created xsi:type="dcterms:W3CDTF">2024-08-21T18:30:08Z</dcterms:created>
  <dcterms:modified xsi:type="dcterms:W3CDTF">2025-10-16T12:16:39Z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0x01010091A17375EA8B5140897919A0D7C55BBC</vt:lpwstr>
  </property>
  <property fmtid="{D5CDD505-2E9C-101B-9397-08002B2CF9AE}" pid="3" name="MediaServiceImageTags">
    <vt:lpwstr/>
  </property>
</Properties>
</file>