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6" r:id="rId1"/>
    <p:sldMasterId id="2147484342" r:id="rId2"/>
  </p:sldMasterIdLst>
  <p:notesMasterIdLst>
    <p:notesMasterId r:id="rId29"/>
  </p:notesMasterIdLst>
  <p:sldIdLst>
    <p:sldId id="256" r:id="rId3"/>
    <p:sldId id="283" r:id="rId4"/>
    <p:sldId id="292" r:id="rId5"/>
    <p:sldId id="305" r:id="rId6"/>
    <p:sldId id="267" r:id="rId7"/>
    <p:sldId id="282" r:id="rId8"/>
    <p:sldId id="266" r:id="rId9"/>
    <p:sldId id="260" r:id="rId10"/>
    <p:sldId id="268" r:id="rId11"/>
    <p:sldId id="265" r:id="rId12"/>
    <p:sldId id="269" r:id="rId13"/>
    <p:sldId id="263" r:id="rId14"/>
    <p:sldId id="273" r:id="rId15"/>
    <p:sldId id="296" r:id="rId16"/>
    <p:sldId id="274" r:id="rId17"/>
    <p:sldId id="297" r:id="rId18"/>
    <p:sldId id="275" r:id="rId19"/>
    <p:sldId id="299" r:id="rId20"/>
    <p:sldId id="298" r:id="rId21"/>
    <p:sldId id="303" r:id="rId22"/>
    <p:sldId id="278" r:id="rId23"/>
    <p:sldId id="300" r:id="rId24"/>
    <p:sldId id="295" r:id="rId25"/>
    <p:sldId id="302" r:id="rId26"/>
    <p:sldId id="307" r:id="rId27"/>
    <p:sldId id="301" r:id="rId28"/>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96858-D061-40E1-8A1C-AB5F633F901C}" v="9" dt="2018-04-27T11:11:20.077"/>
    <p1510:client id="{5B2E55A0-BB6C-439C-BC42-85931DC66B50}" v="102" dt="2018-04-27T11:07:13.176"/>
    <p1510:client id="{66986975-D9FC-5146-B9E5-74E5D841EA10}" v="3060" dt="2018-04-27T11:07:41.304"/>
    <p1510:client id="{C5EBB5AA-FA9B-4921-A881-F1E95BD2FA45}" v="612" dt="2018-04-26T11:11:29.789"/>
    <p1510:client id="{C893F309-F8E0-4341-9C87-9DAFA4EA5CFC}" v="11" dt="2018-04-26T16:12:10.833"/>
    <p1510:client id="{EC69A609-333E-4E36-BDEF-25D984D691BD}" v="2" dt="2018-04-26T11:22:40.373"/>
    <p1510:client id="{7EEF37A6-354B-4BA9-B4AF-F5C22EB95359}" v="7" dt="2018-04-27T10:38:09.204"/>
    <p1510:client id="{3A69ED82-DFFE-4AE6-8EAF-981A7D505E75}" v="1" dt="2018-04-26T13:34:31.016"/>
    <p1510:client id="{BCA3F61C-8936-4CAA-A533-316F4FD786E2}" v="57" dt="2018-04-26T14:15:10.535"/>
    <p1510:client id="{DFA39357-6ECE-4F0B-B0A4-2AB5ACD467F8}" v="212" dt="2018-04-26T14:06:54.441"/>
    <p1510:client id="{F77A58B4-EA2D-43B8-BA31-2DAB7C656D49}" v="15" dt="2018-04-26T18:56:19.546"/>
    <p1510:client id="{BA1E689B-8C42-4AA9-87A0-5C0298C1007E}" v="290" dt="2018-04-27T09:44:10.520"/>
    <p1510:client id="{319191DA-E941-45E9-8A20-F9159CEDE514}" v="28" dt="2018-04-27T10:35:32.935"/>
    <p1510:client id="{977190D3-E0CF-4B4B-A6C2-BC316A3B0B00}" v="5" dt="2018-04-26T19:35:06.388"/>
    <p1510:client id="{ED54A793-DC11-487D-9D7D-8F7B20ABB521}" v="2" dt="2018-04-26T14:16:53.992"/>
    <p1510:client id="{99224A22-3559-4700-A3E0-6F15EC5B9665}" v="716" dt="2018-04-27T08:11:39.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33"/>
  </p:normalViewPr>
  <p:slideViewPr>
    <p:cSldViewPr snapToGrid="0">
      <p:cViewPr varScale="1">
        <p:scale>
          <a:sx n="78" d="100"/>
          <a:sy n="78" d="100"/>
        </p:scale>
        <p:origin x="192"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61F98-50B3-4347-9052-5A4596B44576}" type="doc">
      <dgm:prSet loTypeId="urn:microsoft.com/office/officeart/2005/8/layout/list1" loCatId="list" qsTypeId="urn:microsoft.com/office/officeart/2005/8/quickstyle/simple2" qsCatId="simple" csTypeId="urn:microsoft.com/office/officeart/2005/8/colors/accent0_3" csCatId="mainScheme" phldr="1"/>
      <dgm:spPr/>
      <dgm:t>
        <a:bodyPr/>
        <a:lstStyle/>
        <a:p>
          <a:endParaRPr lang="en-US"/>
        </a:p>
      </dgm:t>
    </dgm:pt>
    <dgm:pt modelId="{35545FF6-826A-479B-8620-3A852842D8E1}">
      <dgm:prSet phldrT="[Text]"/>
      <dgm:spPr>
        <a:solidFill>
          <a:schemeClr val="accent2">
            <a:lumMod val="75000"/>
          </a:schemeClr>
        </a:solidFill>
      </dgm:spPr>
      <dgm:t>
        <a:bodyPr/>
        <a:lstStyle/>
        <a:p>
          <a:r>
            <a:rPr lang="en-US" b="0" i="0">
              <a:cs typeface="Calibri Light"/>
            </a:rPr>
            <a:t>Utility payments:</a:t>
          </a:r>
        </a:p>
      </dgm:t>
    </dgm:pt>
    <dgm:pt modelId="{897B5833-3485-4F83-84AD-0A2EDDB9EE39}" type="parTrans" cxnId="{A6897CED-3813-44C1-BDB8-12411F51E463}">
      <dgm:prSet/>
      <dgm:spPr/>
      <dgm:t>
        <a:bodyPr/>
        <a:lstStyle/>
        <a:p>
          <a:endParaRPr lang="en-US"/>
        </a:p>
      </dgm:t>
    </dgm:pt>
    <dgm:pt modelId="{C0E0D7DB-E794-4517-AD78-E1394DFF104C}" type="sibTrans" cxnId="{A6897CED-3813-44C1-BDB8-12411F51E463}">
      <dgm:prSet/>
      <dgm:spPr/>
      <dgm:t>
        <a:bodyPr/>
        <a:lstStyle/>
        <a:p>
          <a:endParaRPr lang="en-US"/>
        </a:p>
      </dgm:t>
    </dgm:pt>
    <dgm:pt modelId="{E1BC594B-C409-46A5-8E6B-CA6A22DC083C}">
      <dgm:prSet phldrT="[Text]"/>
      <dgm:spPr>
        <a:solidFill>
          <a:schemeClr val="accent2">
            <a:lumMod val="40000"/>
            <a:lumOff val="60000"/>
            <a:alpha val="90000"/>
          </a:schemeClr>
        </a:solidFill>
      </dgm:spPr>
      <dgm:t>
        <a:bodyPr/>
        <a:lstStyle/>
        <a:p>
          <a:r>
            <a:rPr lang="en-US" b="0" i="0" err="1">
              <a:cs typeface="Calibri Light"/>
            </a:rPr>
            <a:t>Standardised</a:t>
          </a:r>
          <a:r>
            <a:rPr lang="en-US" b="0" i="0">
              <a:cs typeface="Calibri Light"/>
            </a:rPr>
            <a:t> online financial literacy courses</a:t>
          </a:r>
        </a:p>
      </dgm:t>
    </dgm:pt>
    <dgm:pt modelId="{EC68F2E4-CA81-4145-B173-6B447E978BCD}" type="parTrans" cxnId="{5857B7C1-EA16-4BA0-A810-16253E9744F1}">
      <dgm:prSet/>
      <dgm:spPr/>
      <dgm:t>
        <a:bodyPr/>
        <a:lstStyle/>
        <a:p>
          <a:endParaRPr lang="en-US"/>
        </a:p>
      </dgm:t>
    </dgm:pt>
    <dgm:pt modelId="{CF514A41-920A-47A7-8C60-A63B627AFD7E}" type="sibTrans" cxnId="{5857B7C1-EA16-4BA0-A810-16253E9744F1}">
      <dgm:prSet/>
      <dgm:spPr/>
      <dgm:t>
        <a:bodyPr/>
        <a:lstStyle/>
        <a:p>
          <a:endParaRPr lang="en-US"/>
        </a:p>
      </dgm:t>
    </dgm:pt>
    <dgm:pt modelId="{BB5E092D-317E-4D20-8C52-DCFC981C552F}">
      <dgm:prSet phldrT="[Text]"/>
      <dgm:spPr>
        <a:solidFill>
          <a:schemeClr val="accent2">
            <a:lumMod val="75000"/>
          </a:schemeClr>
        </a:solidFill>
      </dgm:spPr>
      <dgm:t>
        <a:bodyPr/>
        <a:lstStyle/>
        <a:p>
          <a:r>
            <a:rPr lang="en-US" b="0" i="0">
              <a:cs typeface="Calibri Light"/>
            </a:rPr>
            <a:t>Accounting certificates</a:t>
          </a:r>
        </a:p>
      </dgm:t>
    </dgm:pt>
    <dgm:pt modelId="{DF3C9AFE-48BB-4CB1-9359-264568B2B6F7}" type="parTrans" cxnId="{FC0A67C7-1201-4B74-B68A-B5FBE89324ED}">
      <dgm:prSet/>
      <dgm:spPr/>
      <dgm:t>
        <a:bodyPr/>
        <a:lstStyle/>
        <a:p>
          <a:endParaRPr lang="en-US"/>
        </a:p>
      </dgm:t>
    </dgm:pt>
    <dgm:pt modelId="{AD8F4120-24BA-4D7D-A247-BDBEFE37B477}" type="sibTrans" cxnId="{FC0A67C7-1201-4B74-B68A-B5FBE89324ED}">
      <dgm:prSet/>
      <dgm:spPr/>
      <dgm:t>
        <a:bodyPr/>
        <a:lstStyle/>
        <a:p>
          <a:endParaRPr lang="en-US"/>
        </a:p>
      </dgm:t>
    </dgm:pt>
    <dgm:pt modelId="{43693A85-4822-43A2-B7F1-BB21D6043746}">
      <dgm:prSet phldrT="[Text]"/>
      <dgm:spPr>
        <a:solidFill>
          <a:schemeClr val="accent2">
            <a:lumMod val="40000"/>
            <a:lumOff val="60000"/>
            <a:alpha val="90000"/>
          </a:schemeClr>
        </a:solidFill>
      </dgm:spPr>
      <dgm:t>
        <a:bodyPr/>
        <a:lstStyle/>
        <a:p>
          <a:r>
            <a:rPr lang="en-US" b="0" i="0">
              <a:cs typeface="Calibri Light"/>
            </a:rPr>
            <a:t>23% went from thin to thick-file (Experian 2015)</a:t>
          </a:r>
        </a:p>
      </dgm:t>
    </dgm:pt>
    <dgm:pt modelId="{B3B027D0-A8C1-4F86-A1FA-30F7A01D4963}" type="parTrans" cxnId="{3D861DA2-3B00-441B-AB5F-5A210262EE54}">
      <dgm:prSet/>
      <dgm:spPr/>
      <dgm:t>
        <a:bodyPr/>
        <a:lstStyle/>
        <a:p>
          <a:endParaRPr lang="en-US"/>
        </a:p>
      </dgm:t>
    </dgm:pt>
    <dgm:pt modelId="{75742C95-A9B9-449B-8530-712BCA96AD28}" type="sibTrans" cxnId="{3D861DA2-3B00-441B-AB5F-5A210262EE54}">
      <dgm:prSet/>
      <dgm:spPr/>
      <dgm:t>
        <a:bodyPr/>
        <a:lstStyle/>
        <a:p>
          <a:endParaRPr lang="en-US"/>
        </a:p>
      </dgm:t>
    </dgm:pt>
    <dgm:pt modelId="{57189F9F-3365-4F36-BBD8-1F52C3B2871C}">
      <dgm:prSet phldrT="[Text]"/>
      <dgm:spPr>
        <a:solidFill>
          <a:schemeClr val="accent2">
            <a:lumMod val="75000"/>
          </a:schemeClr>
        </a:solidFill>
      </dgm:spPr>
      <dgm:t>
        <a:bodyPr/>
        <a:lstStyle/>
        <a:p>
          <a:r>
            <a:rPr lang="en-US" b="0" i="0">
              <a:cs typeface="Calibri Light"/>
            </a:rPr>
            <a:t>Rental payments: </a:t>
          </a:r>
        </a:p>
      </dgm:t>
    </dgm:pt>
    <dgm:pt modelId="{541CB602-F951-40A7-AD7B-80F2155D36E1}" type="parTrans" cxnId="{7042303B-E72B-4D24-AAF5-5C485DF2578F}">
      <dgm:prSet/>
      <dgm:spPr/>
      <dgm:t>
        <a:bodyPr/>
        <a:lstStyle/>
        <a:p>
          <a:endParaRPr lang="en-US"/>
        </a:p>
      </dgm:t>
    </dgm:pt>
    <dgm:pt modelId="{A3090C8F-BC54-4B08-ACC0-02C42FC303EA}" type="sibTrans" cxnId="{7042303B-E72B-4D24-AAF5-5C485DF2578F}">
      <dgm:prSet/>
      <dgm:spPr/>
      <dgm:t>
        <a:bodyPr/>
        <a:lstStyle/>
        <a:p>
          <a:endParaRPr lang="en-US"/>
        </a:p>
      </dgm:t>
    </dgm:pt>
    <dgm:pt modelId="{78B33299-AC78-49E0-867A-1A5FCC770167}">
      <dgm:prSet phldrT="[Text]"/>
      <dgm:spPr>
        <a:solidFill>
          <a:schemeClr val="accent2">
            <a:lumMod val="40000"/>
            <a:lumOff val="60000"/>
            <a:alpha val="90000"/>
          </a:schemeClr>
        </a:solidFill>
      </dgm:spPr>
      <dgm:t>
        <a:bodyPr/>
        <a:lstStyle/>
        <a:p>
          <a:r>
            <a:rPr lang="en-US" b="0" i="0">
              <a:cs typeface="Calibri Light"/>
            </a:rPr>
            <a:t>E.g. TransUnion Credit in Trinidad</a:t>
          </a:r>
        </a:p>
      </dgm:t>
    </dgm:pt>
    <dgm:pt modelId="{E4CC8C79-573A-4670-9A1C-24B02AED6965}" type="parTrans" cxnId="{BE9C61C5-FB44-4BEB-8D55-3CCCEF6795B3}">
      <dgm:prSet/>
      <dgm:spPr/>
      <dgm:t>
        <a:bodyPr/>
        <a:lstStyle/>
        <a:p>
          <a:endParaRPr lang="en-US"/>
        </a:p>
      </dgm:t>
    </dgm:pt>
    <dgm:pt modelId="{A83EF082-9020-4484-A83A-E4E87655E022}" type="sibTrans" cxnId="{BE9C61C5-FB44-4BEB-8D55-3CCCEF6795B3}">
      <dgm:prSet/>
      <dgm:spPr/>
      <dgm:t>
        <a:bodyPr/>
        <a:lstStyle/>
        <a:p>
          <a:endParaRPr lang="en-US"/>
        </a:p>
      </dgm:t>
    </dgm:pt>
    <dgm:pt modelId="{6D9567ED-AF91-4727-ACA7-247F0DD44D50}">
      <dgm:prSet phldrT="[Text]"/>
      <dgm:spPr>
        <a:solidFill>
          <a:schemeClr val="accent2">
            <a:lumMod val="40000"/>
            <a:lumOff val="60000"/>
            <a:alpha val="90000"/>
          </a:schemeClr>
        </a:solidFill>
      </dgm:spPr>
      <dgm:t>
        <a:bodyPr/>
        <a:lstStyle/>
        <a:p>
          <a:r>
            <a:rPr lang="en-US" b="0" i="0">
              <a:cs typeface="Calibri Light"/>
            </a:rPr>
            <a:t>20% went from thin to thick-file (Experian 2014) </a:t>
          </a:r>
        </a:p>
      </dgm:t>
    </dgm:pt>
    <dgm:pt modelId="{8FBAEA76-BE07-4ED6-A85E-A7BF4836ECD6}" type="parTrans" cxnId="{78EB934B-FF07-45BB-AB54-FC86562E8537}">
      <dgm:prSet/>
      <dgm:spPr/>
      <dgm:t>
        <a:bodyPr/>
        <a:lstStyle/>
        <a:p>
          <a:endParaRPr lang="en-US"/>
        </a:p>
      </dgm:t>
    </dgm:pt>
    <dgm:pt modelId="{29DBFBF9-5987-401B-8359-41247B2B15E9}" type="sibTrans" cxnId="{78EB934B-FF07-45BB-AB54-FC86562E8537}">
      <dgm:prSet/>
      <dgm:spPr/>
      <dgm:t>
        <a:bodyPr/>
        <a:lstStyle/>
        <a:p>
          <a:endParaRPr lang="en-US"/>
        </a:p>
      </dgm:t>
    </dgm:pt>
    <dgm:pt modelId="{945DA46C-578D-4683-AD44-FC761B684CE8}" type="pres">
      <dgm:prSet presAssocID="{DAC61F98-50B3-4347-9052-5A4596B44576}" presName="linear" presStyleCnt="0">
        <dgm:presLayoutVars>
          <dgm:dir/>
          <dgm:animLvl val="lvl"/>
          <dgm:resizeHandles val="exact"/>
        </dgm:presLayoutVars>
      </dgm:prSet>
      <dgm:spPr/>
    </dgm:pt>
    <dgm:pt modelId="{280C330F-5070-442C-8826-2F6EA3AC0DB8}" type="pres">
      <dgm:prSet presAssocID="{35545FF6-826A-479B-8620-3A852842D8E1}" presName="parentLin" presStyleCnt="0"/>
      <dgm:spPr/>
    </dgm:pt>
    <dgm:pt modelId="{18954947-6510-4676-927C-2E0D9E866943}" type="pres">
      <dgm:prSet presAssocID="{35545FF6-826A-479B-8620-3A852842D8E1}" presName="parentLeftMargin" presStyleLbl="node1" presStyleIdx="0" presStyleCnt="3"/>
      <dgm:spPr/>
    </dgm:pt>
    <dgm:pt modelId="{B4BED167-EA89-4A82-A7FB-125E75959A2D}" type="pres">
      <dgm:prSet presAssocID="{35545FF6-826A-479B-8620-3A852842D8E1}" presName="parentText" presStyleLbl="node1" presStyleIdx="0" presStyleCnt="3">
        <dgm:presLayoutVars>
          <dgm:chMax val="0"/>
          <dgm:bulletEnabled val="1"/>
        </dgm:presLayoutVars>
      </dgm:prSet>
      <dgm:spPr/>
    </dgm:pt>
    <dgm:pt modelId="{51C55AA6-5251-4FBF-81EF-F9314F9886D9}" type="pres">
      <dgm:prSet presAssocID="{35545FF6-826A-479B-8620-3A852842D8E1}" presName="negativeSpace" presStyleCnt="0"/>
      <dgm:spPr/>
    </dgm:pt>
    <dgm:pt modelId="{F502E77B-C110-4BD2-ACF7-F16F1F02B768}" type="pres">
      <dgm:prSet presAssocID="{35545FF6-826A-479B-8620-3A852842D8E1}" presName="childText" presStyleLbl="conFgAcc1" presStyleIdx="0" presStyleCnt="3">
        <dgm:presLayoutVars>
          <dgm:bulletEnabled val="1"/>
        </dgm:presLayoutVars>
      </dgm:prSet>
      <dgm:spPr/>
    </dgm:pt>
    <dgm:pt modelId="{39D95134-D86A-4E85-B79C-F8D61ABFCA90}" type="pres">
      <dgm:prSet presAssocID="{C0E0D7DB-E794-4517-AD78-E1394DFF104C}" presName="spaceBetweenRectangles" presStyleCnt="0"/>
      <dgm:spPr/>
    </dgm:pt>
    <dgm:pt modelId="{C5713281-E042-42E1-82E3-4A35DA5325CA}" type="pres">
      <dgm:prSet presAssocID="{57189F9F-3365-4F36-BBD8-1F52C3B2871C}" presName="parentLin" presStyleCnt="0"/>
      <dgm:spPr/>
    </dgm:pt>
    <dgm:pt modelId="{901B71F3-8004-464E-92B3-DADE55A156B3}" type="pres">
      <dgm:prSet presAssocID="{57189F9F-3365-4F36-BBD8-1F52C3B2871C}" presName="parentLeftMargin" presStyleLbl="node1" presStyleIdx="0" presStyleCnt="3"/>
      <dgm:spPr/>
    </dgm:pt>
    <dgm:pt modelId="{28E463F8-50B1-4A86-800E-1E1C52E8B707}" type="pres">
      <dgm:prSet presAssocID="{57189F9F-3365-4F36-BBD8-1F52C3B2871C}" presName="parentText" presStyleLbl="node1" presStyleIdx="1" presStyleCnt="3">
        <dgm:presLayoutVars>
          <dgm:chMax val="0"/>
          <dgm:bulletEnabled val="1"/>
        </dgm:presLayoutVars>
      </dgm:prSet>
      <dgm:spPr/>
    </dgm:pt>
    <dgm:pt modelId="{FBC894C8-331B-4DD0-8DCD-B812F74FD3E4}" type="pres">
      <dgm:prSet presAssocID="{57189F9F-3365-4F36-BBD8-1F52C3B2871C}" presName="negativeSpace" presStyleCnt="0"/>
      <dgm:spPr/>
    </dgm:pt>
    <dgm:pt modelId="{09189A55-91BF-4BE9-8686-34E50B1DE84E}" type="pres">
      <dgm:prSet presAssocID="{57189F9F-3365-4F36-BBD8-1F52C3B2871C}" presName="childText" presStyleLbl="conFgAcc1" presStyleIdx="1" presStyleCnt="3">
        <dgm:presLayoutVars>
          <dgm:bulletEnabled val="1"/>
        </dgm:presLayoutVars>
      </dgm:prSet>
      <dgm:spPr/>
    </dgm:pt>
    <dgm:pt modelId="{AF496BF7-D117-4C94-B963-35E5E99CC469}" type="pres">
      <dgm:prSet presAssocID="{A3090C8F-BC54-4B08-ACC0-02C42FC303EA}" presName="spaceBetweenRectangles" presStyleCnt="0"/>
      <dgm:spPr/>
    </dgm:pt>
    <dgm:pt modelId="{C9203987-0901-4973-AA17-5DCF23BA3C5C}" type="pres">
      <dgm:prSet presAssocID="{BB5E092D-317E-4D20-8C52-DCFC981C552F}" presName="parentLin" presStyleCnt="0"/>
      <dgm:spPr/>
    </dgm:pt>
    <dgm:pt modelId="{3554E3E7-B744-4A66-B914-02FCA43297D7}" type="pres">
      <dgm:prSet presAssocID="{BB5E092D-317E-4D20-8C52-DCFC981C552F}" presName="parentLeftMargin" presStyleLbl="node1" presStyleIdx="1" presStyleCnt="3"/>
      <dgm:spPr/>
    </dgm:pt>
    <dgm:pt modelId="{635F13D5-B9F4-45F4-8BB2-E88A0E85F5D0}" type="pres">
      <dgm:prSet presAssocID="{BB5E092D-317E-4D20-8C52-DCFC981C552F}" presName="parentText" presStyleLbl="node1" presStyleIdx="2" presStyleCnt="3">
        <dgm:presLayoutVars>
          <dgm:chMax val="0"/>
          <dgm:bulletEnabled val="1"/>
        </dgm:presLayoutVars>
      </dgm:prSet>
      <dgm:spPr/>
    </dgm:pt>
    <dgm:pt modelId="{FE2CC298-487A-4FFC-A438-4434175CB848}" type="pres">
      <dgm:prSet presAssocID="{BB5E092D-317E-4D20-8C52-DCFC981C552F}" presName="negativeSpace" presStyleCnt="0"/>
      <dgm:spPr/>
    </dgm:pt>
    <dgm:pt modelId="{1191AB77-C35D-4568-A568-57D037C811BF}" type="pres">
      <dgm:prSet presAssocID="{BB5E092D-317E-4D20-8C52-DCFC981C552F}" presName="childText" presStyleLbl="conFgAcc1" presStyleIdx="2" presStyleCnt="3">
        <dgm:presLayoutVars>
          <dgm:bulletEnabled val="1"/>
        </dgm:presLayoutVars>
      </dgm:prSet>
      <dgm:spPr/>
    </dgm:pt>
  </dgm:ptLst>
  <dgm:cxnLst>
    <dgm:cxn modelId="{7042303B-E72B-4D24-AAF5-5C485DF2578F}" srcId="{DAC61F98-50B3-4347-9052-5A4596B44576}" destId="{57189F9F-3365-4F36-BBD8-1F52C3B2871C}" srcOrd="1" destOrd="0" parTransId="{541CB602-F951-40A7-AD7B-80F2155D36E1}" sibTransId="{A3090C8F-BC54-4B08-ACC0-02C42FC303EA}"/>
    <dgm:cxn modelId="{A36A4743-57CA-4F3C-A6B4-D9BF7722F238}" type="presOf" srcId="{35545FF6-826A-479B-8620-3A852842D8E1}" destId="{18954947-6510-4676-927C-2E0D9E866943}" srcOrd="0" destOrd="0" presId="urn:microsoft.com/office/officeart/2005/8/layout/list1"/>
    <dgm:cxn modelId="{78EB934B-FF07-45BB-AB54-FC86562E8537}" srcId="{35545FF6-826A-479B-8620-3A852842D8E1}" destId="{6D9567ED-AF91-4727-ACA7-247F0DD44D50}" srcOrd="0" destOrd="0" parTransId="{8FBAEA76-BE07-4ED6-A85E-A7BF4836ECD6}" sibTransId="{29DBFBF9-5987-401B-8359-41247B2B15E9}"/>
    <dgm:cxn modelId="{786B1F66-A625-4D7E-A2BC-6FA98A7F96BE}" type="presOf" srcId="{6D9567ED-AF91-4727-ACA7-247F0DD44D50}" destId="{F502E77B-C110-4BD2-ACF7-F16F1F02B768}" srcOrd="0" destOrd="0" presId="urn:microsoft.com/office/officeart/2005/8/layout/list1"/>
    <dgm:cxn modelId="{0373646B-55F5-4B5F-ABF5-13CE4543FF4A}" type="presOf" srcId="{BB5E092D-317E-4D20-8C52-DCFC981C552F}" destId="{635F13D5-B9F4-45F4-8BB2-E88A0E85F5D0}" srcOrd="1" destOrd="0" presId="urn:microsoft.com/office/officeart/2005/8/layout/list1"/>
    <dgm:cxn modelId="{2C3A0777-2351-4C0D-825F-BFC001D585C1}" type="presOf" srcId="{57189F9F-3365-4F36-BBD8-1F52C3B2871C}" destId="{28E463F8-50B1-4A86-800E-1E1C52E8B707}" srcOrd="1" destOrd="0" presId="urn:microsoft.com/office/officeart/2005/8/layout/list1"/>
    <dgm:cxn modelId="{67011891-2B1C-4EE2-BF68-05BC7088390F}" type="presOf" srcId="{57189F9F-3365-4F36-BBD8-1F52C3B2871C}" destId="{901B71F3-8004-464E-92B3-DADE55A156B3}" srcOrd="0" destOrd="0" presId="urn:microsoft.com/office/officeart/2005/8/layout/list1"/>
    <dgm:cxn modelId="{F76CA097-B264-448F-9F9B-00E1F0D7DAA8}" type="presOf" srcId="{DAC61F98-50B3-4347-9052-5A4596B44576}" destId="{945DA46C-578D-4683-AD44-FC761B684CE8}" srcOrd="0" destOrd="0" presId="urn:microsoft.com/office/officeart/2005/8/layout/list1"/>
    <dgm:cxn modelId="{3D861DA2-3B00-441B-AB5F-5A210262EE54}" srcId="{57189F9F-3365-4F36-BBD8-1F52C3B2871C}" destId="{43693A85-4822-43A2-B7F1-BB21D6043746}" srcOrd="0" destOrd="0" parTransId="{B3B027D0-A8C1-4F86-A1FA-30F7A01D4963}" sibTransId="{75742C95-A9B9-449B-8530-712BCA96AD28}"/>
    <dgm:cxn modelId="{E57B9CA5-B359-4CCC-9E75-332B7425DF5E}" type="presOf" srcId="{E1BC594B-C409-46A5-8E6B-CA6A22DC083C}" destId="{1191AB77-C35D-4568-A568-57D037C811BF}" srcOrd="0" destOrd="0" presId="urn:microsoft.com/office/officeart/2005/8/layout/list1"/>
    <dgm:cxn modelId="{7397A9BC-3F54-4608-BAA4-80098779FBD2}" type="presOf" srcId="{78B33299-AC78-49E0-867A-1A5FCC770167}" destId="{F502E77B-C110-4BD2-ACF7-F16F1F02B768}" srcOrd="0" destOrd="1" presId="urn:microsoft.com/office/officeart/2005/8/layout/list1"/>
    <dgm:cxn modelId="{5857B7C1-EA16-4BA0-A810-16253E9744F1}" srcId="{BB5E092D-317E-4D20-8C52-DCFC981C552F}" destId="{E1BC594B-C409-46A5-8E6B-CA6A22DC083C}" srcOrd="0" destOrd="0" parTransId="{EC68F2E4-CA81-4145-B173-6B447E978BCD}" sibTransId="{CF514A41-920A-47A7-8C60-A63B627AFD7E}"/>
    <dgm:cxn modelId="{BE9C61C5-FB44-4BEB-8D55-3CCCEF6795B3}" srcId="{35545FF6-826A-479B-8620-3A852842D8E1}" destId="{78B33299-AC78-49E0-867A-1A5FCC770167}" srcOrd="1" destOrd="0" parTransId="{E4CC8C79-573A-4670-9A1C-24B02AED6965}" sibTransId="{A83EF082-9020-4484-A83A-E4E87655E022}"/>
    <dgm:cxn modelId="{FC0A67C7-1201-4B74-B68A-B5FBE89324ED}" srcId="{DAC61F98-50B3-4347-9052-5A4596B44576}" destId="{BB5E092D-317E-4D20-8C52-DCFC981C552F}" srcOrd="2" destOrd="0" parTransId="{DF3C9AFE-48BB-4CB1-9359-264568B2B6F7}" sibTransId="{AD8F4120-24BA-4D7D-A247-BDBEFE37B477}"/>
    <dgm:cxn modelId="{EF8E62CE-7F65-49AE-9960-1985FB1ACE45}" type="presOf" srcId="{35545FF6-826A-479B-8620-3A852842D8E1}" destId="{B4BED167-EA89-4A82-A7FB-125E75959A2D}" srcOrd="1" destOrd="0" presId="urn:microsoft.com/office/officeart/2005/8/layout/list1"/>
    <dgm:cxn modelId="{CE99ABD2-173D-42B0-B8F9-79392C3BF49C}" type="presOf" srcId="{BB5E092D-317E-4D20-8C52-DCFC981C552F}" destId="{3554E3E7-B744-4A66-B914-02FCA43297D7}" srcOrd="0" destOrd="0" presId="urn:microsoft.com/office/officeart/2005/8/layout/list1"/>
    <dgm:cxn modelId="{A6897CED-3813-44C1-BDB8-12411F51E463}" srcId="{DAC61F98-50B3-4347-9052-5A4596B44576}" destId="{35545FF6-826A-479B-8620-3A852842D8E1}" srcOrd="0" destOrd="0" parTransId="{897B5833-3485-4F83-84AD-0A2EDDB9EE39}" sibTransId="{C0E0D7DB-E794-4517-AD78-E1394DFF104C}"/>
    <dgm:cxn modelId="{93CA9FF7-8EDE-4D63-9969-FE55B4E42E24}" type="presOf" srcId="{43693A85-4822-43A2-B7F1-BB21D6043746}" destId="{09189A55-91BF-4BE9-8686-34E50B1DE84E}" srcOrd="0" destOrd="0" presId="urn:microsoft.com/office/officeart/2005/8/layout/list1"/>
    <dgm:cxn modelId="{D63FEB41-F2E9-4AAA-8CA4-4F8DEC2E818F}" type="presParOf" srcId="{945DA46C-578D-4683-AD44-FC761B684CE8}" destId="{280C330F-5070-442C-8826-2F6EA3AC0DB8}" srcOrd="0" destOrd="0" presId="urn:microsoft.com/office/officeart/2005/8/layout/list1"/>
    <dgm:cxn modelId="{6AE373B2-5663-4292-BF98-3C0A3D1C2391}" type="presParOf" srcId="{280C330F-5070-442C-8826-2F6EA3AC0DB8}" destId="{18954947-6510-4676-927C-2E0D9E866943}" srcOrd="0" destOrd="0" presId="urn:microsoft.com/office/officeart/2005/8/layout/list1"/>
    <dgm:cxn modelId="{1BF4191E-3DFD-4FC2-9334-39A6CA38F02B}" type="presParOf" srcId="{280C330F-5070-442C-8826-2F6EA3AC0DB8}" destId="{B4BED167-EA89-4A82-A7FB-125E75959A2D}" srcOrd="1" destOrd="0" presId="urn:microsoft.com/office/officeart/2005/8/layout/list1"/>
    <dgm:cxn modelId="{D281A6C2-7F42-4893-B5FB-5DBE7E8525F4}" type="presParOf" srcId="{945DA46C-578D-4683-AD44-FC761B684CE8}" destId="{51C55AA6-5251-4FBF-81EF-F9314F9886D9}" srcOrd="1" destOrd="0" presId="urn:microsoft.com/office/officeart/2005/8/layout/list1"/>
    <dgm:cxn modelId="{E925743C-565E-497E-ACC6-2A00C428A9F3}" type="presParOf" srcId="{945DA46C-578D-4683-AD44-FC761B684CE8}" destId="{F502E77B-C110-4BD2-ACF7-F16F1F02B768}" srcOrd="2" destOrd="0" presId="urn:microsoft.com/office/officeart/2005/8/layout/list1"/>
    <dgm:cxn modelId="{1CF83029-EB8B-48AF-877F-30BC6F4E4705}" type="presParOf" srcId="{945DA46C-578D-4683-AD44-FC761B684CE8}" destId="{39D95134-D86A-4E85-B79C-F8D61ABFCA90}" srcOrd="3" destOrd="0" presId="urn:microsoft.com/office/officeart/2005/8/layout/list1"/>
    <dgm:cxn modelId="{E972D4BF-993E-442A-9317-B562D633DD5A}" type="presParOf" srcId="{945DA46C-578D-4683-AD44-FC761B684CE8}" destId="{C5713281-E042-42E1-82E3-4A35DA5325CA}" srcOrd="4" destOrd="0" presId="urn:microsoft.com/office/officeart/2005/8/layout/list1"/>
    <dgm:cxn modelId="{13A57068-FA9E-45F8-A392-B4BC83F40938}" type="presParOf" srcId="{C5713281-E042-42E1-82E3-4A35DA5325CA}" destId="{901B71F3-8004-464E-92B3-DADE55A156B3}" srcOrd="0" destOrd="0" presId="urn:microsoft.com/office/officeart/2005/8/layout/list1"/>
    <dgm:cxn modelId="{FE20709C-92C5-4548-B8C0-8A7A0BD2F488}" type="presParOf" srcId="{C5713281-E042-42E1-82E3-4A35DA5325CA}" destId="{28E463F8-50B1-4A86-800E-1E1C52E8B707}" srcOrd="1" destOrd="0" presId="urn:microsoft.com/office/officeart/2005/8/layout/list1"/>
    <dgm:cxn modelId="{B2B65E22-AC97-45BB-8807-6DDD04266272}" type="presParOf" srcId="{945DA46C-578D-4683-AD44-FC761B684CE8}" destId="{FBC894C8-331B-4DD0-8DCD-B812F74FD3E4}" srcOrd="5" destOrd="0" presId="urn:microsoft.com/office/officeart/2005/8/layout/list1"/>
    <dgm:cxn modelId="{C1E10639-59E2-4155-A2D4-2EC34EEAECBF}" type="presParOf" srcId="{945DA46C-578D-4683-AD44-FC761B684CE8}" destId="{09189A55-91BF-4BE9-8686-34E50B1DE84E}" srcOrd="6" destOrd="0" presId="urn:microsoft.com/office/officeart/2005/8/layout/list1"/>
    <dgm:cxn modelId="{7DEF0115-1FDC-470E-88F9-BD0D7ED0E682}" type="presParOf" srcId="{945DA46C-578D-4683-AD44-FC761B684CE8}" destId="{AF496BF7-D117-4C94-B963-35E5E99CC469}" srcOrd="7" destOrd="0" presId="urn:microsoft.com/office/officeart/2005/8/layout/list1"/>
    <dgm:cxn modelId="{F1502A4D-4DF9-4810-9151-97A3A8AB0AB9}" type="presParOf" srcId="{945DA46C-578D-4683-AD44-FC761B684CE8}" destId="{C9203987-0901-4973-AA17-5DCF23BA3C5C}" srcOrd="8" destOrd="0" presId="urn:microsoft.com/office/officeart/2005/8/layout/list1"/>
    <dgm:cxn modelId="{DC59F21F-4370-46B5-9F16-AC513990BEAE}" type="presParOf" srcId="{C9203987-0901-4973-AA17-5DCF23BA3C5C}" destId="{3554E3E7-B744-4A66-B914-02FCA43297D7}" srcOrd="0" destOrd="0" presId="urn:microsoft.com/office/officeart/2005/8/layout/list1"/>
    <dgm:cxn modelId="{DB9B1347-BA82-4246-A1DA-9579C19E2C8F}" type="presParOf" srcId="{C9203987-0901-4973-AA17-5DCF23BA3C5C}" destId="{635F13D5-B9F4-45F4-8BB2-E88A0E85F5D0}" srcOrd="1" destOrd="0" presId="urn:microsoft.com/office/officeart/2005/8/layout/list1"/>
    <dgm:cxn modelId="{36DB6723-7362-44F0-B3B6-B9310AF31642}" type="presParOf" srcId="{945DA46C-578D-4683-AD44-FC761B684CE8}" destId="{FE2CC298-487A-4FFC-A438-4434175CB848}" srcOrd="9" destOrd="0" presId="urn:microsoft.com/office/officeart/2005/8/layout/list1"/>
    <dgm:cxn modelId="{29657925-44E3-4B5B-9B04-0F3536801588}" type="presParOf" srcId="{945DA46C-578D-4683-AD44-FC761B684CE8}" destId="{1191AB77-C35D-4568-A568-57D037C811B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E0F636-8839-4FF2-8A7E-731E2AC1FD36}" type="doc">
      <dgm:prSet loTypeId="urn:microsoft.com/office/officeart/2005/8/layout/vList5" loCatId="list" qsTypeId="urn:microsoft.com/office/officeart/2005/8/quickstyle/simple2" qsCatId="simple" csTypeId="urn:microsoft.com/office/officeart/2005/8/colors/accent4_2" csCatId="accent4" phldr="1"/>
      <dgm:spPr/>
      <dgm:t>
        <a:bodyPr/>
        <a:lstStyle/>
        <a:p>
          <a:endParaRPr lang="en-US"/>
        </a:p>
      </dgm:t>
    </dgm:pt>
    <dgm:pt modelId="{B2699DB0-EB14-4C3A-ABF5-35639D871CC0}">
      <dgm:prSet phldrT="[Text]" custT="1"/>
      <dgm:spPr/>
      <dgm:t>
        <a:bodyPr/>
        <a:lstStyle/>
        <a:p>
          <a:r>
            <a:rPr lang="en-US" sz="4400" b="0" i="0">
              <a:cs typeface="Calibri Light"/>
            </a:rPr>
            <a:t>Mobile data</a:t>
          </a:r>
        </a:p>
      </dgm:t>
    </dgm:pt>
    <dgm:pt modelId="{46FBF722-DE8F-4389-8B65-8D7C144F429D}" type="parTrans" cxnId="{8D2604A0-9266-4142-9F62-B40790D19E51}">
      <dgm:prSet/>
      <dgm:spPr/>
      <dgm:t>
        <a:bodyPr/>
        <a:lstStyle/>
        <a:p>
          <a:endParaRPr lang="en-US"/>
        </a:p>
      </dgm:t>
    </dgm:pt>
    <dgm:pt modelId="{928EE887-9083-4841-AF8B-322FDEC40E2C}" type="sibTrans" cxnId="{8D2604A0-9266-4142-9F62-B40790D19E51}">
      <dgm:prSet/>
      <dgm:spPr/>
      <dgm:t>
        <a:bodyPr/>
        <a:lstStyle/>
        <a:p>
          <a:endParaRPr lang="en-US"/>
        </a:p>
      </dgm:t>
    </dgm:pt>
    <dgm:pt modelId="{E008FDAB-8DDF-4473-836C-B459BF9A090C}">
      <dgm:prSet phldrT="[Text]"/>
      <dgm:spPr>
        <a:solidFill>
          <a:schemeClr val="accent5">
            <a:lumMod val="40000"/>
            <a:lumOff val="60000"/>
            <a:alpha val="90000"/>
          </a:schemeClr>
        </a:solidFill>
      </dgm:spPr>
      <dgm:t>
        <a:bodyPr/>
        <a:lstStyle/>
        <a:p>
          <a:r>
            <a:rPr lang="en-US" b="0" i="0">
              <a:cs typeface="Calibri Light"/>
            </a:rPr>
            <a:t>Information likely already being collected</a:t>
          </a:r>
        </a:p>
      </dgm:t>
    </dgm:pt>
    <dgm:pt modelId="{34A76993-6655-442C-9C78-D4F527DF5952}" type="parTrans" cxnId="{C4E824A9-A7BB-4C71-8578-963FC5155583}">
      <dgm:prSet/>
      <dgm:spPr/>
      <dgm:t>
        <a:bodyPr/>
        <a:lstStyle/>
        <a:p>
          <a:endParaRPr lang="en-US"/>
        </a:p>
      </dgm:t>
    </dgm:pt>
    <dgm:pt modelId="{EF24B602-194B-4869-A5E5-2D232FFC4C06}" type="sibTrans" cxnId="{C4E824A9-A7BB-4C71-8578-963FC5155583}">
      <dgm:prSet/>
      <dgm:spPr/>
      <dgm:t>
        <a:bodyPr/>
        <a:lstStyle/>
        <a:p>
          <a:endParaRPr lang="en-US"/>
        </a:p>
      </dgm:t>
    </dgm:pt>
    <dgm:pt modelId="{75724709-A905-4564-83E9-3F9C7E4A8696}">
      <dgm:prSet phldrT="[Text]"/>
      <dgm:spPr>
        <a:solidFill>
          <a:schemeClr val="accent5">
            <a:lumMod val="40000"/>
            <a:lumOff val="60000"/>
            <a:alpha val="90000"/>
          </a:schemeClr>
        </a:solidFill>
      </dgm:spPr>
      <dgm:t>
        <a:bodyPr/>
        <a:lstStyle/>
        <a:p>
          <a:r>
            <a:rPr lang="en-US" b="0" i="0">
              <a:cs typeface="Calibri Light"/>
            </a:rPr>
            <a:t>Provide real-time financial information about spending habits</a:t>
          </a:r>
        </a:p>
      </dgm:t>
    </dgm:pt>
    <dgm:pt modelId="{0C5AC959-221C-4015-8E11-7DA107404857}" type="parTrans" cxnId="{A9A8883B-D709-4A26-9F91-C71BD6AB19DB}">
      <dgm:prSet/>
      <dgm:spPr/>
      <dgm:t>
        <a:bodyPr/>
        <a:lstStyle/>
        <a:p>
          <a:endParaRPr lang="en-US"/>
        </a:p>
      </dgm:t>
    </dgm:pt>
    <dgm:pt modelId="{4F4A83B7-0A73-4AA9-8EBF-30ABEA514001}" type="sibTrans" cxnId="{A9A8883B-D709-4A26-9F91-C71BD6AB19DB}">
      <dgm:prSet/>
      <dgm:spPr/>
      <dgm:t>
        <a:bodyPr/>
        <a:lstStyle/>
        <a:p>
          <a:endParaRPr lang="en-US"/>
        </a:p>
      </dgm:t>
    </dgm:pt>
    <dgm:pt modelId="{26595591-93A3-4523-85CB-4A219849A37B}">
      <dgm:prSet phldrT="[Text]" custT="1"/>
      <dgm:spPr/>
      <dgm:t>
        <a:bodyPr/>
        <a:lstStyle/>
        <a:p>
          <a:r>
            <a:rPr lang="en-US" sz="4400" b="0" i="0">
              <a:cs typeface="Calibri Light"/>
            </a:rPr>
            <a:t>Social data</a:t>
          </a:r>
        </a:p>
      </dgm:t>
    </dgm:pt>
    <dgm:pt modelId="{046ACAFE-31C2-40C6-B509-657A9DC4C568}" type="parTrans" cxnId="{FC8EC4F4-942A-45FC-8333-116E7C8640B4}">
      <dgm:prSet/>
      <dgm:spPr/>
      <dgm:t>
        <a:bodyPr/>
        <a:lstStyle/>
        <a:p>
          <a:endParaRPr lang="en-US"/>
        </a:p>
      </dgm:t>
    </dgm:pt>
    <dgm:pt modelId="{E28695AE-967B-46F3-A032-27EF72671233}" type="sibTrans" cxnId="{FC8EC4F4-942A-45FC-8333-116E7C8640B4}">
      <dgm:prSet/>
      <dgm:spPr/>
      <dgm:t>
        <a:bodyPr/>
        <a:lstStyle/>
        <a:p>
          <a:endParaRPr lang="en-US"/>
        </a:p>
      </dgm:t>
    </dgm:pt>
    <dgm:pt modelId="{CE62E0C4-7033-4882-9E2B-40E4CC660B04}">
      <dgm:prSet phldrT="[Text]"/>
      <dgm:spPr>
        <a:solidFill>
          <a:schemeClr val="accent5">
            <a:lumMod val="40000"/>
            <a:lumOff val="60000"/>
            <a:alpha val="90000"/>
          </a:schemeClr>
        </a:solidFill>
      </dgm:spPr>
      <dgm:t>
        <a:bodyPr/>
        <a:lstStyle/>
        <a:p>
          <a:r>
            <a:rPr lang="en-US" b="0" i="0">
              <a:cs typeface="Calibri Light"/>
            </a:rPr>
            <a:t>Provides and verifies important unobservable information</a:t>
          </a:r>
        </a:p>
      </dgm:t>
    </dgm:pt>
    <dgm:pt modelId="{08DE8314-77C1-487F-B215-53704FF69CE9}" type="parTrans" cxnId="{9BC2C9A6-542E-4609-B571-0AD314F41E72}">
      <dgm:prSet/>
      <dgm:spPr/>
      <dgm:t>
        <a:bodyPr/>
        <a:lstStyle/>
        <a:p>
          <a:endParaRPr lang="en-US"/>
        </a:p>
      </dgm:t>
    </dgm:pt>
    <dgm:pt modelId="{26E6B716-A64E-41C4-AD0A-83855942F4B2}" type="sibTrans" cxnId="{9BC2C9A6-542E-4609-B571-0AD314F41E72}">
      <dgm:prSet/>
      <dgm:spPr/>
      <dgm:t>
        <a:bodyPr/>
        <a:lstStyle/>
        <a:p>
          <a:endParaRPr lang="en-US"/>
        </a:p>
      </dgm:t>
    </dgm:pt>
    <dgm:pt modelId="{DF03ADA9-14BB-4C60-A19B-60211B674D50}">
      <dgm:prSet phldrT="[Text]"/>
      <dgm:spPr>
        <a:solidFill>
          <a:schemeClr val="accent5">
            <a:lumMod val="40000"/>
            <a:lumOff val="60000"/>
            <a:alpha val="90000"/>
          </a:schemeClr>
        </a:solidFill>
      </dgm:spPr>
      <dgm:t>
        <a:bodyPr/>
        <a:lstStyle/>
        <a:p>
          <a:r>
            <a:rPr lang="en-US" b="0" i="0">
              <a:cs typeface="Calibri Light"/>
            </a:rPr>
            <a:t>Default rates less than 13% (Kreditech)</a:t>
          </a:r>
        </a:p>
      </dgm:t>
    </dgm:pt>
    <dgm:pt modelId="{685F009E-6611-4C0B-A553-FFD3A811B972}" type="parTrans" cxnId="{EDA96DC9-3108-480F-9D3C-6A59404489E5}">
      <dgm:prSet/>
      <dgm:spPr/>
      <dgm:t>
        <a:bodyPr/>
        <a:lstStyle/>
        <a:p>
          <a:endParaRPr lang="en-US"/>
        </a:p>
      </dgm:t>
    </dgm:pt>
    <dgm:pt modelId="{7581049C-3443-49AD-A0C2-97F6FDF9D490}" type="sibTrans" cxnId="{EDA96DC9-3108-480F-9D3C-6A59404489E5}">
      <dgm:prSet/>
      <dgm:spPr/>
      <dgm:t>
        <a:bodyPr/>
        <a:lstStyle/>
        <a:p>
          <a:endParaRPr lang="en-US"/>
        </a:p>
      </dgm:t>
    </dgm:pt>
    <dgm:pt modelId="{3D14FEB4-B0FE-4E21-BF32-5B9F3098F73D}" type="pres">
      <dgm:prSet presAssocID="{D4E0F636-8839-4FF2-8A7E-731E2AC1FD36}" presName="Name0" presStyleCnt="0">
        <dgm:presLayoutVars>
          <dgm:dir/>
          <dgm:animLvl val="lvl"/>
          <dgm:resizeHandles val="exact"/>
        </dgm:presLayoutVars>
      </dgm:prSet>
      <dgm:spPr/>
    </dgm:pt>
    <dgm:pt modelId="{F76BFC03-AB43-4DFE-BDB4-D8F22867FC04}" type="pres">
      <dgm:prSet presAssocID="{B2699DB0-EB14-4C3A-ABF5-35639D871CC0}" presName="linNode" presStyleCnt="0"/>
      <dgm:spPr/>
    </dgm:pt>
    <dgm:pt modelId="{F3A1ACD5-94C3-4473-AFD7-117E0C5D7DA7}" type="pres">
      <dgm:prSet presAssocID="{B2699DB0-EB14-4C3A-ABF5-35639D871CC0}" presName="parentText" presStyleLbl="node1" presStyleIdx="0" presStyleCnt="2">
        <dgm:presLayoutVars>
          <dgm:chMax val="1"/>
          <dgm:bulletEnabled val="1"/>
        </dgm:presLayoutVars>
      </dgm:prSet>
      <dgm:spPr/>
    </dgm:pt>
    <dgm:pt modelId="{DAF49CDF-F0BA-48E3-BD07-BEA6F48D25E5}" type="pres">
      <dgm:prSet presAssocID="{B2699DB0-EB14-4C3A-ABF5-35639D871CC0}" presName="descendantText" presStyleLbl="alignAccFollowNode1" presStyleIdx="0" presStyleCnt="2">
        <dgm:presLayoutVars>
          <dgm:bulletEnabled val="1"/>
        </dgm:presLayoutVars>
      </dgm:prSet>
      <dgm:spPr/>
    </dgm:pt>
    <dgm:pt modelId="{89ED5330-49F6-46C1-A725-A7FD95CB3531}" type="pres">
      <dgm:prSet presAssocID="{928EE887-9083-4841-AF8B-322FDEC40E2C}" presName="sp" presStyleCnt="0"/>
      <dgm:spPr/>
    </dgm:pt>
    <dgm:pt modelId="{4C229229-E068-44B1-BBD7-66C5953BF8EA}" type="pres">
      <dgm:prSet presAssocID="{26595591-93A3-4523-85CB-4A219849A37B}" presName="linNode" presStyleCnt="0"/>
      <dgm:spPr/>
    </dgm:pt>
    <dgm:pt modelId="{0BBA8A14-37D1-4B56-8A44-CCA0FF413A2E}" type="pres">
      <dgm:prSet presAssocID="{26595591-93A3-4523-85CB-4A219849A37B}" presName="parentText" presStyleLbl="node1" presStyleIdx="1" presStyleCnt="2">
        <dgm:presLayoutVars>
          <dgm:chMax val="1"/>
          <dgm:bulletEnabled val="1"/>
        </dgm:presLayoutVars>
      </dgm:prSet>
      <dgm:spPr/>
    </dgm:pt>
    <dgm:pt modelId="{05DCE952-99EE-404C-9B31-72078FC28C95}" type="pres">
      <dgm:prSet presAssocID="{26595591-93A3-4523-85CB-4A219849A37B}" presName="descendantText" presStyleLbl="alignAccFollowNode1" presStyleIdx="1" presStyleCnt="2">
        <dgm:presLayoutVars>
          <dgm:bulletEnabled val="1"/>
        </dgm:presLayoutVars>
      </dgm:prSet>
      <dgm:spPr/>
    </dgm:pt>
  </dgm:ptLst>
  <dgm:cxnLst>
    <dgm:cxn modelId="{1A89A105-EFC6-4E42-BFF0-A055C714F9E2}" type="presOf" srcId="{B2699DB0-EB14-4C3A-ABF5-35639D871CC0}" destId="{F3A1ACD5-94C3-4473-AFD7-117E0C5D7DA7}" srcOrd="0" destOrd="0" presId="urn:microsoft.com/office/officeart/2005/8/layout/vList5"/>
    <dgm:cxn modelId="{A9A8883B-D709-4A26-9F91-C71BD6AB19DB}" srcId="{B2699DB0-EB14-4C3A-ABF5-35639D871CC0}" destId="{75724709-A905-4564-83E9-3F9C7E4A8696}" srcOrd="1" destOrd="0" parTransId="{0C5AC959-221C-4015-8E11-7DA107404857}" sibTransId="{4F4A83B7-0A73-4AA9-8EBF-30ABEA514001}"/>
    <dgm:cxn modelId="{C89E1B3F-8378-49F8-BD75-DE5509C101DF}" type="presOf" srcId="{26595591-93A3-4523-85CB-4A219849A37B}" destId="{0BBA8A14-37D1-4B56-8A44-CCA0FF413A2E}" srcOrd="0" destOrd="0" presId="urn:microsoft.com/office/officeart/2005/8/layout/vList5"/>
    <dgm:cxn modelId="{E25BB745-4677-426C-AC6D-82C2935685D5}" type="presOf" srcId="{DF03ADA9-14BB-4C60-A19B-60211B674D50}" destId="{05DCE952-99EE-404C-9B31-72078FC28C95}" srcOrd="0" destOrd="1" presId="urn:microsoft.com/office/officeart/2005/8/layout/vList5"/>
    <dgm:cxn modelId="{E1BA488B-DB9A-4D5B-BE3F-0E1DCAC48DEB}" type="presOf" srcId="{CE62E0C4-7033-4882-9E2B-40E4CC660B04}" destId="{05DCE952-99EE-404C-9B31-72078FC28C95}" srcOrd="0" destOrd="0" presId="urn:microsoft.com/office/officeart/2005/8/layout/vList5"/>
    <dgm:cxn modelId="{8D2604A0-9266-4142-9F62-B40790D19E51}" srcId="{D4E0F636-8839-4FF2-8A7E-731E2AC1FD36}" destId="{B2699DB0-EB14-4C3A-ABF5-35639D871CC0}" srcOrd="0" destOrd="0" parTransId="{46FBF722-DE8F-4389-8B65-8D7C144F429D}" sibTransId="{928EE887-9083-4841-AF8B-322FDEC40E2C}"/>
    <dgm:cxn modelId="{4063F0A4-D7B2-41A8-AA46-F97BC3AA5CAC}" type="presOf" srcId="{E008FDAB-8DDF-4473-836C-B459BF9A090C}" destId="{DAF49CDF-F0BA-48E3-BD07-BEA6F48D25E5}" srcOrd="0" destOrd="0" presId="urn:microsoft.com/office/officeart/2005/8/layout/vList5"/>
    <dgm:cxn modelId="{9BC2C9A6-542E-4609-B571-0AD314F41E72}" srcId="{26595591-93A3-4523-85CB-4A219849A37B}" destId="{CE62E0C4-7033-4882-9E2B-40E4CC660B04}" srcOrd="0" destOrd="0" parTransId="{08DE8314-77C1-487F-B215-53704FF69CE9}" sibTransId="{26E6B716-A64E-41C4-AD0A-83855942F4B2}"/>
    <dgm:cxn modelId="{C4E824A9-A7BB-4C71-8578-963FC5155583}" srcId="{B2699DB0-EB14-4C3A-ABF5-35639D871CC0}" destId="{E008FDAB-8DDF-4473-836C-B459BF9A090C}" srcOrd="0" destOrd="0" parTransId="{34A76993-6655-442C-9C78-D4F527DF5952}" sibTransId="{EF24B602-194B-4869-A5E5-2D232FFC4C06}"/>
    <dgm:cxn modelId="{DC3FEAAD-6327-4D9E-BDBA-ED795FCC46E9}" type="presOf" srcId="{D4E0F636-8839-4FF2-8A7E-731E2AC1FD36}" destId="{3D14FEB4-B0FE-4E21-BF32-5B9F3098F73D}" srcOrd="0" destOrd="0" presId="urn:microsoft.com/office/officeart/2005/8/layout/vList5"/>
    <dgm:cxn modelId="{EDA96DC9-3108-480F-9D3C-6A59404489E5}" srcId="{26595591-93A3-4523-85CB-4A219849A37B}" destId="{DF03ADA9-14BB-4C60-A19B-60211B674D50}" srcOrd="1" destOrd="0" parTransId="{685F009E-6611-4C0B-A553-FFD3A811B972}" sibTransId="{7581049C-3443-49AD-A0C2-97F6FDF9D490}"/>
    <dgm:cxn modelId="{A15687ED-6607-40FE-9041-9E2D2152F70B}" type="presOf" srcId="{75724709-A905-4564-83E9-3F9C7E4A8696}" destId="{DAF49CDF-F0BA-48E3-BD07-BEA6F48D25E5}" srcOrd="0" destOrd="1" presId="urn:microsoft.com/office/officeart/2005/8/layout/vList5"/>
    <dgm:cxn modelId="{FC8EC4F4-942A-45FC-8333-116E7C8640B4}" srcId="{D4E0F636-8839-4FF2-8A7E-731E2AC1FD36}" destId="{26595591-93A3-4523-85CB-4A219849A37B}" srcOrd="1" destOrd="0" parTransId="{046ACAFE-31C2-40C6-B509-657A9DC4C568}" sibTransId="{E28695AE-967B-46F3-A032-27EF72671233}"/>
    <dgm:cxn modelId="{930568C6-5E66-4727-9CF7-5362674705B7}" type="presParOf" srcId="{3D14FEB4-B0FE-4E21-BF32-5B9F3098F73D}" destId="{F76BFC03-AB43-4DFE-BDB4-D8F22867FC04}" srcOrd="0" destOrd="0" presId="urn:microsoft.com/office/officeart/2005/8/layout/vList5"/>
    <dgm:cxn modelId="{E0A85204-32B4-4FE0-951E-89F7261635B3}" type="presParOf" srcId="{F76BFC03-AB43-4DFE-BDB4-D8F22867FC04}" destId="{F3A1ACD5-94C3-4473-AFD7-117E0C5D7DA7}" srcOrd="0" destOrd="0" presId="urn:microsoft.com/office/officeart/2005/8/layout/vList5"/>
    <dgm:cxn modelId="{17754597-2F48-41B3-9A68-1697681C9492}" type="presParOf" srcId="{F76BFC03-AB43-4DFE-BDB4-D8F22867FC04}" destId="{DAF49CDF-F0BA-48E3-BD07-BEA6F48D25E5}" srcOrd="1" destOrd="0" presId="urn:microsoft.com/office/officeart/2005/8/layout/vList5"/>
    <dgm:cxn modelId="{2311B3E0-1736-4E64-95E2-AF09DE66201E}" type="presParOf" srcId="{3D14FEB4-B0FE-4E21-BF32-5B9F3098F73D}" destId="{89ED5330-49F6-46C1-A725-A7FD95CB3531}" srcOrd="1" destOrd="0" presId="urn:microsoft.com/office/officeart/2005/8/layout/vList5"/>
    <dgm:cxn modelId="{34D821A5-1505-4E90-9254-BF92CA5A07E4}" type="presParOf" srcId="{3D14FEB4-B0FE-4E21-BF32-5B9F3098F73D}" destId="{4C229229-E068-44B1-BBD7-66C5953BF8EA}" srcOrd="2" destOrd="0" presId="urn:microsoft.com/office/officeart/2005/8/layout/vList5"/>
    <dgm:cxn modelId="{2EE86378-742B-45CB-B8CA-5315AB01AFD6}" type="presParOf" srcId="{4C229229-E068-44B1-BBD7-66C5953BF8EA}" destId="{0BBA8A14-37D1-4B56-8A44-CCA0FF413A2E}" srcOrd="0" destOrd="0" presId="urn:microsoft.com/office/officeart/2005/8/layout/vList5"/>
    <dgm:cxn modelId="{9B35D876-E139-4AD3-A478-93DF39ED3CE6}" type="presParOf" srcId="{4C229229-E068-44B1-BBD7-66C5953BF8EA}" destId="{05DCE952-99EE-404C-9B31-72078FC28C9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2E77B-C110-4BD2-ACF7-F16F1F02B768}">
      <dsp:nvSpPr>
        <dsp:cNvPr id="0" name=""/>
        <dsp:cNvSpPr/>
      </dsp:nvSpPr>
      <dsp:spPr>
        <a:xfrm>
          <a:off x="0" y="381410"/>
          <a:ext cx="10624547" cy="1360800"/>
        </a:xfrm>
        <a:prstGeom prst="rect">
          <a:avLst/>
        </a:prstGeom>
        <a:solidFill>
          <a:schemeClr val="accent2">
            <a:lumMod val="40000"/>
            <a:lumOff val="60000"/>
            <a:alpha val="9000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4583" tIns="499872" rIns="824583" bIns="170688" numCol="1" spcCol="1270" anchor="t" anchorCtr="0">
          <a:noAutofit/>
        </a:bodyPr>
        <a:lstStyle/>
        <a:p>
          <a:pPr marL="228600" lvl="1" indent="-228600" algn="l" defTabSz="1066800">
            <a:lnSpc>
              <a:spcPct val="90000"/>
            </a:lnSpc>
            <a:spcBef>
              <a:spcPct val="0"/>
            </a:spcBef>
            <a:spcAft>
              <a:spcPct val="15000"/>
            </a:spcAft>
            <a:buChar char="•"/>
          </a:pPr>
          <a:r>
            <a:rPr lang="en-US" sz="2400" b="0" i="0" kern="1200">
              <a:cs typeface="Calibri Light"/>
            </a:rPr>
            <a:t>20% went from thin to thick-file (Experian 2014) </a:t>
          </a:r>
        </a:p>
        <a:p>
          <a:pPr marL="228600" lvl="1" indent="-228600" algn="l" defTabSz="1066800">
            <a:lnSpc>
              <a:spcPct val="90000"/>
            </a:lnSpc>
            <a:spcBef>
              <a:spcPct val="0"/>
            </a:spcBef>
            <a:spcAft>
              <a:spcPct val="15000"/>
            </a:spcAft>
            <a:buChar char="•"/>
          </a:pPr>
          <a:r>
            <a:rPr lang="en-US" sz="2400" b="0" i="0" kern="1200">
              <a:cs typeface="Calibri Light"/>
            </a:rPr>
            <a:t>E.g. TransUnion Credit in Trinidad</a:t>
          </a:r>
        </a:p>
      </dsp:txBody>
      <dsp:txXfrm>
        <a:off x="0" y="381410"/>
        <a:ext cx="10624547" cy="1360800"/>
      </dsp:txXfrm>
    </dsp:sp>
    <dsp:sp modelId="{B4BED167-EA89-4A82-A7FB-125E75959A2D}">
      <dsp:nvSpPr>
        <dsp:cNvPr id="0" name=""/>
        <dsp:cNvSpPr/>
      </dsp:nvSpPr>
      <dsp:spPr>
        <a:xfrm>
          <a:off x="531227" y="27170"/>
          <a:ext cx="7437182" cy="708480"/>
        </a:xfrm>
        <a:prstGeom prst="roundRect">
          <a:avLst/>
        </a:prstGeom>
        <a:solidFill>
          <a:schemeClr val="accent2">
            <a:lumMod val="7500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1108" tIns="0" rIns="281108" bIns="0" numCol="1" spcCol="1270" anchor="ctr" anchorCtr="0">
          <a:noAutofit/>
        </a:bodyPr>
        <a:lstStyle/>
        <a:p>
          <a:pPr marL="0" lvl="0" indent="0" algn="l" defTabSz="1066800">
            <a:lnSpc>
              <a:spcPct val="90000"/>
            </a:lnSpc>
            <a:spcBef>
              <a:spcPct val="0"/>
            </a:spcBef>
            <a:spcAft>
              <a:spcPct val="35000"/>
            </a:spcAft>
            <a:buNone/>
          </a:pPr>
          <a:r>
            <a:rPr lang="en-US" sz="2400" b="0" i="0" kern="1200">
              <a:cs typeface="Calibri Light"/>
            </a:rPr>
            <a:t>Utility payments:</a:t>
          </a:r>
        </a:p>
      </dsp:txBody>
      <dsp:txXfrm>
        <a:off x="565812" y="61755"/>
        <a:ext cx="7368012" cy="639310"/>
      </dsp:txXfrm>
    </dsp:sp>
    <dsp:sp modelId="{09189A55-91BF-4BE9-8686-34E50B1DE84E}">
      <dsp:nvSpPr>
        <dsp:cNvPr id="0" name=""/>
        <dsp:cNvSpPr/>
      </dsp:nvSpPr>
      <dsp:spPr>
        <a:xfrm>
          <a:off x="0" y="2226050"/>
          <a:ext cx="10624547" cy="1001700"/>
        </a:xfrm>
        <a:prstGeom prst="rect">
          <a:avLst/>
        </a:prstGeom>
        <a:solidFill>
          <a:schemeClr val="accent2">
            <a:lumMod val="40000"/>
            <a:lumOff val="60000"/>
            <a:alpha val="9000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4583" tIns="499872" rIns="824583" bIns="170688" numCol="1" spcCol="1270" anchor="t" anchorCtr="0">
          <a:noAutofit/>
        </a:bodyPr>
        <a:lstStyle/>
        <a:p>
          <a:pPr marL="228600" lvl="1" indent="-228600" algn="l" defTabSz="1066800">
            <a:lnSpc>
              <a:spcPct val="90000"/>
            </a:lnSpc>
            <a:spcBef>
              <a:spcPct val="0"/>
            </a:spcBef>
            <a:spcAft>
              <a:spcPct val="15000"/>
            </a:spcAft>
            <a:buChar char="•"/>
          </a:pPr>
          <a:r>
            <a:rPr lang="en-US" sz="2400" b="0" i="0" kern="1200">
              <a:cs typeface="Calibri Light"/>
            </a:rPr>
            <a:t>23% went from thin to thick-file (Experian 2015)</a:t>
          </a:r>
        </a:p>
      </dsp:txBody>
      <dsp:txXfrm>
        <a:off x="0" y="2226050"/>
        <a:ext cx="10624547" cy="1001700"/>
      </dsp:txXfrm>
    </dsp:sp>
    <dsp:sp modelId="{28E463F8-50B1-4A86-800E-1E1C52E8B707}">
      <dsp:nvSpPr>
        <dsp:cNvPr id="0" name=""/>
        <dsp:cNvSpPr/>
      </dsp:nvSpPr>
      <dsp:spPr>
        <a:xfrm>
          <a:off x="531227" y="1871810"/>
          <a:ext cx="7437182" cy="708480"/>
        </a:xfrm>
        <a:prstGeom prst="roundRect">
          <a:avLst/>
        </a:prstGeom>
        <a:solidFill>
          <a:schemeClr val="accent2">
            <a:lumMod val="7500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1108" tIns="0" rIns="281108" bIns="0" numCol="1" spcCol="1270" anchor="ctr" anchorCtr="0">
          <a:noAutofit/>
        </a:bodyPr>
        <a:lstStyle/>
        <a:p>
          <a:pPr marL="0" lvl="0" indent="0" algn="l" defTabSz="1066800">
            <a:lnSpc>
              <a:spcPct val="90000"/>
            </a:lnSpc>
            <a:spcBef>
              <a:spcPct val="0"/>
            </a:spcBef>
            <a:spcAft>
              <a:spcPct val="35000"/>
            </a:spcAft>
            <a:buNone/>
          </a:pPr>
          <a:r>
            <a:rPr lang="en-US" sz="2400" b="0" i="0" kern="1200">
              <a:cs typeface="Calibri Light"/>
            </a:rPr>
            <a:t>Rental payments: </a:t>
          </a:r>
        </a:p>
      </dsp:txBody>
      <dsp:txXfrm>
        <a:off x="565812" y="1906395"/>
        <a:ext cx="7368012" cy="639310"/>
      </dsp:txXfrm>
    </dsp:sp>
    <dsp:sp modelId="{1191AB77-C35D-4568-A568-57D037C811BF}">
      <dsp:nvSpPr>
        <dsp:cNvPr id="0" name=""/>
        <dsp:cNvSpPr/>
      </dsp:nvSpPr>
      <dsp:spPr>
        <a:xfrm>
          <a:off x="0" y="3711590"/>
          <a:ext cx="10624547" cy="1001700"/>
        </a:xfrm>
        <a:prstGeom prst="rect">
          <a:avLst/>
        </a:prstGeom>
        <a:solidFill>
          <a:schemeClr val="accent2">
            <a:lumMod val="40000"/>
            <a:lumOff val="60000"/>
            <a:alpha val="9000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4583" tIns="499872" rIns="824583" bIns="170688" numCol="1" spcCol="1270" anchor="t" anchorCtr="0">
          <a:noAutofit/>
        </a:bodyPr>
        <a:lstStyle/>
        <a:p>
          <a:pPr marL="228600" lvl="1" indent="-228600" algn="l" defTabSz="1066800">
            <a:lnSpc>
              <a:spcPct val="90000"/>
            </a:lnSpc>
            <a:spcBef>
              <a:spcPct val="0"/>
            </a:spcBef>
            <a:spcAft>
              <a:spcPct val="15000"/>
            </a:spcAft>
            <a:buChar char="•"/>
          </a:pPr>
          <a:r>
            <a:rPr lang="en-US" sz="2400" b="0" i="0" kern="1200" err="1">
              <a:cs typeface="Calibri Light"/>
            </a:rPr>
            <a:t>Standardised</a:t>
          </a:r>
          <a:r>
            <a:rPr lang="en-US" sz="2400" b="0" i="0" kern="1200">
              <a:cs typeface="Calibri Light"/>
            </a:rPr>
            <a:t> online financial literacy courses</a:t>
          </a:r>
        </a:p>
      </dsp:txBody>
      <dsp:txXfrm>
        <a:off x="0" y="3711590"/>
        <a:ext cx="10624547" cy="1001700"/>
      </dsp:txXfrm>
    </dsp:sp>
    <dsp:sp modelId="{635F13D5-B9F4-45F4-8BB2-E88A0E85F5D0}">
      <dsp:nvSpPr>
        <dsp:cNvPr id="0" name=""/>
        <dsp:cNvSpPr/>
      </dsp:nvSpPr>
      <dsp:spPr>
        <a:xfrm>
          <a:off x="531227" y="3357350"/>
          <a:ext cx="7437182" cy="708480"/>
        </a:xfrm>
        <a:prstGeom prst="roundRect">
          <a:avLst/>
        </a:prstGeom>
        <a:solidFill>
          <a:schemeClr val="accent2">
            <a:lumMod val="75000"/>
          </a:schemeClr>
        </a:solidFill>
        <a:ln w="25400"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1108" tIns="0" rIns="281108" bIns="0" numCol="1" spcCol="1270" anchor="ctr" anchorCtr="0">
          <a:noAutofit/>
        </a:bodyPr>
        <a:lstStyle/>
        <a:p>
          <a:pPr marL="0" lvl="0" indent="0" algn="l" defTabSz="1066800">
            <a:lnSpc>
              <a:spcPct val="90000"/>
            </a:lnSpc>
            <a:spcBef>
              <a:spcPct val="0"/>
            </a:spcBef>
            <a:spcAft>
              <a:spcPct val="35000"/>
            </a:spcAft>
            <a:buNone/>
          </a:pPr>
          <a:r>
            <a:rPr lang="en-US" sz="2400" b="0" i="0" kern="1200">
              <a:cs typeface="Calibri Light"/>
            </a:rPr>
            <a:t>Accounting certificates</a:t>
          </a:r>
        </a:p>
      </dsp:txBody>
      <dsp:txXfrm>
        <a:off x="565812" y="3391935"/>
        <a:ext cx="7368012"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49CDF-F0BA-48E3-BD07-BEA6F48D25E5}">
      <dsp:nvSpPr>
        <dsp:cNvPr id="0" name=""/>
        <dsp:cNvSpPr/>
      </dsp:nvSpPr>
      <dsp:spPr>
        <a:xfrm rot="5400000">
          <a:off x="5819102" y="-2176223"/>
          <a:ext cx="1442454" cy="6155605"/>
        </a:xfrm>
        <a:prstGeom prst="round2SameRect">
          <a:avLst/>
        </a:prstGeom>
        <a:solidFill>
          <a:schemeClr val="accent5">
            <a:lumMod val="40000"/>
            <a:lumOff val="60000"/>
            <a:alpha val="90000"/>
          </a:schemeClr>
        </a:solidFill>
        <a:ln w="19050" cap="rnd"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0" i="0" kern="1200">
              <a:cs typeface="Calibri Light"/>
            </a:rPr>
            <a:t>Information likely already being collected</a:t>
          </a:r>
        </a:p>
        <a:p>
          <a:pPr marL="228600" lvl="1" indent="-228600" algn="l" defTabSz="1022350">
            <a:lnSpc>
              <a:spcPct val="90000"/>
            </a:lnSpc>
            <a:spcBef>
              <a:spcPct val="0"/>
            </a:spcBef>
            <a:spcAft>
              <a:spcPct val="15000"/>
            </a:spcAft>
            <a:buChar char="•"/>
          </a:pPr>
          <a:r>
            <a:rPr lang="en-US" sz="2300" b="0" i="0" kern="1200">
              <a:cs typeface="Calibri Light"/>
            </a:rPr>
            <a:t>Provide real-time financial information about spending habits</a:t>
          </a:r>
        </a:p>
      </dsp:txBody>
      <dsp:txXfrm rot="-5400000">
        <a:off x="3462527" y="250767"/>
        <a:ext cx="6085190" cy="1301624"/>
      </dsp:txXfrm>
    </dsp:sp>
    <dsp:sp modelId="{F3A1ACD5-94C3-4473-AFD7-117E0C5D7DA7}">
      <dsp:nvSpPr>
        <dsp:cNvPr id="0" name=""/>
        <dsp:cNvSpPr/>
      </dsp:nvSpPr>
      <dsp:spPr>
        <a:xfrm>
          <a:off x="0" y="45"/>
          <a:ext cx="3462527" cy="1803068"/>
        </a:xfrm>
        <a:prstGeom prst="round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0" i="0" kern="1200">
              <a:cs typeface="Calibri Light"/>
            </a:rPr>
            <a:t>Mobile data</a:t>
          </a:r>
        </a:p>
      </dsp:txBody>
      <dsp:txXfrm>
        <a:off x="88019" y="88064"/>
        <a:ext cx="3286489" cy="1627030"/>
      </dsp:txXfrm>
    </dsp:sp>
    <dsp:sp modelId="{05DCE952-99EE-404C-9B31-72078FC28C95}">
      <dsp:nvSpPr>
        <dsp:cNvPr id="0" name=""/>
        <dsp:cNvSpPr/>
      </dsp:nvSpPr>
      <dsp:spPr>
        <a:xfrm rot="5400000">
          <a:off x="5819102" y="-283001"/>
          <a:ext cx="1442454" cy="6155605"/>
        </a:xfrm>
        <a:prstGeom prst="round2SameRect">
          <a:avLst/>
        </a:prstGeom>
        <a:solidFill>
          <a:schemeClr val="accent5">
            <a:lumMod val="40000"/>
            <a:lumOff val="60000"/>
            <a:alpha val="90000"/>
          </a:schemeClr>
        </a:solidFill>
        <a:ln w="19050" cap="rnd" cmpd="sng" algn="ctr">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0" i="0" kern="1200">
              <a:cs typeface="Calibri Light"/>
            </a:rPr>
            <a:t>Provides and verifies important unobservable information</a:t>
          </a:r>
        </a:p>
        <a:p>
          <a:pPr marL="228600" lvl="1" indent="-228600" algn="l" defTabSz="1022350">
            <a:lnSpc>
              <a:spcPct val="90000"/>
            </a:lnSpc>
            <a:spcBef>
              <a:spcPct val="0"/>
            </a:spcBef>
            <a:spcAft>
              <a:spcPct val="15000"/>
            </a:spcAft>
            <a:buChar char="•"/>
          </a:pPr>
          <a:r>
            <a:rPr lang="en-US" sz="2300" b="0" i="0" kern="1200">
              <a:cs typeface="Calibri Light"/>
            </a:rPr>
            <a:t>Default rates less than 13% (Kreditech)</a:t>
          </a:r>
        </a:p>
      </dsp:txBody>
      <dsp:txXfrm rot="-5400000">
        <a:off x="3462527" y="2143989"/>
        <a:ext cx="6085190" cy="1301624"/>
      </dsp:txXfrm>
    </dsp:sp>
    <dsp:sp modelId="{0BBA8A14-37D1-4B56-8A44-CCA0FF413A2E}">
      <dsp:nvSpPr>
        <dsp:cNvPr id="0" name=""/>
        <dsp:cNvSpPr/>
      </dsp:nvSpPr>
      <dsp:spPr>
        <a:xfrm>
          <a:off x="0" y="1893267"/>
          <a:ext cx="3462527" cy="1803068"/>
        </a:xfrm>
        <a:prstGeom prst="round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b="0" i="0" kern="1200">
              <a:cs typeface="Calibri Light"/>
            </a:rPr>
            <a:t>Social data</a:t>
          </a:r>
        </a:p>
      </dsp:txBody>
      <dsp:txXfrm>
        <a:off x="88019" y="1981286"/>
        <a:ext cx="3286489" cy="16270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4B358-F4F2-4C82-A81E-E60F0B164A26}" type="datetimeFigureOut">
              <a:rPr lang="en-GB"/>
              <a:t>27/04/2018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0E4DCB-478C-43FE-8CF8-B958136C84CF}" type="slidenum">
              <a:rPr lang="en-GB"/>
              <a:t>‹#›</a:t>
            </a:fld>
            <a:endParaRPr lang="en-US"/>
          </a:p>
        </p:txBody>
      </p:sp>
    </p:spTree>
    <p:extLst>
      <p:ext uri="{BB962C8B-B14F-4D97-AF65-F5344CB8AC3E}">
        <p14:creationId xmlns:p14="http://schemas.microsoft.com/office/powerpoint/2010/main" val="429177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0E4DCB-478C-43FE-8CF8-B958136C84CF}" type="slidenum">
              <a:rPr lang="en-GB" smtClean="0"/>
              <a:t>1</a:t>
            </a:fld>
            <a:endParaRPr lang="en-US"/>
          </a:p>
        </p:txBody>
      </p:sp>
    </p:spTree>
    <p:extLst>
      <p:ext uri="{BB962C8B-B14F-4D97-AF65-F5344CB8AC3E}">
        <p14:creationId xmlns:p14="http://schemas.microsoft.com/office/powerpoint/2010/main" val="3125085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a:buChar char="•"/>
            </a:pPr>
            <a:r>
              <a:rPr lang="en-US"/>
              <a:t>Stagnant economy: </a:t>
            </a:r>
            <a:r>
              <a:rPr lang="en-GB" sz="1200" kern="1200">
                <a:solidFill>
                  <a:schemeClr val="tx1"/>
                </a:solidFill>
                <a:effectLst/>
                <a:ea typeface="+mn-ea"/>
                <a:cs typeface="+mn-cs"/>
              </a:rPr>
              <a:t>between 2010 and 2013 Caribbean growth rate fell to an average of 0.8 percent while ROSE grew by 3.6 percent.</a:t>
            </a:r>
            <a:endParaRPr lang="en-US"/>
          </a:p>
          <a:p>
            <a:pPr marL="685800" lvl="1">
              <a:buChar char="•"/>
            </a:pPr>
            <a:r>
              <a:rPr lang="en-US"/>
              <a:t>Exogenous factors</a:t>
            </a:r>
          </a:p>
          <a:p>
            <a:pPr marL="685800" lvl="1">
              <a:buChar char="•"/>
            </a:pPr>
            <a:r>
              <a:rPr lang="en-US" err="1"/>
              <a:t>Unfavourable</a:t>
            </a:r>
            <a:r>
              <a:rPr lang="en-US"/>
              <a:t> business environment</a:t>
            </a:r>
            <a:endParaRPr lang="en-US">
              <a:cs typeface="Calibri"/>
            </a:endParaRPr>
          </a:p>
          <a:p>
            <a:pPr marL="685800" lvl="1" indent="-228600">
              <a:lnSpc>
                <a:spcPct val="90000"/>
              </a:lnSpc>
              <a:spcBef>
                <a:spcPts val="500"/>
              </a:spcBef>
              <a:buChar char="•"/>
            </a:pPr>
            <a:r>
              <a:rPr lang="en-US"/>
              <a:t>One on hand, the Caribbean economy has been stunted by exogenous factors such as the global financial crisis of 2008, with de-risking having a negative impact on growth, innovation, and the stability of financial systems.</a:t>
            </a:r>
            <a:endParaRPr lang="en-US">
              <a:cs typeface="Calibri"/>
            </a:endParaRPr>
          </a:p>
          <a:p>
            <a:pPr marL="685800" lvl="1" indent="-228600">
              <a:lnSpc>
                <a:spcPct val="90000"/>
              </a:lnSpc>
              <a:spcBef>
                <a:spcPts val="500"/>
              </a:spcBef>
              <a:buChar char="•"/>
            </a:pPr>
            <a:r>
              <a:rPr lang="en-US"/>
              <a:t>On the other hand, within the Caribbean business environment is particularly </a:t>
            </a:r>
            <a:r>
              <a:rPr lang="en-US" err="1"/>
              <a:t>unfavourable</a:t>
            </a:r>
            <a:r>
              <a:rPr lang="en-US"/>
              <a:t>.</a:t>
            </a:r>
            <a:endParaRPr lang="en-US">
              <a:cs typeface="Calibri"/>
            </a:endParaRPr>
          </a:p>
          <a:p>
            <a:pPr marL="285750" lvl="1" indent="-285750">
              <a:buChar char="•"/>
            </a:pPr>
            <a:r>
              <a:rPr lang="en-US"/>
              <a:t>SMEs are the backbone of the Caribbean economy</a:t>
            </a:r>
            <a:endParaRPr lang="en-US">
              <a:cs typeface="Calibri"/>
            </a:endParaRPr>
          </a:p>
          <a:p>
            <a:pPr marL="742950" lvl="2" indent="-285750">
              <a:buChar char="•"/>
            </a:pPr>
            <a:r>
              <a:rPr lang="en-US"/>
              <a:t>Constitute 69% of the formal sector</a:t>
            </a:r>
            <a:endParaRPr lang="en-US">
              <a:cs typeface="Calibri"/>
            </a:endParaRPr>
          </a:p>
          <a:p>
            <a:pPr marL="742950" lvl="2" indent="-285750">
              <a:buChar char="•"/>
            </a:pPr>
            <a:r>
              <a:rPr lang="en-US"/>
              <a:t>Contribute over 50% of GDP</a:t>
            </a:r>
            <a:endParaRPr lang="en-US">
              <a:cs typeface="Calibri"/>
            </a:endParaRPr>
          </a:p>
          <a:p>
            <a:pPr marL="685800" lvl="1">
              <a:buChar char="•"/>
            </a:pPr>
            <a:r>
              <a:rPr lang="en-US"/>
              <a:t>Backbone of the economy: 69% of the formal sector</a:t>
            </a:r>
            <a:endParaRPr lang="en-US">
              <a:cs typeface="Calibri"/>
            </a:endParaRPr>
          </a:p>
          <a:p>
            <a:pPr marL="685800" lvl="1">
              <a:buChar char="•"/>
            </a:pPr>
            <a:r>
              <a:rPr lang="en-US"/>
              <a:t>Face significant credit and security barrier</a:t>
            </a:r>
            <a:endParaRPr lang="en-US">
              <a:cs typeface="Calibri"/>
            </a:endParaRPr>
          </a:p>
          <a:p>
            <a:pPr marL="285750" lvl="1" indent="-285750">
              <a:buChar char="•"/>
            </a:pPr>
            <a:r>
              <a:rPr lang="en-US"/>
              <a:t>Barriers stand in the way of their success</a:t>
            </a:r>
            <a:endParaRPr lang="en-US">
              <a:cs typeface="Calibri"/>
            </a:endParaRPr>
          </a:p>
          <a:p>
            <a:pPr marL="742950" lvl="2" indent="-285750">
              <a:buChar char="•"/>
            </a:pPr>
            <a:r>
              <a:rPr lang="en-US"/>
              <a:t>Access to Finance</a:t>
            </a:r>
            <a:endParaRPr lang="en-US">
              <a:cs typeface="Calibri"/>
            </a:endParaRPr>
          </a:p>
          <a:p>
            <a:pPr marL="742950" lvl="2" indent="-285750">
              <a:buChar char="•"/>
            </a:pPr>
            <a:r>
              <a:rPr lang="en-US">
                <a:solidFill>
                  <a:srgbClr val="FFFFFF"/>
                </a:solidFill>
              </a:rPr>
              <a:t>Privacy and data security </a:t>
            </a:r>
          </a:p>
          <a:p>
            <a:pPr marL="285750" lvl="1" indent="-285750">
              <a:buChar char="•"/>
            </a:pPr>
            <a:r>
              <a:rPr lang="en-US">
                <a:solidFill>
                  <a:srgbClr val="FFFFFF"/>
                </a:solidFill>
              </a:rPr>
              <a:t>Given the right support, SMEs can end the stagnancy of the Caribbean economies and be powerful drivers of growth. </a:t>
            </a:r>
          </a:p>
          <a:p>
            <a:pPr marL="285750" lvl="1" indent="-285750">
              <a:buChar char="•"/>
            </a:pPr>
            <a:r>
              <a:rPr lang="en-US">
                <a:solidFill>
                  <a:srgbClr val="FFFFFF"/>
                </a:solidFill>
              </a:rPr>
              <a:t>However, many barriers stand in the way of their success.</a:t>
            </a:r>
          </a:p>
          <a:p>
            <a:pPr marL="285750" lvl="1" indent="-285750">
              <a:buChar char="•"/>
            </a:pPr>
            <a:r>
              <a:rPr lang="en-US">
                <a:solidFill>
                  <a:srgbClr val="FFFFFF"/>
                </a:solidFill>
              </a:rPr>
              <a:t>The biggest is access to finance.</a:t>
            </a:r>
          </a:p>
          <a:p>
            <a:pPr marL="285750" lvl="1" indent="-285750">
              <a:buChar char="•"/>
            </a:pPr>
            <a:r>
              <a:rPr lang="en-US">
                <a:solidFill>
                  <a:srgbClr val="FFFFFF"/>
                </a:solidFill>
              </a:rPr>
              <a:t>Underlying this is privacy and data security – intrinsic parts of a functioning financial system. </a:t>
            </a:r>
          </a:p>
          <a:p>
            <a:pPr marL="685800" lvl="1" indent="-228600">
              <a:lnSpc>
                <a:spcPct val="90000"/>
              </a:lnSpc>
              <a:spcBef>
                <a:spcPts val="500"/>
              </a:spcBef>
              <a:buChar char="•"/>
            </a:pP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2</a:t>
            </a:fld>
            <a:endParaRPr lang="en-US"/>
          </a:p>
        </p:txBody>
      </p:sp>
    </p:spTree>
    <p:extLst>
      <p:ext uri="{BB962C8B-B14F-4D97-AF65-F5344CB8AC3E}">
        <p14:creationId xmlns:p14="http://schemas.microsoft.com/office/powerpoint/2010/main" val="61741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a:buChar char="•"/>
            </a:pPr>
            <a:r>
              <a:rPr lang="en-US"/>
              <a:t>Exogenous factors</a:t>
            </a:r>
          </a:p>
          <a:p>
            <a:pPr marL="685800" lvl="1">
              <a:buChar char="•"/>
            </a:pPr>
            <a:r>
              <a:rPr lang="en-US" err="1"/>
              <a:t>Unfavourable</a:t>
            </a:r>
            <a:r>
              <a:rPr lang="en-US"/>
              <a:t> business environment</a:t>
            </a:r>
            <a:endParaRPr lang="en-US">
              <a:cs typeface="Calibri"/>
            </a:endParaRPr>
          </a:p>
          <a:p>
            <a:pPr marL="685800" lvl="1" indent="-228600">
              <a:lnSpc>
                <a:spcPct val="90000"/>
              </a:lnSpc>
              <a:spcBef>
                <a:spcPts val="500"/>
              </a:spcBef>
              <a:buChar char="•"/>
            </a:pPr>
            <a:r>
              <a:rPr lang="en-US"/>
              <a:t>One on hand, the Caribbean economy has been stunted by exogenous factors such as the global financial crisis of 2008, with de-risking having a negative impact on growth, innovation, and the stability of financial systems.</a:t>
            </a:r>
            <a:endParaRPr lang="en-US">
              <a:cs typeface="Calibri"/>
            </a:endParaRPr>
          </a:p>
          <a:p>
            <a:pPr marL="685800" lvl="1" indent="-228600">
              <a:lnSpc>
                <a:spcPct val="90000"/>
              </a:lnSpc>
              <a:spcBef>
                <a:spcPts val="500"/>
              </a:spcBef>
              <a:buChar char="•"/>
            </a:pPr>
            <a:r>
              <a:rPr lang="en-US"/>
              <a:t>On the other hand, within the Caribbean business environment is particularly </a:t>
            </a:r>
            <a:r>
              <a:rPr lang="en-US" err="1"/>
              <a:t>unfavourable</a:t>
            </a:r>
            <a:r>
              <a:rPr lang="en-US"/>
              <a:t>.</a:t>
            </a:r>
            <a:endParaRPr lang="en-US">
              <a:cs typeface="Calibri"/>
            </a:endParaRPr>
          </a:p>
          <a:p>
            <a:pPr marL="285750" lvl="1" indent="-285750">
              <a:buChar char="•"/>
            </a:pPr>
            <a:r>
              <a:rPr lang="en-US"/>
              <a:t>SMEs are the backbone of the Caribbean economy</a:t>
            </a:r>
            <a:endParaRPr lang="en-US">
              <a:cs typeface="Calibri"/>
            </a:endParaRPr>
          </a:p>
          <a:p>
            <a:pPr marL="742950" lvl="2" indent="-285750">
              <a:buChar char="•"/>
            </a:pPr>
            <a:r>
              <a:rPr lang="en-US"/>
              <a:t>Constitute 69% of the formal sector</a:t>
            </a:r>
            <a:endParaRPr lang="en-US">
              <a:cs typeface="Calibri"/>
            </a:endParaRPr>
          </a:p>
          <a:p>
            <a:pPr marL="742950" lvl="2" indent="-285750">
              <a:buChar char="•"/>
            </a:pPr>
            <a:r>
              <a:rPr lang="en-US"/>
              <a:t>Contribute over 50% of GDP</a:t>
            </a:r>
            <a:endParaRPr lang="en-US">
              <a:cs typeface="Calibri"/>
            </a:endParaRPr>
          </a:p>
          <a:p>
            <a:pPr marL="685800" lvl="1">
              <a:buChar char="•"/>
            </a:pPr>
            <a:r>
              <a:rPr lang="en-US"/>
              <a:t>Backbone of the economy: 69% of the formal sector</a:t>
            </a:r>
            <a:endParaRPr lang="en-US">
              <a:cs typeface="Calibri"/>
            </a:endParaRPr>
          </a:p>
          <a:p>
            <a:pPr marL="685800" lvl="1">
              <a:buChar char="•"/>
            </a:pPr>
            <a:r>
              <a:rPr lang="en-US"/>
              <a:t>Face significant credit and security barrier</a:t>
            </a:r>
            <a:endParaRPr lang="en-US">
              <a:cs typeface="Calibri"/>
            </a:endParaRPr>
          </a:p>
          <a:p>
            <a:pPr marL="285750" lvl="1" indent="-285750">
              <a:buChar char="•"/>
            </a:pPr>
            <a:r>
              <a:rPr lang="en-US"/>
              <a:t>Barriers stand in the way of their success</a:t>
            </a:r>
            <a:endParaRPr lang="en-US">
              <a:cs typeface="Calibri"/>
            </a:endParaRPr>
          </a:p>
          <a:p>
            <a:pPr marL="742950" lvl="2" indent="-285750">
              <a:buChar char="•"/>
            </a:pPr>
            <a:r>
              <a:rPr lang="en-US"/>
              <a:t>Access to Finance</a:t>
            </a:r>
            <a:endParaRPr lang="en-US">
              <a:cs typeface="Calibri"/>
            </a:endParaRPr>
          </a:p>
          <a:p>
            <a:pPr marL="742950" lvl="2" indent="-285750">
              <a:buChar char="•"/>
            </a:pPr>
            <a:r>
              <a:rPr lang="en-US">
                <a:solidFill>
                  <a:srgbClr val="FFFFFF"/>
                </a:solidFill>
              </a:rPr>
              <a:t>Privacy and data security </a:t>
            </a:r>
          </a:p>
          <a:p>
            <a:pPr marL="285750" lvl="1" indent="-285750">
              <a:buChar char="•"/>
            </a:pPr>
            <a:r>
              <a:rPr lang="en-US">
                <a:solidFill>
                  <a:srgbClr val="FFFFFF"/>
                </a:solidFill>
              </a:rPr>
              <a:t>Given the right support, SMEs can end the stagnancy of the Caribbean economies and be powerful drivers of growth. </a:t>
            </a:r>
          </a:p>
          <a:p>
            <a:pPr marL="285750" lvl="1" indent="-285750">
              <a:buChar char="•"/>
            </a:pPr>
            <a:r>
              <a:rPr lang="en-US">
                <a:solidFill>
                  <a:srgbClr val="FFFFFF"/>
                </a:solidFill>
              </a:rPr>
              <a:t>However, many barriers stand in the way of their success.</a:t>
            </a:r>
          </a:p>
          <a:p>
            <a:pPr marL="285750" lvl="1" indent="-285750">
              <a:buChar char="•"/>
            </a:pPr>
            <a:r>
              <a:rPr lang="en-US">
                <a:solidFill>
                  <a:srgbClr val="FFFFFF"/>
                </a:solidFill>
              </a:rPr>
              <a:t>The biggest is access to finance.</a:t>
            </a:r>
          </a:p>
          <a:p>
            <a:pPr marL="285750" lvl="1" indent="-285750">
              <a:buChar char="•"/>
            </a:pPr>
            <a:r>
              <a:rPr lang="en-US">
                <a:solidFill>
                  <a:srgbClr val="FFFFFF"/>
                </a:solidFill>
              </a:rPr>
              <a:t>Underlying this is privacy and data security – intrinsic parts of a functioning financial system. </a:t>
            </a:r>
          </a:p>
          <a:p>
            <a:pPr marL="685800" lvl="1" indent="-228600">
              <a:lnSpc>
                <a:spcPct val="90000"/>
              </a:lnSpc>
              <a:spcBef>
                <a:spcPts val="500"/>
              </a:spcBef>
              <a:buChar char="•"/>
            </a:pP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3</a:t>
            </a:fld>
            <a:endParaRPr lang="en-US"/>
          </a:p>
        </p:txBody>
      </p:sp>
    </p:spTree>
    <p:extLst>
      <p:ext uri="{BB962C8B-B14F-4D97-AF65-F5344CB8AC3E}">
        <p14:creationId xmlns:p14="http://schemas.microsoft.com/office/powerpoint/2010/main" val="278032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Desk based research, interviews, consistent data across cases, accuracy, availability </a:t>
            </a:r>
          </a:p>
          <a:p>
            <a:r>
              <a:rPr lang="en-US"/>
              <a:t>-lacking data on informal sector </a:t>
            </a:r>
            <a:endParaRPr lang="en-US">
              <a:cs typeface="Calibri"/>
            </a:endParaRPr>
          </a:p>
          <a:p>
            <a:r>
              <a:rPr lang="en-US">
                <a:cs typeface="Calibri"/>
              </a:rPr>
              <a:t>-heterogeneity </a:t>
            </a:r>
          </a:p>
          <a:p>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5</a:t>
            </a:fld>
            <a:endParaRPr lang="en-US"/>
          </a:p>
        </p:txBody>
      </p:sp>
    </p:spTree>
    <p:extLst>
      <p:ext uri="{BB962C8B-B14F-4D97-AF65-F5344CB8AC3E}">
        <p14:creationId xmlns:p14="http://schemas.microsoft.com/office/powerpoint/2010/main" val="958869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cannot acquire necessary information to ascertain a small firm’s ability and willingness to pay </a:t>
            </a:r>
          </a:p>
          <a:p>
            <a:r>
              <a:rPr lang="en-US"/>
              <a:t>Collateral inequitable distribution of credit: poor, good-quality entrepreneurs are excluded from the market. </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6</a:t>
            </a:fld>
            <a:endParaRPr lang="en-US"/>
          </a:p>
        </p:txBody>
      </p:sp>
    </p:spTree>
    <p:extLst>
      <p:ext uri="{BB962C8B-B14F-4D97-AF65-F5344CB8AC3E}">
        <p14:creationId xmlns:p14="http://schemas.microsoft.com/office/powerpoint/2010/main" val="1904329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har char="•"/>
            </a:pPr>
            <a:r>
              <a:rPr lang="en-US"/>
              <a:t>It is estimated that half of all SMEs have unmet credit needs as a result of these barriers to finance that Brooke has mentioned.</a:t>
            </a:r>
            <a:endParaRPr lang="en-US">
              <a:cs typeface="Calibri"/>
            </a:endParaRPr>
          </a:p>
          <a:p>
            <a:pPr>
              <a:buChar char="•"/>
            </a:pPr>
            <a:r>
              <a:rPr lang="en-US"/>
              <a:t> Alternative finance has emerged as a solution to the market failure of banks and credit unions inability to transform the data points they look at to assess creditworthiness. </a:t>
            </a:r>
            <a:endParaRPr lang="en-US">
              <a:cs typeface="Calibri"/>
            </a:endParaRPr>
          </a:p>
          <a:p>
            <a:pPr>
              <a:buChar char="•"/>
            </a:pPr>
            <a:r>
              <a:rPr lang="en-US"/>
              <a:t> Online alternative finance has taken both debt and equity forms such as crowdfunding and marketplace lenders.</a:t>
            </a:r>
            <a:endParaRPr lang="en-US">
              <a:cs typeface="Calibri"/>
            </a:endParaRPr>
          </a:p>
          <a:p>
            <a:pPr>
              <a:buChar char="•"/>
            </a:pPr>
            <a:r>
              <a:rPr lang="en-US"/>
              <a:t> Due to the lack of hard information available to alternative lenders, investors have had to engage in a certain degree of innovation to assess credit risk. </a:t>
            </a:r>
            <a:endParaRPr lang="en-US">
              <a:cs typeface="Calibri"/>
            </a:endParaRPr>
          </a:p>
          <a:p>
            <a:pPr>
              <a:buChar char="•"/>
            </a:pPr>
            <a:r>
              <a:rPr lang="en-US"/>
              <a:t> It is within these alternative forms of finance that we have found the appropriate variables to be used in the Caribbean.</a:t>
            </a:r>
            <a:endParaRPr lang="en-US">
              <a:cs typeface="Calibri"/>
            </a:endParaRPr>
          </a:p>
          <a:p>
            <a:pPr>
              <a:buChar char="•"/>
            </a:pPr>
            <a:r>
              <a:rPr lang="en-US"/>
              <a:t> Incorporating alternative indicators of creditworthiness directly addresses the transparency market failure and the problematic pre-loan requirements requested.</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7</a:t>
            </a:fld>
            <a:endParaRPr lang="en-US"/>
          </a:p>
        </p:txBody>
      </p:sp>
    </p:spTree>
    <p:extLst>
      <p:ext uri="{BB962C8B-B14F-4D97-AF65-F5344CB8AC3E}">
        <p14:creationId xmlns:p14="http://schemas.microsoft.com/office/powerpoint/2010/main" val="3564187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b="1"/>
              <a:t>Based on our research we have decided that the following four data points will be most useful for the Caribbean. I will now outline the benefits of using such information: </a:t>
            </a:r>
            <a:endParaRPr lang="en-US"/>
          </a:p>
          <a:p>
            <a:pPr marL="171450" indent="-171450">
              <a:buChar char="•"/>
            </a:pPr>
            <a:endParaRPr lang="en-US"/>
          </a:p>
          <a:p>
            <a:pPr marL="285750" indent="-285750">
              <a:buChar char="•"/>
            </a:pPr>
            <a:r>
              <a:rPr lang="en-US"/>
              <a:t>A new data source will ideally: </a:t>
            </a:r>
            <a:endParaRPr lang="en-US">
              <a:cs typeface="Calibri"/>
            </a:endParaRPr>
          </a:p>
          <a:p>
            <a:pPr marL="285750" lvl="1" indent="-285750">
              <a:buChar char="○"/>
            </a:pPr>
            <a:r>
              <a:rPr lang="en-US"/>
              <a:t>Have broad and consistent coverage </a:t>
            </a:r>
            <a:endParaRPr lang="en-US">
              <a:cs typeface="Calibri"/>
            </a:endParaRPr>
          </a:p>
          <a:p>
            <a:pPr marL="285750" lvl="1" indent="-285750">
              <a:buChar char="○"/>
            </a:pPr>
            <a:r>
              <a:rPr lang="en-US"/>
              <a:t>Contain detailed data elements about an individual (such as on-time and late payments over a significant time series) </a:t>
            </a:r>
            <a:endParaRPr lang="en-US">
              <a:cs typeface="Calibri"/>
            </a:endParaRPr>
          </a:p>
          <a:p>
            <a:pPr marL="285750" lvl="1" indent="-285750">
              <a:buChar char="○"/>
            </a:pPr>
            <a:r>
              <a:rPr lang="en-US"/>
              <a:t>Be accurate and frequently updated </a:t>
            </a:r>
            <a:endParaRPr lang="en-US">
              <a:cs typeface="Calibri"/>
            </a:endParaRPr>
          </a:p>
          <a:p>
            <a:pPr marL="285750" lvl="1" indent="-285750">
              <a:buChar char="○"/>
            </a:pPr>
            <a:r>
              <a:rPr lang="en-US"/>
              <a:t>Have a system for ongoing data verification and management </a:t>
            </a:r>
            <a:endParaRPr lang="en-US">
              <a:cs typeface="Calibri"/>
            </a:endParaRPr>
          </a:p>
          <a:p>
            <a:pPr marL="285750" lvl="1" indent="-285750">
              <a:buChar char="○"/>
            </a:pPr>
            <a:r>
              <a:rPr lang="en-US"/>
              <a:t>Contain information relevant to the </a:t>
            </a:r>
            <a:r>
              <a:rPr lang="en-US" err="1"/>
              <a:t>behaviour</a:t>
            </a:r>
            <a:r>
              <a:rPr lang="en-US"/>
              <a:t> being predicted </a:t>
            </a:r>
          </a:p>
          <a:p>
            <a:pPr marL="285750" lvl="1" indent="-285750">
              <a:buChar char="○"/>
            </a:pPr>
            <a:r>
              <a:rPr lang="en-US"/>
              <a:t>Be additive to the predictive accuracy of traditional CRA data </a:t>
            </a: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8</a:t>
            </a:fld>
            <a:endParaRPr lang="en-US"/>
          </a:p>
        </p:txBody>
      </p:sp>
    </p:spTree>
    <p:extLst>
      <p:ext uri="{BB962C8B-B14F-4D97-AF65-F5344CB8AC3E}">
        <p14:creationId xmlns:p14="http://schemas.microsoft.com/office/powerpoint/2010/main" val="564134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1" indent="-285750">
              <a:buChar char="○"/>
            </a:pPr>
            <a:r>
              <a:rPr lang="en-US"/>
              <a:t>Alternative payment data encapsulates the regular bill payments of telecommunications, utilities and rental properties, and even alternative lending payments. </a:t>
            </a:r>
            <a:endParaRPr lang="en-US">
              <a:cs typeface="Calibri"/>
            </a:endParaRPr>
          </a:p>
          <a:p>
            <a:pPr marL="171450" lvl="1" indent="-171450">
              <a:buFont typeface="Arial"/>
              <a:buChar char="•"/>
            </a:pPr>
            <a:r>
              <a:rPr lang="en-US"/>
              <a:t>Incorporating such data would be particularly useful due to the concentration of utility providers. </a:t>
            </a:r>
            <a:endParaRPr lang="en-US">
              <a:cs typeface="Calibri"/>
            </a:endParaRPr>
          </a:p>
          <a:p>
            <a:pPr marL="171450" lvl="1" indent="-171450">
              <a:buFont typeface="Arial"/>
              <a:buChar char="•"/>
            </a:pPr>
            <a:r>
              <a:rPr lang="en-US"/>
              <a:t>Some of this data is already being leveraged in the Caribbean through the TransUnion Credit report system in Trinidad.</a:t>
            </a:r>
            <a:endParaRPr lang="en-US">
              <a:cs typeface="Calibri"/>
            </a:endParaRPr>
          </a:p>
          <a:p>
            <a:pPr marL="171450" lvl="1" indent="-171450">
              <a:buFont typeface="Arial"/>
              <a:buChar char="•"/>
            </a:pPr>
            <a:r>
              <a:rPr lang="en-US"/>
              <a:t>Rental payments are another source of data that can be added to consumers credit portfolio. However, this market is far less concentrated than utilities. Given that landlords represent a wider pool of stakeholders, this would also increase coordination costs and make data collection less feasible.</a:t>
            </a:r>
            <a:endParaRPr lang="en-US">
              <a:cs typeface="Calibri"/>
            </a:endParaRPr>
          </a:p>
          <a:p>
            <a:pPr marL="171450" indent="-171450">
              <a:buFont typeface="Arial"/>
              <a:buChar char="•"/>
            </a:pPr>
            <a:r>
              <a:rPr lang="en-US"/>
              <a:t>As can be seen behind me, we picked this data as it has proven results in moving around 20% of respondents into a low risk segment.</a:t>
            </a:r>
            <a:endParaRPr lang="en-US">
              <a:cs typeface="Calibri"/>
            </a:endParaRPr>
          </a:p>
          <a:p>
            <a:pPr marL="171450" indent="-171450">
              <a:buFont typeface="Arial"/>
              <a:buChar char="•"/>
            </a:pPr>
            <a:r>
              <a:rPr lang="en-US"/>
              <a:t>It is well known that SMEs suffer from low levels of financial literacy, which greatly impacts their ability in writing effective business plans, negotiating terms and managing accounts.</a:t>
            </a:r>
            <a:endParaRPr lang="en-US">
              <a:cs typeface="Calibri"/>
            </a:endParaRPr>
          </a:p>
          <a:p>
            <a:pPr marL="171450" indent="-171450">
              <a:buFont typeface="Arial"/>
              <a:buChar char="•"/>
            </a:pPr>
            <a:r>
              <a:rPr lang="en-US"/>
              <a:t>Providing a </a:t>
            </a:r>
            <a:r>
              <a:rPr lang="en-US" err="1"/>
              <a:t>standardised</a:t>
            </a:r>
            <a:r>
              <a:rPr lang="en-US"/>
              <a:t> online financial literacy course that can then be used as additional information would provide multiple benefits for SMEs in the region.</a:t>
            </a: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9</a:t>
            </a:fld>
            <a:endParaRPr lang="en-US"/>
          </a:p>
        </p:txBody>
      </p:sp>
    </p:spTree>
    <p:extLst>
      <p:ext uri="{BB962C8B-B14F-4D97-AF65-F5344CB8AC3E}">
        <p14:creationId xmlns:p14="http://schemas.microsoft.com/office/powerpoint/2010/main" val="2004729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har char="•"/>
            </a:pPr>
            <a:r>
              <a:rPr lang="en-US"/>
              <a:t>Mobile and social data has become a popular tool for credit assessment in the developing world due to the proliferation of ICTs.  It can present itself in the form of airtime top-up payments, information on outgoing and incoming calls and texts, mobile internet usage, e-payments and transactions through mobile wallets, and value-added services such as text-message subscriptions or downloads.</a:t>
            </a:r>
          </a:p>
          <a:p>
            <a:pPr marL="171450" indent="-171450">
              <a:buChar char="•"/>
            </a:pPr>
            <a:r>
              <a:rPr lang="en-US"/>
              <a:t>Prepaid mobiles and phone history are effective sources of real-time financial information about an individual's spending habits. </a:t>
            </a:r>
            <a:endParaRPr lang="en-US">
              <a:cs typeface="Calibri"/>
            </a:endParaRPr>
          </a:p>
          <a:p>
            <a:pPr lvl="2" indent="-171450">
              <a:buChar char="•"/>
            </a:pPr>
            <a:r>
              <a:rPr lang="en-US"/>
              <a:t>For example, an individual that tops up a large amount once a week suggests regular salaried work, whereas small but frequent amounts indicates a flexible, possibly informal, worker (</a:t>
            </a:r>
            <a:r>
              <a:rPr lang="en-US" err="1"/>
              <a:t>Scharwatt</a:t>
            </a:r>
            <a:r>
              <a:rPr lang="en-US"/>
              <a:t>, et al., 2014). Phone call information, such as, how often a user makes, rather than receives, calls, the length of the conversation, and the time of day that calls are made, can all be effective predictors of creditworthiness (McEvoy, </a:t>
            </a:r>
            <a:r>
              <a:rPr lang="en-US" err="1"/>
              <a:t>n.d.</a:t>
            </a:r>
            <a:r>
              <a:rPr lang="en-US"/>
              <a:t>). </a:t>
            </a:r>
            <a:endParaRPr lang="en-US">
              <a:cs typeface="Calibri"/>
            </a:endParaRPr>
          </a:p>
          <a:p>
            <a:pPr>
              <a:buChar char="•"/>
            </a:pPr>
            <a:r>
              <a:rPr lang="en-US"/>
              <a:t>Mobile phone activity is already being collected by networks and operators at a relatively low cost and provides a rich history of both financial and non-financial information that credit bureaus, or financial institutions, cannot currently access.</a:t>
            </a:r>
            <a:endParaRPr lang="en-US">
              <a:cs typeface="Calibri"/>
            </a:endParaRPr>
          </a:p>
          <a:p>
            <a:endParaRPr lang="en-US">
              <a:cs typeface="Calibri"/>
            </a:endParaRPr>
          </a:p>
          <a:p>
            <a:pPr>
              <a:buChar char="•"/>
            </a:pPr>
            <a:r>
              <a:rPr lang="en-US"/>
              <a:t>Social data can provide an even richer dataset on a borrower. It includes both social media information, such as existing relationships and size of networks, and other online information, such as websites visited, downloaded apps, locations visited and chat history (Ibid, 2016). </a:t>
            </a:r>
            <a:endParaRPr lang="en-US">
              <a:cs typeface="Calibri"/>
            </a:endParaRPr>
          </a:p>
          <a:p>
            <a:pPr>
              <a:buChar char="•"/>
            </a:pPr>
            <a:r>
              <a:rPr lang="en-US"/>
              <a:t>Social data is therefore a useful tool for credit scoring as it provides and verifies important information about the borrower that tends to be unobservable by traditional financial institutions </a:t>
            </a:r>
            <a:endParaRPr lang="en-US">
              <a:cs typeface="Calibri"/>
            </a:endParaRPr>
          </a:p>
          <a:p>
            <a:pPr marL="171450" indent="-171450">
              <a:buChar char="•"/>
            </a:pPr>
            <a:r>
              <a:rPr lang="en-US"/>
              <a:t>-       Mobile and social data can provide great benefit in developing markets with high unbanked populations with no credit bureau presence. Their use is particularly feasible given the high mobile and internet penetration rates throughout the Caribbean. In most Caribbean countries there are fewer than three mobile phone providers simplifying the sharing of data that is likely already being collected.</a:t>
            </a:r>
          </a:p>
        </p:txBody>
      </p:sp>
      <p:sp>
        <p:nvSpPr>
          <p:cNvPr id="4" name="Slide Number Placeholder 3"/>
          <p:cNvSpPr>
            <a:spLocks noGrp="1"/>
          </p:cNvSpPr>
          <p:nvPr>
            <p:ph type="sldNum" sz="quarter" idx="10"/>
          </p:nvPr>
        </p:nvSpPr>
        <p:spPr/>
        <p:txBody>
          <a:bodyPr/>
          <a:lstStyle/>
          <a:p>
            <a:fld id="{9E0E4DCB-478C-43FE-8CF8-B958136C84CF}" type="slidenum">
              <a:rPr lang="en-GB"/>
              <a:t>10</a:t>
            </a:fld>
            <a:endParaRPr lang="en-US"/>
          </a:p>
        </p:txBody>
      </p:sp>
    </p:spTree>
    <p:extLst>
      <p:ext uri="{BB962C8B-B14F-4D97-AF65-F5344CB8AC3E}">
        <p14:creationId xmlns:p14="http://schemas.microsoft.com/office/powerpoint/2010/main" val="1341569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indent="-171450">
              <a:lnSpc>
                <a:spcPct val="200000"/>
              </a:lnSpc>
              <a:buFont typeface="Arial"/>
              <a:buChar char="•"/>
            </a:pPr>
            <a:r>
              <a:rPr lang="en-US"/>
              <a:t>A 20-30 minute test that produces a score based on the potential borrower's answers and on metadata (e.g. the way they to interacted with the test)</a:t>
            </a:r>
          </a:p>
          <a:p>
            <a:pPr marL="400050" indent="-171450">
              <a:lnSpc>
                <a:spcPct val="200000"/>
              </a:lnSpc>
              <a:buFont typeface="Arial"/>
              <a:buChar char="•"/>
            </a:pPr>
            <a:r>
              <a:rPr lang="en-US"/>
              <a:t>Psychometric testing has also proved a popular form of providing additional information for thin-file customers</a:t>
            </a:r>
            <a:endParaRPr lang="en-US">
              <a:cs typeface="Calibri"/>
            </a:endParaRPr>
          </a:p>
          <a:p>
            <a:pPr marL="400050" indent="-171450">
              <a:lnSpc>
                <a:spcPct val="200000"/>
              </a:lnSpc>
              <a:buFont typeface="Arial"/>
              <a:buChar char="•"/>
            </a:pPr>
            <a:r>
              <a:rPr lang="en-US"/>
              <a:t>In the absence of collateral or financial history to determine whether a borrower will repay a loan, psychometric testing is a low-cost way to make more information about the loan applicant available </a:t>
            </a:r>
            <a:endParaRPr lang="en-US">
              <a:cs typeface="Calibri"/>
            </a:endParaRPr>
          </a:p>
          <a:p>
            <a:pPr marL="400050" indent="-171450">
              <a:lnSpc>
                <a:spcPct val="200000"/>
              </a:lnSpc>
              <a:buFont typeface="Arial"/>
              <a:buChar char="•"/>
            </a:pPr>
            <a:r>
              <a:rPr lang="en-US"/>
              <a:t>In the Caribbean, the use of psychometrics is still in its early stages, but initial results have proved positive. In particular, Haiti saw the tool being tested in 2013 and Scotiabank Jamaica began testing in 2016 for micro and small businesses. </a:t>
            </a: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11</a:t>
            </a:fld>
            <a:endParaRPr lang="en-US"/>
          </a:p>
        </p:txBody>
      </p:sp>
    </p:spTree>
    <p:extLst>
      <p:ext uri="{BB962C8B-B14F-4D97-AF65-F5344CB8AC3E}">
        <p14:creationId xmlns:p14="http://schemas.microsoft.com/office/powerpoint/2010/main" val="130340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a:buChar char="•"/>
            </a:pPr>
            <a:r>
              <a:rPr lang="en-US"/>
              <a:t>Exogenous factors</a:t>
            </a:r>
          </a:p>
          <a:p>
            <a:pPr marL="685800" lvl="1">
              <a:buChar char="•"/>
            </a:pPr>
            <a:r>
              <a:rPr lang="en-US" err="1"/>
              <a:t>Unfavourable</a:t>
            </a:r>
            <a:r>
              <a:rPr lang="en-US"/>
              <a:t> business environment</a:t>
            </a:r>
            <a:endParaRPr lang="en-US">
              <a:cs typeface="Calibri"/>
            </a:endParaRPr>
          </a:p>
          <a:p>
            <a:pPr marL="685800" lvl="1" indent="-228600">
              <a:lnSpc>
                <a:spcPct val="90000"/>
              </a:lnSpc>
              <a:spcBef>
                <a:spcPts val="500"/>
              </a:spcBef>
              <a:buChar char="•"/>
            </a:pPr>
            <a:r>
              <a:rPr lang="en-US"/>
              <a:t>One on hand, the Caribbean economy has been stunted by exogenous factors such as the global financial crisis of 2008, with de-risking having a negative impact on growth, innovation, and the stability of financial systems.</a:t>
            </a:r>
            <a:endParaRPr lang="en-US">
              <a:cs typeface="Calibri"/>
            </a:endParaRPr>
          </a:p>
          <a:p>
            <a:pPr marL="685800" lvl="1" indent="-228600">
              <a:lnSpc>
                <a:spcPct val="90000"/>
              </a:lnSpc>
              <a:spcBef>
                <a:spcPts val="500"/>
              </a:spcBef>
              <a:buChar char="•"/>
            </a:pPr>
            <a:r>
              <a:rPr lang="en-US"/>
              <a:t>On the other hand, within the Caribbean business environment is particularly </a:t>
            </a:r>
            <a:r>
              <a:rPr lang="en-US" err="1"/>
              <a:t>unfavourable</a:t>
            </a:r>
            <a:r>
              <a:rPr lang="en-US"/>
              <a:t>.</a:t>
            </a:r>
            <a:endParaRPr lang="en-US">
              <a:cs typeface="Calibri"/>
            </a:endParaRPr>
          </a:p>
          <a:p>
            <a:pPr marL="285750" lvl="1" indent="-285750">
              <a:buChar char="•"/>
            </a:pPr>
            <a:r>
              <a:rPr lang="en-US"/>
              <a:t>SMEs are the backbone of the Caribbean economy</a:t>
            </a:r>
            <a:endParaRPr lang="en-US">
              <a:cs typeface="Calibri"/>
            </a:endParaRPr>
          </a:p>
          <a:p>
            <a:pPr marL="742950" lvl="2" indent="-285750">
              <a:buChar char="•"/>
            </a:pPr>
            <a:r>
              <a:rPr lang="en-US"/>
              <a:t>Constitute 69% of the formal sector</a:t>
            </a:r>
            <a:endParaRPr lang="en-US">
              <a:cs typeface="Calibri"/>
            </a:endParaRPr>
          </a:p>
          <a:p>
            <a:pPr marL="742950" lvl="2" indent="-285750">
              <a:buChar char="•"/>
            </a:pPr>
            <a:r>
              <a:rPr lang="en-US"/>
              <a:t>Contribute over 50% of GDP</a:t>
            </a:r>
            <a:endParaRPr lang="en-US">
              <a:cs typeface="Calibri"/>
            </a:endParaRPr>
          </a:p>
          <a:p>
            <a:pPr marL="685800" lvl="1">
              <a:buChar char="•"/>
            </a:pPr>
            <a:r>
              <a:rPr lang="en-US"/>
              <a:t>Backbone of the economy: 69% of the formal sector</a:t>
            </a:r>
            <a:endParaRPr lang="en-US">
              <a:cs typeface="Calibri"/>
            </a:endParaRPr>
          </a:p>
          <a:p>
            <a:pPr marL="685800" lvl="1">
              <a:buChar char="•"/>
            </a:pPr>
            <a:r>
              <a:rPr lang="en-US"/>
              <a:t>Face significant credit and security barrier</a:t>
            </a:r>
            <a:endParaRPr lang="en-US">
              <a:cs typeface="Calibri"/>
            </a:endParaRPr>
          </a:p>
          <a:p>
            <a:pPr marL="285750" lvl="1" indent="-285750">
              <a:buChar char="•"/>
            </a:pPr>
            <a:r>
              <a:rPr lang="en-US"/>
              <a:t>Barriers stand in the way of their success</a:t>
            </a:r>
            <a:endParaRPr lang="en-US">
              <a:cs typeface="Calibri"/>
            </a:endParaRPr>
          </a:p>
          <a:p>
            <a:pPr marL="742950" lvl="2" indent="-285750">
              <a:buChar char="•"/>
            </a:pPr>
            <a:r>
              <a:rPr lang="en-US"/>
              <a:t>Access to Finance</a:t>
            </a:r>
            <a:endParaRPr lang="en-US">
              <a:cs typeface="Calibri"/>
            </a:endParaRPr>
          </a:p>
          <a:p>
            <a:pPr marL="742950" lvl="2" indent="-285750">
              <a:buChar char="•"/>
            </a:pPr>
            <a:r>
              <a:rPr lang="en-US">
                <a:solidFill>
                  <a:srgbClr val="FFFFFF"/>
                </a:solidFill>
              </a:rPr>
              <a:t>Privacy and data security </a:t>
            </a:r>
          </a:p>
          <a:p>
            <a:pPr marL="285750" lvl="1" indent="-285750">
              <a:buChar char="•"/>
            </a:pPr>
            <a:r>
              <a:rPr lang="en-US">
                <a:solidFill>
                  <a:srgbClr val="FFFFFF"/>
                </a:solidFill>
              </a:rPr>
              <a:t>Given the right support, SMEs can end the stagnancy of the Caribbean economies and be powerful drivers of growth. </a:t>
            </a:r>
          </a:p>
          <a:p>
            <a:pPr marL="285750" lvl="1" indent="-285750">
              <a:buChar char="•"/>
            </a:pPr>
            <a:r>
              <a:rPr lang="en-US">
                <a:solidFill>
                  <a:srgbClr val="FFFFFF"/>
                </a:solidFill>
              </a:rPr>
              <a:t>However, many barriers stand in the way of their success.</a:t>
            </a:r>
          </a:p>
          <a:p>
            <a:pPr marL="285750" lvl="1" indent="-285750">
              <a:buChar char="•"/>
            </a:pPr>
            <a:r>
              <a:rPr lang="en-US">
                <a:solidFill>
                  <a:srgbClr val="FFFFFF"/>
                </a:solidFill>
              </a:rPr>
              <a:t>The biggest is access to finance.</a:t>
            </a:r>
          </a:p>
          <a:p>
            <a:pPr marL="285750" lvl="1" indent="-285750">
              <a:buChar char="•"/>
            </a:pPr>
            <a:r>
              <a:rPr lang="en-US">
                <a:solidFill>
                  <a:srgbClr val="FFFFFF"/>
                </a:solidFill>
              </a:rPr>
              <a:t>Underlying this is privacy and data security – intrinsic parts of a functioning financial system. </a:t>
            </a:r>
          </a:p>
          <a:p>
            <a:pPr marL="685800" lvl="1" indent="-228600">
              <a:lnSpc>
                <a:spcPct val="90000"/>
              </a:lnSpc>
              <a:spcBef>
                <a:spcPts val="500"/>
              </a:spcBef>
              <a:buChar char="•"/>
            </a:pPr>
            <a:endParaRPr lang="en-US">
              <a:cs typeface="Calibri"/>
            </a:endParaRPr>
          </a:p>
        </p:txBody>
      </p:sp>
      <p:sp>
        <p:nvSpPr>
          <p:cNvPr id="4" name="Slide Number Placeholder 3"/>
          <p:cNvSpPr>
            <a:spLocks noGrp="1"/>
          </p:cNvSpPr>
          <p:nvPr>
            <p:ph type="sldNum" sz="quarter" idx="10"/>
          </p:nvPr>
        </p:nvSpPr>
        <p:spPr/>
        <p:txBody>
          <a:bodyPr/>
          <a:lstStyle/>
          <a:p>
            <a:fld id="{9E0E4DCB-478C-43FE-8CF8-B958136C84CF}" type="slidenum">
              <a:rPr lang="en-GB"/>
              <a:t>23</a:t>
            </a:fld>
            <a:endParaRPr lang="en-US"/>
          </a:p>
        </p:txBody>
      </p:sp>
    </p:spTree>
    <p:extLst>
      <p:ext uri="{BB962C8B-B14F-4D97-AF65-F5344CB8AC3E}">
        <p14:creationId xmlns:p14="http://schemas.microsoft.com/office/powerpoint/2010/main" val="1321093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lumMod val="75000"/>
          </a:schemeClr>
        </a:solidFill>
        <a:effectLst/>
      </p:bgPr>
    </p:bg>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05780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57350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68730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325667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27/04/2018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30502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27/04/2018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45018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lumMod val="7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27/04/2018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297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71842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Tree>
    <p:extLst>
      <p:ext uri="{BB962C8B-B14F-4D97-AF65-F5344CB8AC3E}">
        <p14:creationId xmlns:p14="http://schemas.microsoft.com/office/powerpoint/2010/main" val="2512784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63943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Tree>
    <p:extLst>
      <p:ext uri="{BB962C8B-B14F-4D97-AF65-F5344CB8AC3E}">
        <p14:creationId xmlns:p14="http://schemas.microsoft.com/office/powerpoint/2010/main" val="3597029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97029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99238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Tree>
    <p:extLst>
      <p:ext uri="{BB962C8B-B14F-4D97-AF65-F5344CB8AC3E}">
        <p14:creationId xmlns:p14="http://schemas.microsoft.com/office/powerpoint/2010/main" val="766535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6535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352848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001900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tx2">
            <a:lumMod val="75000"/>
          </a:schemeClr>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84068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lumMod val="75000"/>
          </a:schemeClr>
        </a:solidFill>
        <a:effectLst/>
      </p:bgPr>
    </p:bg>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05780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57350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68730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325667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27/04/2018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30502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27/04/2018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45018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lumMod val="7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27/04/2018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2979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7184284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
        <p:nvSpPr>
          <p:cNvPr id="5" name="Date Placeholder 4"/>
          <p:cNvSpPr>
            <a:spLocks noGrp="1"/>
          </p:cNvSpPr>
          <p:nvPr>
            <p:ph type="dt" sz="half" idx="10"/>
          </p:nvPr>
        </p:nvSpPr>
        <p:spPr/>
        <p:txBody>
          <a:bodyPr/>
          <a:lstStyle/>
          <a:p>
            <a:fld id="{846CE7D5-CF57-46EF-B807-FDD0502418D4}" type="datetimeFigureOut">
              <a:rPr lang="en-GB" smtClean="0"/>
              <a:t>27/04/2018</a:t>
            </a:fld>
            <a:endParaRPr lang="en-GB"/>
          </a:p>
        </p:txBody>
      </p:sp>
    </p:spTree>
    <p:extLst>
      <p:ext uri="{BB962C8B-B14F-4D97-AF65-F5344CB8AC3E}">
        <p14:creationId xmlns:p14="http://schemas.microsoft.com/office/powerpoint/2010/main" val="2512784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63943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Tree>
    <p:extLst>
      <p:ext uri="{BB962C8B-B14F-4D97-AF65-F5344CB8AC3E}">
        <p14:creationId xmlns:p14="http://schemas.microsoft.com/office/powerpoint/2010/main" val="3597029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99238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0" i="0" baseline="0">
                <a:ln w="3175" cmpd="sng">
                  <a:noFill/>
                </a:ln>
                <a:solidFill>
                  <a:schemeClr val="accent1">
                    <a:lumMod val="60000"/>
                    <a:lumOff val="40000"/>
                  </a:schemeClr>
                </a:solidFill>
                <a:effectLst/>
                <a:latin typeface="Trebuchet MS Regular" panose="020B0603020202020204" pitchFamily="34" charset="0"/>
              </a:rPr>
              <a:t>”</a:t>
            </a:r>
          </a:p>
        </p:txBody>
      </p:sp>
    </p:spTree>
    <p:extLst>
      <p:ext uri="{BB962C8B-B14F-4D97-AF65-F5344CB8AC3E}">
        <p14:creationId xmlns:p14="http://schemas.microsoft.com/office/powerpoint/2010/main" val="766535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352848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0019004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tx2">
            <a:lumMod val="75000"/>
          </a:schemeClr>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8406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46CE7D5-CF57-46EF-B807-FDD0502418D4}" type="datetimeFigureOut">
              <a:rPr lang="en-GB" smtClean="0"/>
              <a:t>27/04/2018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368001524"/>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23" r:id="rId11"/>
    <p:sldLayoutId id="2147484317" r:id="rId12"/>
    <p:sldLayoutId id="2147484318" r:id="rId13"/>
    <p:sldLayoutId id="2147484324" r:id="rId14"/>
    <p:sldLayoutId id="2147484319" r:id="rId15"/>
    <p:sldLayoutId id="2147484320" r:id="rId16"/>
    <p:sldLayoutId id="2147484321" r:id="rId17"/>
    <p:sldLayoutId id="2147484322"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b="0" i="0">
                <a:solidFill>
                  <a:schemeClr val="tx1">
                    <a:tint val="75000"/>
                  </a:schemeClr>
                </a:solidFill>
                <a:latin typeface="Trebuchet MS Regular" panose="020B0603020202020204" pitchFamily="34" charset="0"/>
              </a:defRPr>
            </a:lvl1pPr>
          </a:lstStyle>
          <a:p>
            <a:fld id="{846CE7D5-CF57-46EF-B807-FDD0502418D4}" type="datetimeFigureOut">
              <a:rPr lang="en-GB" smtClean="0"/>
              <a:pPr/>
              <a:t>27/04/2018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b="0" i="0">
                <a:solidFill>
                  <a:schemeClr val="tx1">
                    <a:tint val="75000"/>
                  </a:schemeClr>
                </a:solidFill>
                <a:latin typeface="Trebuchet MS Regular" panose="020B0603020202020204" pitchFamily="34" charset="0"/>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b="0" i="0">
                <a:solidFill>
                  <a:schemeClr val="accent1"/>
                </a:solidFill>
                <a:latin typeface="Trebuchet MS Regular" panose="020B0603020202020204" pitchFamily="34" charset="0"/>
              </a:defRPr>
            </a:lvl1pPr>
          </a:lstStyle>
          <a:p>
            <a:fld id="{330EA680-D336-4FF7-8B7A-9848BB0A1C32}" type="slidenum">
              <a:rPr lang="en-GB" smtClean="0"/>
              <a:pPr/>
              <a:t>‹#›</a:t>
            </a:fld>
            <a:endParaRPr lang="en-GB"/>
          </a:p>
        </p:txBody>
      </p:sp>
    </p:spTree>
    <p:extLst>
      <p:ext uri="{BB962C8B-B14F-4D97-AF65-F5344CB8AC3E}">
        <p14:creationId xmlns:p14="http://schemas.microsoft.com/office/powerpoint/2010/main" val="368001524"/>
      </p:ext>
    </p:extLst>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 id="2147484354" r:id="rId12"/>
    <p:sldLayoutId id="2147484355" r:id="rId13"/>
    <p:sldLayoutId id="2147484356" r:id="rId14"/>
    <p:sldLayoutId id="2147484357" r:id="rId15"/>
    <p:sldLayoutId id="2147484358" r:id="rId16"/>
  </p:sldLayoutIdLst>
  <p:txStyles>
    <p:titleStyle>
      <a:lvl1pPr algn="l" defTabSz="457200" rtl="0" eaLnBrk="1" latinLnBrk="0" hangingPunct="1">
        <a:spcBef>
          <a:spcPct val="0"/>
        </a:spcBef>
        <a:buNone/>
        <a:defRPr sz="3600" b="0" i="0" kern="1200">
          <a:solidFill>
            <a:schemeClr val="accent1"/>
          </a:solidFill>
          <a:latin typeface="Trebuchet MS Regular" panose="020B0603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Trebuchet MS Regular" panose="020B0603020202020204" pitchFamily="34" charset="0"/>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Trebuchet MS Regular" panose="020B0603020202020204" pitchFamily="34" charset="0"/>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Trebuchet MS Regular" panose="020B0603020202020204" pitchFamily="34" charset="0"/>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Trebuchet MS Regular" panose="020B0603020202020204" pitchFamily="34" charset="0"/>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Trebuchet MS Regular" panose="020B0603020202020204" pitchFamily="34" charset="0"/>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63246" y="708571"/>
            <a:ext cx="8203727" cy="3285866"/>
          </a:xfrm>
        </p:spPr>
        <p:txBody>
          <a:bodyPr>
            <a:normAutofit fontScale="90000"/>
          </a:bodyPr>
          <a:lstStyle/>
          <a:p>
            <a:pPr algn="l"/>
            <a:r>
              <a:rPr lang="en-GB">
                <a:latin typeface="Trebuchet MS Regular" panose="020B0603020202020204" pitchFamily="34" charset="0"/>
                <a:cs typeface="Calibri Light"/>
              </a:rPr>
              <a:t>CONNECTING DISPARATE DATA:</a:t>
            </a:r>
            <a:r>
              <a:rPr lang="en-GB" sz="6000">
                <a:latin typeface="Trebuchet MS Regular" panose="020B0603020202020204" pitchFamily="34" charset="0"/>
                <a:cs typeface="Calibri Light"/>
              </a:rPr>
              <a:t> </a:t>
            </a:r>
            <a:r>
              <a:rPr lang="en-GB" sz="4800">
                <a:solidFill>
                  <a:srgbClr val="FFFFFF"/>
                </a:solidFill>
                <a:latin typeface="Trebuchet MS Regular" panose="020B0603020202020204" pitchFamily="34" charset="0"/>
                <a:cs typeface="Calibri Light"/>
              </a:rPr>
              <a:t>How Blockchain can Improve Access to Finance for Caribbean SMEs</a:t>
            </a:r>
          </a:p>
        </p:txBody>
      </p:sp>
      <p:sp>
        <p:nvSpPr>
          <p:cNvPr id="3" name="Subtitle 2"/>
          <p:cNvSpPr>
            <a:spLocks noGrp="1"/>
          </p:cNvSpPr>
          <p:nvPr>
            <p:ph type="subTitle" idx="1"/>
          </p:nvPr>
        </p:nvSpPr>
        <p:spPr>
          <a:xfrm>
            <a:off x="1363247" y="4598295"/>
            <a:ext cx="6933655" cy="863348"/>
          </a:xfrm>
        </p:spPr>
        <p:txBody>
          <a:bodyPr vert="horz" lIns="91440" tIns="45720" rIns="91440" bIns="45720" rtlCol="0">
            <a:normAutofit/>
          </a:bodyPr>
          <a:lstStyle/>
          <a:p>
            <a:r>
              <a:rPr lang="en-GB">
                <a:latin typeface="Trebuchet MS Regular" panose="020B0603020202020204" pitchFamily="34" charset="0"/>
                <a:cs typeface="Calibri"/>
              </a:rPr>
              <a:t>Brooke </a:t>
            </a:r>
            <a:r>
              <a:rPr lang="en-GB" err="1">
                <a:latin typeface="Trebuchet MS Regular" panose="020B0603020202020204" pitchFamily="34" charset="0"/>
                <a:cs typeface="Calibri"/>
              </a:rPr>
              <a:t>Hadeed</a:t>
            </a:r>
            <a:r>
              <a:rPr lang="en-GB">
                <a:latin typeface="Trebuchet MS Regular" panose="020B0603020202020204" pitchFamily="34" charset="0"/>
                <a:cs typeface="Calibri"/>
              </a:rPr>
              <a:t>, Georgia Perrine, </a:t>
            </a:r>
          </a:p>
          <a:p>
            <a:r>
              <a:rPr lang="en-GB">
                <a:latin typeface="Trebuchet MS Regular" panose="020B0603020202020204" pitchFamily="34" charset="0"/>
                <a:cs typeface="Calibri"/>
              </a:rPr>
              <a:t>Rebecca </a:t>
            </a:r>
            <a:r>
              <a:rPr lang="en-GB" err="1">
                <a:latin typeface="Trebuchet MS Regular" panose="020B0603020202020204" pitchFamily="34" charset="0"/>
                <a:cs typeface="Calibri"/>
              </a:rPr>
              <a:t>Turczynowicz</a:t>
            </a:r>
            <a:r>
              <a:rPr lang="en-GB">
                <a:latin typeface="Trebuchet MS Regular" panose="020B0603020202020204" pitchFamily="34" charset="0"/>
                <a:cs typeface="Calibri"/>
              </a:rPr>
              <a:t>, and </a:t>
            </a:r>
            <a:r>
              <a:rPr lang="en-GB" err="1">
                <a:latin typeface="Trebuchet MS Regular" panose="020B0603020202020204" pitchFamily="34" charset="0"/>
                <a:cs typeface="Calibri"/>
              </a:rPr>
              <a:t>Haisley</a:t>
            </a:r>
            <a:r>
              <a:rPr lang="en-GB">
                <a:latin typeface="Trebuchet MS Regular" panose="020B0603020202020204" pitchFamily="34" charset="0"/>
                <a:cs typeface="Calibri"/>
              </a:rPr>
              <a:t> Wert</a:t>
            </a:r>
          </a:p>
          <a:p>
            <a:endParaRPr lang="en-GB">
              <a:latin typeface="Trebuchet MS Regular" panose="020B0603020202020204" pitchFamily="34" charset="0"/>
            </a:endParaRPr>
          </a:p>
        </p:txBody>
      </p:sp>
      <p:sp>
        <p:nvSpPr>
          <p:cNvPr id="4" name="Rectangle 3">
            <a:extLst>
              <a:ext uri="{FF2B5EF4-FFF2-40B4-BE49-F238E27FC236}">
                <a16:creationId xmlns:a16="http://schemas.microsoft.com/office/drawing/2014/main" id="{B8349340-C4E6-A74C-A99F-96DF8DB11375}"/>
              </a:ext>
            </a:extLst>
          </p:cNvPr>
          <p:cNvSpPr/>
          <p:nvPr/>
        </p:nvSpPr>
        <p:spPr>
          <a:xfrm>
            <a:off x="0" y="6076438"/>
            <a:ext cx="12192000" cy="785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generated with very high confidence">
            <a:extLst>
              <a:ext uri="{FF2B5EF4-FFF2-40B4-BE49-F238E27FC236}">
                <a16:creationId xmlns:a16="http://schemas.microsoft.com/office/drawing/2014/main" id="{A573C84E-8DFB-BD4C-AE01-08A5B7CFDDCE}"/>
              </a:ext>
            </a:extLst>
          </p:cNvPr>
          <p:cNvPicPr>
            <a:picLocks noChangeAspect="1"/>
          </p:cNvPicPr>
          <p:nvPr/>
        </p:nvPicPr>
        <p:blipFill>
          <a:blip r:embed="rId3"/>
          <a:stretch>
            <a:fillRect/>
          </a:stretch>
        </p:blipFill>
        <p:spPr>
          <a:xfrm>
            <a:off x="83475" y="6139533"/>
            <a:ext cx="1866183" cy="650325"/>
          </a:xfrm>
          <a:prstGeom prst="rect">
            <a:avLst/>
          </a:prstGeom>
        </p:spPr>
      </p:pic>
      <p:pic>
        <p:nvPicPr>
          <p:cNvPr id="9" name="Picture 7" descr="A picture containing vector graphics&#10;&#10;Description generated with very high confidence">
            <a:extLst>
              <a:ext uri="{FF2B5EF4-FFF2-40B4-BE49-F238E27FC236}">
                <a16:creationId xmlns:a16="http://schemas.microsoft.com/office/drawing/2014/main" id="{F07201A4-5A47-4D4C-8F01-0CE033B9E0A6}"/>
              </a:ext>
            </a:extLst>
          </p:cNvPr>
          <p:cNvPicPr>
            <a:picLocks noChangeAspect="1"/>
          </p:cNvPicPr>
          <p:nvPr/>
        </p:nvPicPr>
        <p:blipFill>
          <a:blip r:embed="rId4"/>
          <a:stretch>
            <a:fillRect/>
          </a:stretch>
        </p:blipFill>
        <p:spPr>
          <a:xfrm>
            <a:off x="10813475" y="6139325"/>
            <a:ext cx="1348597" cy="671760"/>
          </a:xfrm>
          <a:prstGeom prst="rect">
            <a:avLst/>
          </a:prstGeom>
        </p:spPr>
      </p:pic>
      <p:pic>
        <p:nvPicPr>
          <p:cNvPr id="10" name="Picture 13" descr="A picture containing clipart&#10;&#10;Description generated with very high confidence">
            <a:extLst>
              <a:ext uri="{FF2B5EF4-FFF2-40B4-BE49-F238E27FC236}">
                <a16:creationId xmlns:a16="http://schemas.microsoft.com/office/drawing/2014/main" id="{8E6F8F32-0F45-7E43-BB7C-7875FC3E555F}"/>
              </a:ext>
            </a:extLst>
          </p:cNvPr>
          <p:cNvPicPr>
            <a:picLocks noChangeAspect="1"/>
          </p:cNvPicPr>
          <p:nvPr/>
        </p:nvPicPr>
        <p:blipFill>
          <a:blip r:embed="rId5"/>
          <a:stretch>
            <a:fillRect/>
          </a:stretch>
        </p:blipFill>
        <p:spPr>
          <a:xfrm>
            <a:off x="8672950" y="6130984"/>
            <a:ext cx="2110597" cy="669384"/>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22" name="Isosceles Triangle 21">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90EDDD17-7163-3746-AB1B-065482A862CD}"/>
              </a:ext>
            </a:extLst>
          </p:cNvPr>
          <p:cNvSpPr/>
          <p:nvPr/>
        </p:nvSpPr>
        <p:spPr>
          <a:xfrm>
            <a:off x="2623545"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Declining</a:t>
            </a:r>
            <a:r>
              <a:rPr lang="en-US" kern="1200">
                <a:solidFill>
                  <a:schemeClr val="tx1"/>
                </a:solidFill>
                <a:latin typeface="Trebuchet MS Regular" panose="020B0603020202020204" pitchFamily="34" charset="0"/>
              </a:rPr>
              <a:t> </a:t>
            </a:r>
            <a:r>
              <a:rPr lang="en-US" sz="1600" kern="1200">
                <a:solidFill>
                  <a:schemeClr val="tx1"/>
                </a:solidFill>
                <a:latin typeface="Trebuchet MS Regular" panose="020B0603020202020204" pitchFamily="34" charset="0"/>
              </a:rPr>
              <a:t>competitiveness</a:t>
            </a:r>
          </a:p>
        </p:txBody>
      </p:sp>
      <p:sp>
        <p:nvSpPr>
          <p:cNvPr id="14" name="Freeform 13">
            <a:extLst>
              <a:ext uri="{FF2B5EF4-FFF2-40B4-BE49-F238E27FC236}">
                <a16:creationId xmlns:a16="http://schemas.microsoft.com/office/drawing/2014/main" id="{E4B4AF1A-FBFD-6E46-AB88-015427567CB6}"/>
              </a:ext>
            </a:extLst>
          </p:cNvPr>
          <p:cNvSpPr/>
          <p:nvPr/>
        </p:nvSpPr>
        <p:spPr>
          <a:xfrm>
            <a:off x="4178503" y="3058322"/>
            <a:ext cx="3109914" cy="2709334"/>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2709333" y="0"/>
                </a:moveTo>
                <a:lnTo>
                  <a:pt x="1354666" y="2709333"/>
                </a:lnTo>
                <a:lnTo>
                  <a:pt x="0" y="0"/>
                </a:lnTo>
                <a:lnTo>
                  <a:pt x="2709333"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3533" tIns="76201" rIns="753533" bIns="1430867" numCol="1" spcCol="1270" anchor="ctr" anchorCtr="0">
            <a:noAutofit/>
          </a:bodyPr>
          <a:lstStyle/>
          <a:p>
            <a:pPr marL="0" lvl="0" indent="0" algn="ctr" defTabSz="889000">
              <a:lnSpc>
                <a:spcPct val="90000"/>
              </a:lnSpc>
              <a:spcBef>
                <a:spcPct val="0"/>
              </a:spcBef>
              <a:spcAft>
                <a:spcPct val="35000"/>
              </a:spcAft>
              <a:buNone/>
            </a:pPr>
            <a:endParaRPr lang="en-US" sz="2000" kern="1200">
              <a:latin typeface="Trebuchet MS Regular" panose="020B0603020202020204" pitchFamily="34" charset="0"/>
            </a:endParaRPr>
          </a:p>
          <a:p>
            <a:pPr marL="0" lvl="0" indent="0" algn="ctr" defTabSz="889000">
              <a:lnSpc>
                <a:spcPct val="90000"/>
              </a:lnSpc>
              <a:spcBef>
                <a:spcPct val="0"/>
              </a:spcBef>
              <a:spcAft>
                <a:spcPct val="35000"/>
              </a:spcAft>
              <a:buNone/>
            </a:pPr>
            <a:r>
              <a:rPr lang="en-US" sz="2000" kern="1200">
                <a:latin typeface="Trebuchet MS Regular" panose="020B0603020202020204" pitchFamily="34" charset="0"/>
              </a:rPr>
              <a:t>Stagnant Caribbean economy</a:t>
            </a:r>
          </a:p>
        </p:txBody>
      </p:sp>
      <p:sp>
        <p:nvSpPr>
          <p:cNvPr id="15" name="Freeform 14">
            <a:extLst>
              <a:ext uri="{FF2B5EF4-FFF2-40B4-BE49-F238E27FC236}">
                <a16:creationId xmlns:a16="http://schemas.microsoft.com/office/drawing/2014/main" id="{B5B9EA94-1A6E-4B49-B67B-321D42EAE977}"/>
              </a:ext>
            </a:extLst>
          </p:cNvPr>
          <p:cNvSpPr/>
          <p:nvPr/>
        </p:nvSpPr>
        <p:spPr>
          <a:xfrm>
            <a:off x="5733461"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Declining productivity</a:t>
            </a:r>
          </a:p>
        </p:txBody>
      </p:sp>
      <p:sp>
        <p:nvSpPr>
          <p:cNvPr id="23" name="Title 1">
            <a:extLst>
              <a:ext uri="{FF2B5EF4-FFF2-40B4-BE49-F238E27FC236}">
                <a16:creationId xmlns:a16="http://schemas.microsoft.com/office/drawing/2014/main" id="{2F4A43F2-C824-C149-A84E-7B2308C14BDF}"/>
              </a:ext>
            </a:extLst>
          </p:cNvPr>
          <p:cNvSpPr>
            <a:spLocks noGrp="1"/>
          </p:cNvSpPr>
          <p:nvPr>
            <p:ph type="title"/>
          </p:nvPr>
        </p:nvSpPr>
        <p:spPr>
          <a:xfrm>
            <a:off x="1359969" y="647178"/>
            <a:ext cx="8596668" cy="1320800"/>
          </a:xfrm>
        </p:spPr>
        <p:txBody>
          <a:bodyPr/>
          <a:lstStyle/>
          <a:p>
            <a:r>
              <a:rPr lang="en-US"/>
              <a:t>The problem</a:t>
            </a:r>
          </a:p>
        </p:txBody>
      </p:sp>
      <p:sp>
        <p:nvSpPr>
          <p:cNvPr id="9" name="Title 1">
            <a:extLst>
              <a:ext uri="{FF2B5EF4-FFF2-40B4-BE49-F238E27FC236}">
                <a16:creationId xmlns:a16="http://schemas.microsoft.com/office/drawing/2014/main" id="{DCF4E04F-0E04-0541-BFE2-26FA5D4866DB}"/>
              </a:ext>
            </a:extLst>
          </p:cNvPr>
          <p:cNvSpPr txBox="1">
            <a:spLocks/>
          </p:cNvSpPr>
          <p:nvPr/>
        </p:nvSpPr>
        <p:spPr>
          <a:xfrm>
            <a:off x="8357004" y="938640"/>
            <a:ext cx="3448108" cy="307456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300">
                <a:solidFill>
                  <a:schemeClr val="accent2">
                    <a:lumMod val="60000"/>
                    <a:lumOff val="40000"/>
                  </a:schemeClr>
                </a:solidFill>
                <a:latin typeface="Trebuchet MS Regular" panose="020B0603020202020204" pitchFamily="34" charset="0"/>
              </a:rPr>
              <a:t>Between 2010 and 2013</a:t>
            </a:r>
          </a:p>
          <a:p>
            <a:r>
              <a:rPr lang="en-US" sz="6000">
                <a:solidFill>
                  <a:schemeClr val="accent2">
                    <a:lumMod val="60000"/>
                    <a:lumOff val="40000"/>
                  </a:schemeClr>
                </a:solidFill>
                <a:latin typeface="Trebuchet MS Regular" panose="020B0603020202020204" pitchFamily="34" charset="0"/>
              </a:rPr>
              <a:t>0.8%</a:t>
            </a:r>
          </a:p>
          <a:p>
            <a:r>
              <a:rPr lang="en-US" sz="1600">
                <a:solidFill>
                  <a:schemeClr val="accent2">
                    <a:lumMod val="60000"/>
                    <a:lumOff val="40000"/>
                  </a:schemeClr>
                </a:solidFill>
                <a:latin typeface="Trebuchet MS Regular" panose="020B0603020202020204" pitchFamily="34" charset="0"/>
              </a:rPr>
              <a:t>growth rate in the Caribbean</a:t>
            </a:r>
          </a:p>
          <a:p>
            <a:endParaRPr lang="en-US" sz="1600">
              <a:solidFill>
                <a:schemeClr val="accent2">
                  <a:lumMod val="60000"/>
                  <a:lumOff val="40000"/>
                </a:schemeClr>
              </a:solidFill>
              <a:latin typeface="Trebuchet MS Regular" panose="020B0603020202020204" pitchFamily="34" charset="0"/>
            </a:endParaRPr>
          </a:p>
          <a:p>
            <a:r>
              <a:rPr lang="en-US" sz="6000">
                <a:solidFill>
                  <a:schemeClr val="accent2">
                    <a:lumMod val="60000"/>
                    <a:lumOff val="40000"/>
                  </a:schemeClr>
                </a:solidFill>
                <a:latin typeface="Trebuchet MS Regular" panose="020B0603020202020204" pitchFamily="34" charset="0"/>
              </a:rPr>
              <a:t>3.6%</a:t>
            </a:r>
          </a:p>
          <a:p>
            <a:r>
              <a:rPr lang="en-US" sz="1600">
                <a:solidFill>
                  <a:schemeClr val="accent2">
                    <a:lumMod val="60000"/>
                    <a:lumOff val="40000"/>
                  </a:schemeClr>
                </a:solidFill>
                <a:latin typeface="Trebuchet MS Regular" panose="020B0603020202020204" pitchFamily="34" charset="0"/>
              </a:rPr>
              <a:t>growth rate in ROSE</a:t>
            </a:r>
          </a:p>
          <a:p>
            <a:endParaRPr lang="en-US" sz="1600">
              <a:solidFill>
                <a:schemeClr val="accent2">
                  <a:lumMod val="60000"/>
                  <a:lumOff val="40000"/>
                </a:schemeClr>
              </a:solidFill>
              <a:latin typeface="Trebuchet MS Regular" panose="020B0603020202020204" pitchFamily="34" charset="0"/>
            </a:endParaRPr>
          </a:p>
          <a:p>
            <a:endParaRPr lang="en-US" sz="1600">
              <a:solidFill>
                <a:schemeClr val="accent2">
                  <a:lumMod val="60000"/>
                  <a:lumOff val="40000"/>
                </a:schemeClr>
              </a:solidFill>
              <a:latin typeface="Trebuchet MS Regular" panose="020B0603020202020204" pitchFamily="34" charset="0"/>
            </a:endParaRPr>
          </a:p>
          <a:p>
            <a:endParaRPr lang="en-US" sz="1600">
              <a:solidFill>
                <a:schemeClr val="accent2">
                  <a:lumMod val="60000"/>
                  <a:lumOff val="40000"/>
                </a:schemeClr>
              </a:solidFill>
              <a:latin typeface="Trebuchet MS Regular" panose="020B0603020202020204" pitchFamily="34" charset="0"/>
            </a:endParaRPr>
          </a:p>
        </p:txBody>
      </p:sp>
    </p:spTree>
    <p:extLst>
      <p:ext uri="{BB962C8B-B14F-4D97-AF65-F5344CB8AC3E}">
        <p14:creationId xmlns:p14="http://schemas.microsoft.com/office/powerpoint/2010/main" val="2329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22" name="Isosceles Triangle 21">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90EDDD17-7163-3746-AB1B-065482A862CD}"/>
              </a:ext>
            </a:extLst>
          </p:cNvPr>
          <p:cNvSpPr/>
          <p:nvPr/>
        </p:nvSpPr>
        <p:spPr>
          <a:xfrm>
            <a:off x="2623545"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Access to finance</a:t>
            </a:r>
            <a:endParaRPr lang="en-US" sz="1600" kern="1200">
              <a:solidFill>
                <a:schemeClr val="tx1"/>
              </a:solidFill>
              <a:latin typeface="Trebuchet MS Regular" panose="020B0603020202020204" pitchFamily="34" charset="0"/>
            </a:endParaRPr>
          </a:p>
        </p:txBody>
      </p:sp>
      <p:sp>
        <p:nvSpPr>
          <p:cNvPr id="14" name="Freeform 13">
            <a:extLst>
              <a:ext uri="{FF2B5EF4-FFF2-40B4-BE49-F238E27FC236}">
                <a16:creationId xmlns:a16="http://schemas.microsoft.com/office/drawing/2014/main" id="{E4B4AF1A-FBFD-6E46-AB88-015427567CB6}"/>
              </a:ext>
            </a:extLst>
          </p:cNvPr>
          <p:cNvSpPr/>
          <p:nvPr/>
        </p:nvSpPr>
        <p:spPr>
          <a:xfrm>
            <a:off x="4178503" y="3058322"/>
            <a:ext cx="3109914" cy="2709334"/>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2709333" y="0"/>
                </a:moveTo>
                <a:lnTo>
                  <a:pt x="1354666" y="2709333"/>
                </a:lnTo>
                <a:lnTo>
                  <a:pt x="0" y="0"/>
                </a:lnTo>
                <a:lnTo>
                  <a:pt x="2709333"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3533" tIns="76201" rIns="753533" bIns="1430867" numCol="1" spcCol="1270" anchor="ctr" anchorCtr="0">
            <a:noAutofit/>
          </a:bodyPr>
          <a:lstStyle/>
          <a:p>
            <a:pPr marL="0" lvl="0" indent="0" algn="ctr" defTabSz="889000">
              <a:lnSpc>
                <a:spcPct val="90000"/>
              </a:lnSpc>
              <a:spcBef>
                <a:spcPct val="0"/>
              </a:spcBef>
              <a:spcAft>
                <a:spcPct val="35000"/>
              </a:spcAft>
              <a:buNone/>
            </a:pPr>
            <a:endParaRPr lang="en-US" sz="2000" kern="1200">
              <a:latin typeface="Trebuchet MS Regular" panose="020B0603020202020204" pitchFamily="34" charset="0"/>
            </a:endParaRPr>
          </a:p>
          <a:p>
            <a:pPr marL="0" lvl="0" indent="0" algn="ctr" defTabSz="889000">
              <a:lnSpc>
                <a:spcPct val="90000"/>
              </a:lnSpc>
              <a:spcBef>
                <a:spcPct val="0"/>
              </a:spcBef>
              <a:spcAft>
                <a:spcPct val="35000"/>
              </a:spcAft>
              <a:buNone/>
            </a:pPr>
            <a:r>
              <a:rPr lang="en-US" sz="2000" kern="1200">
                <a:latin typeface="Trebuchet MS Regular" panose="020B0603020202020204" pitchFamily="34" charset="0"/>
              </a:rPr>
              <a:t>Stagnant Caribbean economy</a:t>
            </a:r>
          </a:p>
        </p:txBody>
      </p:sp>
      <p:sp>
        <p:nvSpPr>
          <p:cNvPr id="15" name="Freeform 14">
            <a:extLst>
              <a:ext uri="{FF2B5EF4-FFF2-40B4-BE49-F238E27FC236}">
                <a16:creationId xmlns:a16="http://schemas.microsoft.com/office/drawing/2014/main" id="{B5B9EA94-1A6E-4B49-B67B-321D42EAE977}"/>
              </a:ext>
            </a:extLst>
          </p:cNvPr>
          <p:cNvSpPr/>
          <p:nvPr/>
        </p:nvSpPr>
        <p:spPr>
          <a:xfrm>
            <a:off x="5733461"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FinTech</a:t>
            </a:r>
          </a:p>
        </p:txBody>
      </p:sp>
      <p:sp>
        <p:nvSpPr>
          <p:cNvPr id="23" name="Title 1">
            <a:extLst>
              <a:ext uri="{FF2B5EF4-FFF2-40B4-BE49-F238E27FC236}">
                <a16:creationId xmlns:a16="http://schemas.microsoft.com/office/drawing/2014/main" id="{2F4A43F2-C824-C149-A84E-7B2308C14BDF}"/>
              </a:ext>
            </a:extLst>
          </p:cNvPr>
          <p:cNvSpPr>
            <a:spLocks noGrp="1"/>
          </p:cNvSpPr>
          <p:nvPr>
            <p:ph type="title"/>
          </p:nvPr>
        </p:nvSpPr>
        <p:spPr>
          <a:xfrm>
            <a:off x="1359969" y="647178"/>
            <a:ext cx="8596668" cy="1320800"/>
          </a:xfrm>
        </p:spPr>
        <p:txBody>
          <a:bodyPr/>
          <a:lstStyle/>
          <a:p>
            <a:r>
              <a:rPr lang="en-US"/>
              <a:t>Solution</a:t>
            </a:r>
            <a:br>
              <a:rPr lang="en-US"/>
            </a:br>
            <a:r>
              <a:rPr lang="en-US"/>
              <a:t>components</a:t>
            </a:r>
          </a:p>
        </p:txBody>
      </p:sp>
      <p:sp>
        <p:nvSpPr>
          <p:cNvPr id="25" name="Freeform 24">
            <a:extLst>
              <a:ext uri="{FF2B5EF4-FFF2-40B4-BE49-F238E27FC236}">
                <a16:creationId xmlns:a16="http://schemas.microsoft.com/office/drawing/2014/main" id="{858A6482-3768-E942-8EBC-9768A6CCE42B}"/>
              </a:ext>
            </a:extLst>
          </p:cNvPr>
          <p:cNvSpPr/>
          <p:nvPr/>
        </p:nvSpPr>
        <p:spPr>
          <a:xfrm>
            <a:off x="4178502" y="348988"/>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SMEs</a:t>
            </a:r>
            <a:endParaRPr lang="en-US" sz="1600" kern="1200">
              <a:solidFill>
                <a:schemeClr val="tx1"/>
              </a:solidFill>
              <a:latin typeface="Trebuchet MS Regular" panose="020B0603020202020204" pitchFamily="34" charset="0"/>
            </a:endParaRPr>
          </a:p>
        </p:txBody>
      </p:sp>
      <p:sp>
        <p:nvSpPr>
          <p:cNvPr id="13" name="Title 1">
            <a:extLst>
              <a:ext uri="{FF2B5EF4-FFF2-40B4-BE49-F238E27FC236}">
                <a16:creationId xmlns:a16="http://schemas.microsoft.com/office/drawing/2014/main" id="{2CBAA6CE-38F2-4541-8153-0E7722AC7B7F}"/>
              </a:ext>
            </a:extLst>
          </p:cNvPr>
          <p:cNvSpPr txBox="1">
            <a:spLocks/>
          </p:cNvSpPr>
          <p:nvPr/>
        </p:nvSpPr>
        <p:spPr>
          <a:xfrm>
            <a:off x="8578577" y="1121659"/>
            <a:ext cx="2894212" cy="307456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a:latin typeface="Trebuchet MS Regular" panose="020B0603020202020204" pitchFamily="34" charset="0"/>
              </a:rPr>
              <a:t>69%</a:t>
            </a:r>
          </a:p>
          <a:p>
            <a:r>
              <a:rPr lang="en-US" sz="1600">
                <a:latin typeface="Trebuchet MS Regular" panose="020B0603020202020204" pitchFamily="34" charset="0"/>
              </a:rPr>
              <a:t>of the formal economy</a:t>
            </a:r>
          </a:p>
          <a:p>
            <a:endParaRPr lang="en-US" sz="1600">
              <a:latin typeface="Trebuchet MS Regular" panose="020B0603020202020204" pitchFamily="34" charset="0"/>
            </a:endParaRPr>
          </a:p>
          <a:p>
            <a:r>
              <a:rPr lang="en-US" sz="6000">
                <a:latin typeface="Trebuchet MS Regular" panose="020B0603020202020204" pitchFamily="34" charset="0"/>
              </a:rPr>
              <a:t>50%+</a:t>
            </a:r>
          </a:p>
          <a:p>
            <a:r>
              <a:rPr lang="en-US" sz="1600">
                <a:latin typeface="Trebuchet MS Regular" panose="020B0603020202020204" pitchFamily="34" charset="0"/>
              </a:rPr>
              <a:t>of GDP</a:t>
            </a:r>
          </a:p>
          <a:p>
            <a:endParaRPr lang="en-US" sz="1600">
              <a:latin typeface="Trebuchet MS Regular" panose="020B0603020202020204" pitchFamily="34" charset="0"/>
            </a:endParaRPr>
          </a:p>
          <a:p>
            <a:endParaRPr lang="en-US" sz="1600">
              <a:latin typeface="Trebuchet MS Regular" panose="020B0603020202020204" pitchFamily="34" charset="0"/>
            </a:endParaRPr>
          </a:p>
          <a:p>
            <a:endParaRPr lang="en-US" sz="1600">
              <a:latin typeface="Trebuchet MS Regular" panose="020B0603020202020204" pitchFamily="34" charset="0"/>
            </a:endParaRPr>
          </a:p>
        </p:txBody>
      </p:sp>
      <p:sp>
        <p:nvSpPr>
          <p:cNvPr id="16" name="Title 1">
            <a:extLst>
              <a:ext uri="{FF2B5EF4-FFF2-40B4-BE49-F238E27FC236}">
                <a16:creationId xmlns:a16="http://schemas.microsoft.com/office/drawing/2014/main" id="{15C0039E-9245-7F4A-B0E7-03F775DED98E}"/>
              </a:ext>
            </a:extLst>
          </p:cNvPr>
          <p:cNvSpPr txBox="1">
            <a:spLocks/>
          </p:cNvSpPr>
          <p:nvPr/>
        </p:nvSpPr>
        <p:spPr>
          <a:xfrm>
            <a:off x="8308099" y="3780598"/>
            <a:ext cx="2894212" cy="307456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a:latin typeface="Trebuchet MS Regular" panose="020B0603020202020204" pitchFamily="34" charset="0"/>
              </a:rPr>
              <a:t>Blockchain</a:t>
            </a:r>
          </a:p>
          <a:p>
            <a:endParaRPr lang="en-US" sz="1600">
              <a:latin typeface="Trebuchet MS Regular" panose="020B0603020202020204" pitchFamily="34" charset="0"/>
            </a:endParaRPr>
          </a:p>
          <a:p>
            <a:endParaRPr lang="en-US" sz="1600">
              <a:latin typeface="Trebuchet MS Regular" panose="020B0603020202020204" pitchFamily="34" charset="0"/>
            </a:endParaRPr>
          </a:p>
          <a:p>
            <a:endParaRPr lang="en-US" sz="1600">
              <a:latin typeface="Trebuchet MS Regular" panose="020B0603020202020204" pitchFamily="34" charset="0"/>
            </a:endParaRPr>
          </a:p>
        </p:txBody>
      </p:sp>
      <p:sp>
        <p:nvSpPr>
          <p:cNvPr id="17" name="Title 1">
            <a:extLst>
              <a:ext uri="{FF2B5EF4-FFF2-40B4-BE49-F238E27FC236}">
                <a16:creationId xmlns:a16="http://schemas.microsoft.com/office/drawing/2014/main" id="{14B2C6CB-F63E-BB4F-9A57-532CABB46840}"/>
              </a:ext>
            </a:extLst>
          </p:cNvPr>
          <p:cNvSpPr txBox="1">
            <a:spLocks/>
          </p:cNvSpPr>
          <p:nvPr/>
        </p:nvSpPr>
        <p:spPr>
          <a:xfrm>
            <a:off x="1166212" y="3581400"/>
            <a:ext cx="2894212" cy="307456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a:latin typeface="Trebuchet MS Regular" panose="020B0603020202020204" pitchFamily="34" charset="0"/>
              </a:rPr>
              <a:t>Banks</a:t>
            </a:r>
          </a:p>
          <a:p>
            <a:r>
              <a:rPr lang="en-US" sz="1600">
                <a:latin typeface="Trebuchet MS Regular" panose="020B0603020202020204" pitchFamily="34" charset="0"/>
              </a:rPr>
              <a:t>The most reliable </a:t>
            </a:r>
          </a:p>
          <a:p>
            <a:r>
              <a:rPr lang="en-US" sz="1600">
                <a:latin typeface="Trebuchet MS Regular" panose="020B0603020202020204" pitchFamily="34" charset="0"/>
              </a:rPr>
              <a:t>source of finance</a:t>
            </a:r>
          </a:p>
          <a:p>
            <a:endParaRPr lang="en-US" sz="1600">
              <a:latin typeface="Trebuchet MS Regular" panose="020B0603020202020204" pitchFamily="34" charset="0"/>
            </a:endParaRPr>
          </a:p>
          <a:p>
            <a:endParaRPr lang="en-US" sz="1600">
              <a:latin typeface="Trebuchet MS Regular" panose="020B0603020202020204" pitchFamily="34" charset="0"/>
            </a:endParaRPr>
          </a:p>
          <a:p>
            <a:endParaRPr lang="en-US" sz="1600">
              <a:latin typeface="Trebuchet MS Regular" panose="020B0603020202020204" pitchFamily="34" charset="0"/>
            </a:endParaRPr>
          </a:p>
        </p:txBody>
      </p:sp>
      <p:grpSp>
        <p:nvGrpSpPr>
          <p:cNvPr id="27" name="Group 26">
            <a:extLst>
              <a:ext uri="{FF2B5EF4-FFF2-40B4-BE49-F238E27FC236}">
                <a16:creationId xmlns:a16="http://schemas.microsoft.com/office/drawing/2014/main" id="{2170B65D-66C2-6E47-B25E-AC4F01FA556C}"/>
              </a:ext>
            </a:extLst>
          </p:cNvPr>
          <p:cNvGrpSpPr/>
          <p:nvPr/>
        </p:nvGrpSpPr>
        <p:grpSpPr>
          <a:xfrm>
            <a:off x="2305083" y="2615156"/>
            <a:ext cx="7133102" cy="3418196"/>
            <a:chOff x="-675935" y="-14963"/>
            <a:chExt cx="7133102" cy="3418196"/>
          </a:xfrm>
          <a:solidFill>
            <a:schemeClr val="accent1">
              <a:lumMod val="50000"/>
            </a:schemeClr>
          </a:solidFill>
        </p:grpSpPr>
        <p:sp>
          <p:nvSpPr>
            <p:cNvPr id="28" name="Freeform 27">
              <a:extLst>
                <a:ext uri="{FF2B5EF4-FFF2-40B4-BE49-F238E27FC236}">
                  <a16:creationId xmlns:a16="http://schemas.microsoft.com/office/drawing/2014/main" id="{EA058B01-A8A8-BC4C-B426-BEB4CE4F4E78}"/>
                </a:ext>
              </a:extLst>
            </p:cNvPr>
            <p:cNvSpPr/>
            <p:nvPr/>
          </p:nvSpPr>
          <p:spPr>
            <a:xfrm>
              <a:off x="-675935" y="-14963"/>
              <a:ext cx="4183225" cy="984685"/>
            </a:xfrm>
            <a:custGeom>
              <a:avLst/>
              <a:gdLst>
                <a:gd name="connsiteX0" fmla="*/ 0 w 3869531"/>
                <a:gd name="connsiteY0" fmla="*/ 0 h 2321718"/>
                <a:gd name="connsiteX1" fmla="*/ 3869531 w 3869531"/>
                <a:gd name="connsiteY1" fmla="*/ 0 h 2321718"/>
                <a:gd name="connsiteX2" fmla="*/ 3869531 w 3869531"/>
                <a:gd name="connsiteY2" fmla="*/ 2321718 h 2321718"/>
                <a:gd name="connsiteX3" fmla="*/ 0 w 3869531"/>
                <a:gd name="connsiteY3" fmla="*/ 2321718 h 2321718"/>
                <a:gd name="connsiteX4" fmla="*/ 0 w 3869531"/>
                <a:gd name="connsiteY4" fmla="*/ 0 h 2321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9531" h="2321718">
                  <a:moveTo>
                    <a:pt x="0" y="0"/>
                  </a:moveTo>
                  <a:lnTo>
                    <a:pt x="3869531" y="0"/>
                  </a:lnTo>
                  <a:lnTo>
                    <a:pt x="3869531" y="2321718"/>
                  </a:lnTo>
                  <a:lnTo>
                    <a:pt x="0" y="2321718"/>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3600" kern="1200">
                  <a:latin typeface="Trebuchet MS Regular" panose="020B0603020202020204" pitchFamily="34" charset="0"/>
                </a:rPr>
                <a:t>Distributed</a:t>
              </a:r>
            </a:p>
          </p:txBody>
        </p:sp>
        <p:sp>
          <p:nvSpPr>
            <p:cNvPr id="29" name="Freeform 28">
              <a:extLst>
                <a:ext uri="{FF2B5EF4-FFF2-40B4-BE49-F238E27FC236}">
                  <a16:creationId xmlns:a16="http://schemas.microsoft.com/office/drawing/2014/main" id="{B0477E95-49DA-6340-9503-E5456FBF2961}"/>
                </a:ext>
              </a:extLst>
            </p:cNvPr>
            <p:cNvSpPr/>
            <p:nvPr/>
          </p:nvSpPr>
          <p:spPr>
            <a:xfrm>
              <a:off x="852238" y="1128028"/>
              <a:ext cx="4183225" cy="1005928"/>
            </a:xfrm>
            <a:custGeom>
              <a:avLst/>
              <a:gdLst>
                <a:gd name="connsiteX0" fmla="*/ 0 w 3869531"/>
                <a:gd name="connsiteY0" fmla="*/ 0 h 2321718"/>
                <a:gd name="connsiteX1" fmla="*/ 3869531 w 3869531"/>
                <a:gd name="connsiteY1" fmla="*/ 0 h 2321718"/>
                <a:gd name="connsiteX2" fmla="*/ 3869531 w 3869531"/>
                <a:gd name="connsiteY2" fmla="*/ 2321718 h 2321718"/>
                <a:gd name="connsiteX3" fmla="*/ 0 w 3869531"/>
                <a:gd name="connsiteY3" fmla="*/ 2321718 h 2321718"/>
                <a:gd name="connsiteX4" fmla="*/ 0 w 3869531"/>
                <a:gd name="connsiteY4" fmla="*/ 0 h 2321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9531" h="2321718">
                  <a:moveTo>
                    <a:pt x="0" y="0"/>
                  </a:moveTo>
                  <a:lnTo>
                    <a:pt x="3869531" y="0"/>
                  </a:lnTo>
                  <a:lnTo>
                    <a:pt x="3869531" y="2321718"/>
                  </a:lnTo>
                  <a:lnTo>
                    <a:pt x="0" y="2321718"/>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3600" kern="1200">
                  <a:latin typeface="Trebuchet MS Regular" panose="020B0603020202020204" pitchFamily="34" charset="0"/>
                </a:rPr>
                <a:t>Secure</a:t>
              </a:r>
              <a:endParaRPr lang="en-US" sz="4000" kern="1200">
                <a:latin typeface="Trebuchet MS Regular" panose="020B0603020202020204" pitchFamily="34" charset="0"/>
              </a:endParaRPr>
            </a:p>
          </p:txBody>
        </p:sp>
        <p:sp>
          <p:nvSpPr>
            <p:cNvPr id="30" name="Freeform 29">
              <a:extLst>
                <a:ext uri="{FF2B5EF4-FFF2-40B4-BE49-F238E27FC236}">
                  <a16:creationId xmlns:a16="http://schemas.microsoft.com/office/drawing/2014/main" id="{F368205A-071E-6241-8115-1924F1587C31}"/>
                </a:ext>
              </a:extLst>
            </p:cNvPr>
            <p:cNvSpPr/>
            <p:nvPr/>
          </p:nvSpPr>
          <p:spPr>
            <a:xfrm>
              <a:off x="2273942" y="2292262"/>
              <a:ext cx="4183225" cy="1110971"/>
            </a:xfrm>
            <a:custGeom>
              <a:avLst/>
              <a:gdLst>
                <a:gd name="connsiteX0" fmla="*/ 0 w 3869531"/>
                <a:gd name="connsiteY0" fmla="*/ 0 h 2321718"/>
                <a:gd name="connsiteX1" fmla="*/ 3869531 w 3869531"/>
                <a:gd name="connsiteY1" fmla="*/ 0 h 2321718"/>
                <a:gd name="connsiteX2" fmla="*/ 3869531 w 3869531"/>
                <a:gd name="connsiteY2" fmla="*/ 2321718 h 2321718"/>
                <a:gd name="connsiteX3" fmla="*/ 0 w 3869531"/>
                <a:gd name="connsiteY3" fmla="*/ 2321718 h 2321718"/>
                <a:gd name="connsiteX4" fmla="*/ 0 w 3869531"/>
                <a:gd name="connsiteY4" fmla="*/ 0 h 2321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9531" h="2321718">
                  <a:moveTo>
                    <a:pt x="0" y="0"/>
                  </a:moveTo>
                  <a:lnTo>
                    <a:pt x="3869531" y="0"/>
                  </a:lnTo>
                  <a:lnTo>
                    <a:pt x="3869531" y="2321718"/>
                  </a:lnTo>
                  <a:lnTo>
                    <a:pt x="0" y="2321718"/>
                  </a:lnTo>
                  <a:lnTo>
                    <a:pt x="0"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3600" kern="1200">
                  <a:latin typeface="Trebuchet MS Regular" panose="020B0603020202020204" pitchFamily="34" charset="0"/>
                </a:rPr>
                <a:t>Incorruptible</a:t>
              </a:r>
              <a:endParaRPr lang="en-US" sz="4000" kern="1200">
                <a:latin typeface="Trebuchet MS Regular" panose="020B0603020202020204" pitchFamily="34" charset="0"/>
              </a:endParaRPr>
            </a:p>
          </p:txBody>
        </p:sp>
      </p:grpSp>
      <p:sp>
        <p:nvSpPr>
          <p:cNvPr id="18" name="Freeform 17">
            <a:extLst>
              <a:ext uri="{FF2B5EF4-FFF2-40B4-BE49-F238E27FC236}">
                <a16:creationId xmlns:a16="http://schemas.microsoft.com/office/drawing/2014/main" id="{B974621A-008F-D545-8690-E1998DFEC0A3}"/>
              </a:ext>
            </a:extLst>
          </p:cNvPr>
          <p:cNvSpPr/>
          <p:nvPr/>
        </p:nvSpPr>
        <p:spPr>
          <a:xfrm>
            <a:off x="4178502" y="3058322"/>
            <a:ext cx="3109914" cy="2709334"/>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2709333" y="0"/>
                </a:moveTo>
                <a:lnTo>
                  <a:pt x="1354666" y="2709333"/>
                </a:lnTo>
                <a:lnTo>
                  <a:pt x="0" y="0"/>
                </a:lnTo>
                <a:lnTo>
                  <a:pt x="2709333" y="0"/>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3533" tIns="76201" rIns="753533" bIns="1430867" numCol="1" spcCol="1270" anchor="ctr" anchorCtr="0">
            <a:noAutofit/>
          </a:bodyPr>
          <a:lstStyle/>
          <a:p>
            <a:pPr marL="0" lvl="0" indent="0" algn="ctr" defTabSz="889000">
              <a:lnSpc>
                <a:spcPct val="90000"/>
              </a:lnSpc>
              <a:spcBef>
                <a:spcPct val="0"/>
              </a:spcBef>
              <a:spcAft>
                <a:spcPct val="35000"/>
              </a:spcAft>
              <a:buNone/>
            </a:pPr>
            <a:endParaRPr lang="en-US" sz="2000" kern="1200">
              <a:latin typeface="Trebuchet MS Regular" panose="020B0603020202020204" pitchFamily="34" charset="0"/>
            </a:endParaRPr>
          </a:p>
          <a:p>
            <a:pPr marL="0" lvl="0" indent="0" algn="ctr" defTabSz="889000">
              <a:lnSpc>
                <a:spcPct val="90000"/>
              </a:lnSpc>
              <a:spcBef>
                <a:spcPct val="0"/>
              </a:spcBef>
              <a:spcAft>
                <a:spcPct val="35000"/>
              </a:spcAft>
              <a:buNone/>
            </a:pPr>
            <a:r>
              <a:rPr lang="en-US" sz="2000" kern="1200">
                <a:solidFill>
                  <a:schemeClr val="tx1"/>
                </a:solidFill>
                <a:latin typeface="Trebuchet MS Regular" panose="020B0603020202020204" pitchFamily="34" charset="0"/>
              </a:rPr>
              <a:t>Economic prosperity</a:t>
            </a:r>
          </a:p>
        </p:txBody>
      </p:sp>
    </p:spTree>
    <p:extLst>
      <p:ext uri="{BB962C8B-B14F-4D97-AF65-F5344CB8AC3E}">
        <p14:creationId xmlns:p14="http://schemas.microsoft.com/office/powerpoint/2010/main" val="129874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7"/>
                                        </p:tgtEl>
                                      </p:cBhvr>
                                    </p:animEffect>
                                    <p:set>
                                      <p:cBhvr>
                                        <p:cTn id="32" dur="1" fill="hold">
                                          <p:stCondLst>
                                            <p:cond delay="499"/>
                                          </p:stCondLst>
                                        </p:cTn>
                                        <p:tgtEl>
                                          <p:spTgt spid="1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2"/>
                                        </p:tgtEl>
                                      </p:cBhvr>
                                    </p:animEffect>
                                    <p:set>
                                      <p:cBhvr>
                                        <p:cTn id="53" dur="1" fill="hold">
                                          <p:stCondLst>
                                            <p:cond delay="499"/>
                                          </p:stCondLst>
                                        </p:cTn>
                                        <p:tgtEl>
                                          <p:spTgt spid="12"/>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25"/>
                                        </p:tgtEl>
                                      </p:cBhvr>
                                    </p:animEffect>
                                    <p:set>
                                      <p:cBhvr>
                                        <p:cTn id="56" dur="1" fill="hold">
                                          <p:stCondLst>
                                            <p:cond delay="499"/>
                                          </p:stCondLst>
                                        </p:cTn>
                                        <p:tgtEl>
                                          <p:spTgt spid="25"/>
                                        </p:tgtEl>
                                        <p:attrNameLst>
                                          <p:attrName>style.visibility</p:attrName>
                                        </p:attrNameLst>
                                      </p:cBhvr>
                                      <p:to>
                                        <p:strVal val="hidden"/>
                                      </p:to>
                                    </p:set>
                                  </p:childTnLst>
                                </p:cTn>
                              </p:par>
                              <p:par>
                                <p:cTn id="57" presetID="10" presetClass="exit" presetSubtype="0" fill="hold" grpId="2" nodeType="withEffect">
                                  <p:stCondLst>
                                    <p:cond delay="0"/>
                                  </p:stCondLst>
                                  <p:childTnLst>
                                    <p:animEffect transition="out" filter="fade">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par>
                                <p:cTn id="60" presetID="10" presetClass="exit" presetSubtype="0" fill="hold" grpId="2" nodeType="withEffect">
                                  <p:stCondLst>
                                    <p:cond delay="0"/>
                                  </p:stCondLst>
                                  <p:childTnLst>
                                    <p:animEffect transition="out" filter="fade">
                                      <p:cBhvr>
                                        <p:cTn id="61" dur="500"/>
                                        <p:tgtEl>
                                          <p:spTgt spid="13"/>
                                        </p:tgtEl>
                                      </p:cBhvr>
                                    </p:animEffect>
                                    <p:set>
                                      <p:cBhvr>
                                        <p:cTn id="62" dur="1" fill="hold">
                                          <p:stCondLst>
                                            <p:cond delay="499"/>
                                          </p:stCondLst>
                                        </p:cTn>
                                        <p:tgtEl>
                                          <p:spTgt spid="13"/>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23"/>
                                        </p:tgtEl>
                                      </p:cBhvr>
                                    </p:animEffect>
                                    <p:set>
                                      <p:cBhvr>
                                        <p:cTn id="65" dur="1" fill="hold">
                                          <p:stCondLst>
                                            <p:cond delay="499"/>
                                          </p:stCondLst>
                                        </p:cTn>
                                        <p:tgtEl>
                                          <p:spTgt spid="23"/>
                                        </p:tgtEl>
                                        <p:attrNameLst>
                                          <p:attrName>style.visibility</p:attrName>
                                        </p:attrNameLst>
                                      </p:cBhvr>
                                      <p:to>
                                        <p:strVal val="hidden"/>
                                      </p:to>
                                    </p:set>
                                  </p:childTnLst>
                                </p:cTn>
                              </p:par>
                              <p:par>
                                <p:cTn id="66" presetID="10"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par>
                                <p:cTn id="74" presetID="10" presetClass="entr" presetSubtype="0" fill="hold" grpId="2"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2"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par>
                                <p:cTn id="83" presetID="10" presetClass="entr" presetSubtype="0" fill="hold" grpId="2"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par>
                                <p:cTn id="86" presetID="10" presetClass="exit" presetSubtype="0" fill="hold" grpId="1" nodeType="withEffect">
                                  <p:stCondLst>
                                    <p:cond delay="0"/>
                                  </p:stCondLst>
                                  <p:childTnLst>
                                    <p:animEffect transition="out" filter="fade">
                                      <p:cBhvr>
                                        <p:cTn id="87" dur="500"/>
                                        <p:tgtEl>
                                          <p:spTgt spid="16"/>
                                        </p:tgtEl>
                                      </p:cBhvr>
                                    </p:animEffect>
                                    <p:set>
                                      <p:cBhvr>
                                        <p:cTn id="88" dur="1" fill="hold">
                                          <p:stCondLst>
                                            <p:cond delay="499"/>
                                          </p:stCondLst>
                                        </p:cTn>
                                        <p:tgtEl>
                                          <p:spTgt spid="16"/>
                                        </p:tgtEl>
                                        <p:attrNameLst>
                                          <p:attrName>style.visibility</p:attrName>
                                        </p:attrNameLst>
                                      </p:cBhvr>
                                      <p:to>
                                        <p:strVal val="hidden"/>
                                      </p:to>
                                    </p:set>
                                  </p:childTnLst>
                                </p:cTn>
                              </p:par>
                              <p:par>
                                <p:cTn id="89" presetID="10" presetClass="entr" presetSubtype="0" fill="hold" grpId="1" nodeType="with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4" grpId="0" animBg="1"/>
      <p:bldP spid="14" grpId="1" animBg="1"/>
      <p:bldP spid="15" grpId="0" animBg="1"/>
      <p:bldP spid="15" grpId="1" animBg="1"/>
      <p:bldP spid="15" grpId="2" animBg="1"/>
      <p:bldP spid="23" grpId="0"/>
      <p:bldP spid="23" grpId="1"/>
      <p:bldP spid="25" grpId="0" animBg="1"/>
      <p:bldP spid="25" grpId="1" animBg="1"/>
      <p:bldP spid="25" grpId="2" animBg="1"/>
      <p:bldP spid="13" grpId="0"/>
      <p:bldP spid="13" grpId="1"/>
      <p:bldP spid="13" grpId="2"/>
      <p:bldP spid="16" grpId="0"/>
      <p:bldP spid="16" grpId="1"/>
      <p:bldP spid="17" grpId="0"/>
      <p:bldP spid="17" grpId="1"/>
      <p:bldP spid="17" grpId="2"/>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807B-F1B9-49B4-B0A0-13A68146B14B}"/>
              </a:ext>
            </a:extLst>
          </p:cNvPr>
          <p:cNvSpPr>
            <a:spLocks noGrp="1"/>
          </p:cNvSpPr>
          <p:nvPr>
            <p:ph type="title"/>
          </p:nvPr>
        </p:nvSpPr>
        <p:spPr>
          <a:xfrm>
            <a:off x="677334" y="609600"/>
            <a:ext cx="8596668" cy="1320800"/>
          </a:xfrm>
        </p:spPr>
        <p:txBody>
          <a:bodyPr/>
          <a:lstStyle/>
          <a:p>
            <a:r>
              <a:rPr lang="en-US"/>
              <a:t>Our proposal</a:t>
            </a:r>
          </a:p>
        </p:txBody>
      </p:sp>
      <p:sp>
        <p:nvSpPr>
          <p:cNvPr id="3" name="Content Placeholder 2">
            <a:extLst>
              <a:ext uri="{FF2B5EF4-FFF2-40B4-BE49-F238E27FC236}">
                <a16:creationId xmlns:a16="http://schemas.microsoft.com/office/drawing/2014/main" id="{A3E0A7E1-52BD-45BC-9C64-F1B6E16FC8B8}"/>
              </a:ext>
            </a:extLst>
          </p:cNvPr>
          <p:cNvSpPr>
            <a:spLocks noGrp="1"/>
          </p:cNvSpPr>
          <p:nvPr>
            <p:ph idx="1"/>
          </p:nvPr>
        </p:nvSpPr>
        <p:spPr>
          <a:xfrm>
            <a:off x="786191" y="2010910"/>
            <a:ext cx="8596668" cy="3880773"/>
          </a:xfrm>
        </p:spPr>
        <p:txBody>
          <a:bodyPr vert="horz" lIns="91440" tIns="45720" rIns="91440" bIns="45720" rtlCol="0" anchor="t">
            <a:normAutofit/>
          </a:bodyPr>
          <a:lstStyle/>
          <a:p>
            <a:pPr marL="0" indent="0"/>
            <a:r>
              <a:rPr lang="en-US" sz="2800">
                <a:solidFill>
                  <a:srgbClr val="FFFFFF"/>
                </a:solidFill>
              </a:rPr>
              <a:t> A credential management system that will incorporate alternative data points placed on a secure blockchain-based Self-Sovereign Identification System</a:t>
            </a:r>
          </a:p>
        </p:txBody>
      </p:sp>
    </p:spTree>
    <p:extLst>
      <p:ext uri="{BB962C8B-B14F-4D97-AF65-F5344CB8AC3E}">
        <p14:creationId xmlns:p14="http://schemas.microsoft.com/office/powerpoint/2010/main" val="546554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6640-09D4-442E-A318-6B804EBE7CC9}"/>
              </a:ext>
            </a:extLst>
          </p:cNvPr>
          <p:cNvSpPr>
            <a:spLocks noGrp="1"/>
          </p:cNvSpPr>
          <p:nvPr>
            <p:ph type="title"/>
          </p:nvPr>
        </p:nvSpPr>
        <p:spPr/>
        <p:txBody>
          <a:bodyPr>
            <a:normAutofit/>
          </a:bodyPr>
          <a:lstStyle/>
          <a:p>
            <a:r>
              <a:rPr lang="en-US" sz="4000">
                <a:latin typeface="+mn-lt"/>
                <a:cs typeface="Calibri Light"/>
              </a:rPr>
              <a:t>Methodology</a:t>
            </a:r>
            <a:r>
              <a:rPr lang="en-US" sz="4000">
                <a:latin typeface="+mn-lt"/>
              </a:rPr>
              <a:t> &amp; Limitations</a:t>
            </a:r>
          </a:p>
        </p:txBody>
      </p:sp>
      <p:sp>
        <p:nvSpPr>
          <p:cNvPr id="3" name="Content Placeholder 2">
            <a:extLst>
              <a:ext uri="{FF2B5EF4-FFF2-40B4-BE49-F238E27FC236}">
                <a16:creationId xmlns:a16="http://schemas.microsoft.com/office/drawing/2014/main" id="{19348730-1F9E-4D0C-AB69-3A4DF2EA1C8F}"/>
              </a:ext>
            </a:extLst>
          </p:cNvPr>
          <p:cNvSpPr>
            <a:spLocks noGrp="1"/>
          </p:cNvSpPr>
          <p:nvPr>
            <p:ph sz="half" idx="1"/>
          </p:nvPr>
        </p:nvSpPr>
        <p:spPr/>
        <p:txBody>
          <a:bodyPr vert="horz" lIns="91440" tIns="45720" rIns="91440" bIns="45720" rtlCol="0" anchor="t">
            <a:normAutofit/>
          </a:bodyPr>
          <a:lstStyle/>
          <a:p>
            <a:pPr marL="0" indent="0">
              <a:buNone/>
            </a:pPr>
            <a:r>
              <a:rPr lang="en-US" sz="2800">
                <a:solidFill>
                  <a:srgbClr val="FFFFFF"/>
                </a:solidFill>
                <a:cs typeface="Calibri"/>
              </a:rPr>
              <a:t>Main findings:</a:t>
            </a:r>
            <a:endParaRPr lang="en-US">
              <a:solidFill>
                <a:srgbClr val="404040"/>
              </a:solidFill>
              <a:cs typeface="Calibri"/>
            </a:endParaRPr>
          </a:p>
          <a:p>
            <a:pPr>
              <a:buFont typeface="Courier New" panose="020B0604020202020204" pitchFamily="34" charset="0"/>
              <a:buChar char="o"/>
            </a:pPr>
            <a:r>
              <a:rPr lang="en-US" sz="2800">
                <a:solidFill>
                  <a:srgbClr val="FFFFFF"/>
                </a:solidFill>
                <a:cs typeface="Calibri"/>
              </a:rPr>
              <a:t>Three categories of alternative information </a:t>
            </a:r>
          </a:p>
          <a:p>
            <a:pPr>
              <a:buFont typeface="Courier New" panose="020B0604020202020204" pitchFamily="34" charset="0"/>
              <a:buChar char="o"/>
            </a:pPr>
            <a:r>
              <a:rPr lang="en-US" sz="2800">
                <a:solidFill>
                  <a:srgbClr val="FFFFFF"/>
                </a:solidFill>
                <a:cs typeface="Calibri"/>
              </a:rPr>
              <a:t>Applications of blockchain technology</a:t>
            </a:r>
          </a:p>
          <a:p>
            <a:pPr>
              <a:buFont typeface="Courier New" panose="020B0604020202020204" pitchFamily="34" charset="0"/>
              <a:buChar char="o"/>
            </a:pPr>
            <a:endParaRPr lang="en-US" sz="2000">
              <a:cs typeface="Calibri"/>
            </a:endParaRPr>
          </a:p>
        </p:txBody>
      </p:sp>
      <p:sp>
        <p:nvSpPr>
          <p:cNvPr id="12" name="Content Placeholder 11">
            <a:extLst>
              <a:ext uri="{FF2B5EF4-FFF2-40B4-BE49-F238E27FC236}">
                <a16:creationId xmlns:a16="http://schemas.microsoft.com/office/drawing/2014/main" id="{E32591A3-293A-4644-A593-C429280BACA2}"/>
              </a:ext>
            </a:extLst>
          </p:cNvPr>
          <p:cNvSpPr>
            <a:spLocks noGrp="1"/>
          </p:cNvSpPr>
          <p:nvPr>
            <p:ph sz="half" idx="2"/>
          </p:nvPr>
        </p:nvSpPr>
        <p:spPr/>
        <p:txBody>
          <a:bodyPr vert="horz" lIns="91440" tIns="45720" rIns="91440" bIns="45720" rtlCol="0" anchor="t">
            <a:normAutofit/>
          </a:bodyPr>
          <a:lstStyle/>
          <a:p>
            <a:pPr marL="0" indent="0">
              <a:buNone/>
            </a:pPr>
            <a:r>
              <a:rPr lang="en-US" sz="2800" b="1">
                <a:solidFill>
                  <a:srgbClr val="FFFFFF"/>
                </a:solidFill>
              </a:rPr>
              <a:t>Limitations</a:t>
            </a:r>
            <a:r>
              <a:rPr lang="en-US" sz="2800">
                <a:solidFill>
                  <a:srgbClr val="FFFFFF"/>
                </a:solidFill>
              </a:rPr>
              <a:t> </a:t>
            </a:r>
            <a:endParaRPr lang="en-US" sz="2800"/>
          </a:p>
          <a:p>
            <a:r>
              <a:rPr lang="en-US" sz="2400">
                <a:solidFill>
                  <a:srgbClr val="FFFFFF"/>
                </a:solidFill>
              </a:rPr>
              <a:t>Gaps in primary data - informal sector excluded </a:t>
            </a:r>
            <a:endParaRPr lang="en-US">
              <a:solidFill>
                <a:schemeClr val="tx1"/>
              </a:solidFill>
            </a:endParaRPr>
          </a:p>
          <a:p>
            <a:r>
              <a:rPr lang="en-US" sz="2400">
                <a:solidFill>
                  <a:srgbClr val="FFFFFF"/>
                </a:solidFill>
              </a:rPr>
              <a:t>Caribbean often left out of regional groupings </a:t>
            </a:r>
          </a:p>
          <a:p>
            <a:r>
              <a:rPr lang="en-US" sz="2400">
                <a:solidFill>
                  <a:srgbClr val="FFFFFF"/>
                </a:solidFill>
              </a:rPr>
              <a:t>Economic and legal heterogeneity of the region</a:t>
            </a:r>
          </a:p>
        </p:txBody>
      </p:sp>
    </p:spTree>
    <p:extLst>
      <p:ext uri="{BB962C8B-B14F-4D97-AF65-F5344CB8AC3E}">
        <p14:creationId xmlns:p14="http://schemas.microsoft.com/office/powerpoint/2010/main" val="392223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fade">
                                      <p:cBhvr>
                                        <p:cTn id="18" dur="500"/>
                                        <p:tgtEl>
                                          <p:spTgt spid="12">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500"/>
                                        <p:tgtEl>
                                          <p:spTgt spid="12">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xEl>
                                              <p:pRg st="2" end="2"/>
                                            </p:txEl>
                                          </p:spTgt>
                                        </p:tgtEl>
                                        <p:attrNameLst>
                                          <p:attrName>style.visibility</p:attrName>
                                        </p:attrNameLst>
                                      </p:cBhvr>
                                      <p:to>
                                        <p:strVal val="visible"/>
                                      </p:to>
                                    </p:set>
                                    <p:animEffect transition="in" filter="fade">
                                      <p:cBhvr>
                                        <p:cTn id="24" dur="500"/>
                                        <p:tgtEl>
                                          <p:spTgt spid="12">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EBCDE-EC35-40BF-B64E-385A603F579D}"/>
              </a:ext>
            </a:extLst>
          </p:cNvPr>
          <p:cNvSpPr>
            <a:spLocks noGrp="1"/>
          </p:cNvSpPr>
          <p:nvPr>
            <p:ph type="title"/>
          </p:nvPr>
        </p:nvSpPr>
        <p:spPr/>
        <p:txBody>
          <a:bodyPr>
            <a:normAutofit/>
          </a:bodyPr>
          <a:lstStyle/>
          <a:p>
            <a:r>
              <a:rPr lang="en-US" sz="4000">
                <a:latin typeface="+mn-lt"/>
              </a:rPr>
              <a:t>Problems to overcome </a:t>
            </a:r>
            <a:br>
              <a:rPr lang="en-US" sz="4000">
                <a:latin typeface="+mn-lt"/>
              </a:rPr>
            </a:br>
            <a:endParaRPr lang="en-US" sz="4000">
              <a:latin typeface="+mn-lt"/>
            </a:endParaRPr>
          </a:p>
        </p:txBody>
      </p:sp>
      <p:sp>
        <p:nvSpPr>
          <p:cNvPr id="3" name="Rectangle: Rounded Corners 2">
            <a:extLst>
              <a:ext uri="{FF2B5EF4-FFF2-40B4-BE49-F238E27FC236}">
                <a16:creationId xmlns:a16="http://schemas.microsoft.com/office/drawing/2014/main" id="{EFEE7E7C-9DF1-49E8-85AC-2394572D9F80}"/>
              </a:ext>
            </a:extLst>
          </p:cNvPr>
          <p:cNvSpPr/>
          <p:nvPr/>
        </p:nvSpPr>
        <p:spPr>
          <a:xfrm>
            <a:off x="1394999" y="1584976"/>
            <a:ext cx="2725690" cy="1957015"/>
          </a:xfrm>
          <a:prstGeom prst="roundRect">
            <a:avLst/>
          </a:prstGeom>
          <a:ln w="28575">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a:solidFill>
                  <a:srgbClr val="000000"/>
                </a:solidFill>
                <a:ea typeface="Trebuchet MS"/>
                <a:cs typeface="Trebuchet MS"/>
              </a:rPr>
              <a:t>Asymmetric Information</a:t>
            </a:r>
            <a:endParaRPr lang="en-US" sz="2400">
              <a:solidFill>
                <a:srgbClr val="000000"/>
              </a:solidFill>
            </a:endParaRPr>
          </a:p>
        </p:txBody>
      </p:sp>
      <p:sp>
        <p:nvSpPr>
          <p:cNvPr id="4" name="Rectangle: Rounded Corners 3">
            <a:extLst>
              <a:ext uri="{FF2B5EF4-FFF2-40B4-BE49-F238E27FC236}">
                <a16:creationId xmlns:a16="http://schemas.microsoft.com/office/drawing/2014/main" id="{241D8ED1-8CC2-4A8F-8487-5CC2FAAEFEB2}"/>
              </a:ext>
            </a:extLst>
          </p:cNvPr>
          <p:cNvSpPr/>
          <p:nvPr/>
        </p:nvSpPr>
        <p:spPr>
          <a:xfrm>
            <a:off x="4838354" y="1584976"/>
            <a:ext cx="2747239" cy="1957015"/>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a:t>Collateral requirements</a:t>
            </a:r>
            <a:r>
              <a:rPr lang="en-US"/>
              <a:t> </a:t>
            </a:r>
          </a:p>
        </p:txBody>
      </p:sp>
      <p:sp>
        <p:nvSpPr>
          <p:cNvPr id="5" name="Rectangle: Rounded Corners 4">
            <a:extLst>
              <a:ext uri="{FF2B5EF4-FFF2-40B4-BE49-F238E27FC236}">
                <a16:creationId xmlns:a16="http://schemas.microsoft.com/office/drawing/2014/main" id="{7AC82746-0E57-4EE6-BCF3-B166F9A643B3}"/>
              </a:ext>
            </a:extLst>
          </p:cNvPr>
          <p:cNvSpPr/>
          <p:nvPr/>
        </p:nvSpPr>
        <p:spPr>
          <a:xfrm>
            <a:off x="1394999" y="3929255"/>
            <a:ext cx="2812211" cy="2136475"/>
          </a:xfrm>
          <a:prstGeom prst="roundRect">
            <a:avLst/>
          </a:prstGeom>
          <a:ln w="28575">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a:t>Lack of Credit Reporting Agencies</a:t>
            </a:r>
            <a:r>
              <a:rPr lang="en-US"/>
              <a:t> </a:t>
            </a:r>
          </a:p>
        </p:txBody>
      </p:sp>
      <p:sp>
        <p:nvSpPr>
          <p:cNvPr id="6" name="Rectangle: Rounded Corners 5">
            <a:extLst>
              <a:ext uri="{FF2B5EF4-FFF2-40B4-BE49-F238E27FC236}">
                <a16:creationId xmlns:a16="http://schemas.microsoft.com/office/drawing/2014/main" id="{5531F5C8-0D2F-488A-B701-3A0B9A6BC1BF}"/>
              </a:ext>
            </a:extLst>
          </p:cNvPr>
          <p:cNvSpPr/>
          <p:nvPr/>
        </p:nvSpPr>
        <p:spPr>
          <a:xfrm>
            <a:off x="4838354" y="3934389"/>
            <a:ext cx="2740324" cy="2131341"/>
          </a:xfrm>
          <a:prstGeom prst="roundRect">
            <a:avLst/>
          </a:prstGeom>
          <a:ln w="28575">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Internet Data Security &amp; Cybercrime</a:t>
            </a:r>
          </a:p>
        </p:txBody>
      </p:sp>
    </p:spTree>
    <p:extLst>
      <p:ext uri="{BB962C8B-B14F-4D97-AF65-F5344CB8AC3E}">
        <p14:creationId xmlns:p14="http://schemas.microsoft.com/office/powerpoint/2010/main" val="354636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1">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31" name="Isosceles Triangle 23">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25">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43A94CE-FB83-4144-B3CA-A47F3B92A173}"/>
              </a:ext>
            </a:extLst>
          </p:cNvPr>
          <p:cNvSpPr>
            <a:spLocks noGrp="1"/>
          </p:cNvSpPr>
          <p:nvPr>
            <p:ph type="title"/>
          </p:nvPr>
        </p:nvSpPr>
        <p:spPr>
          <a:xfrm>
            <a:off x="1545773" y="1283607"/>
            <a:ext cx="10197494" cy="1099457"/>
          </a:xfrm>
        </p:spPr>
        <p:txBody>
          <a:bodyPr vert="horz" lIns="91440" tIns="45720" rIns="91440" bIns="45720" rtlCol="0" anchor="t">
            <a:noAutofit/>
          </a:bodyPr>
          <a:lstStyle/>
          <a:p>
            <a:r>
              <a:rPr lang="en-US" sz="2800" i="1">
                <a:latin typeface="+mj-lt"/>
              </a:rPr>
              <a:t>'channels of finance that emerge outside of the regulated banking system'</a:t>
            </a:r>
            <a:endParaRPr lang="en-US" sz="2800">
              <a:latin typeface="+mj-lt"/>
            </a:endParaRPr>
          </a:p>
        </p:txBody>
      </p:sp>
      <p:sp>
        <p:nvSpPr>
          <p:cNvPr id="3" name="Title 1">
            <a:extLst>
              <a:ext uri="{FF2B5EF4-FFF2-40B4-BE49-F238E27FC236}">
                <a16:creationId xmlns:a16="http://schemas.microsoft.com/office/drawing/2014/main" id="{BBF1545A-E1A3-41D8-9B76-045AAFD192F4}"/>
              </a:ext>
            </a:extLst>
          </p:cNvPr>
          <p:cNvSpPr txBox="1">
            <a:spLocks/>
          </p:cNvSpPr>
          <p:nvPr/>
        </p:nvSpPr>
        <p:spPr>
          <a:xfrm>
            <a:off x="963084" y="623207"/>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0" i="0" kern="1200">
                <a:solidFill>
                  <a:schemeClr val="accent1"/>
                </a:solidFill>
                <a:latin typeface="Trebuchet MS Regular" panose="020B0603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a:latin typeface="+mn-lt"/>
              </a:rPr>
              <a:t>Alternative</a:t>
            </a:r>
            <a:r>
              <a:rPr lang="en-US" sz="4000">
                <a:solidFill>
                  <a:srgbClr val="5FCBEF"/>
                </a:solidFill>
                <a:latin typeface="Trebuchet MS"/>
              </a:rPr>
              <a:t> finance</a:t>
            </a:r>
            <a:endParaRPr lang="en-US" sz="4000">
              <a:solidFill>
                <a:schemeClr val="tx1"/>
              </a:solidFill>
            </a:endParaRPr>
          </a:p>
        </p:txBody>
      </p:sp>
      <p:sp>
        <p:nvSpPr>
          <p:cNvPr id="4" name="Rectangle: Rounded Corners 3">
            <a:extLst>
              <a:ext uri="{FF2B5EF4-FFF2-40B4-BE49-F238E27FC236}">
                <a16:creationId xmlns:a16="http://schemas.microsoft.com/office/drawing/2014/main" id="{77C6CC95-D77F-45A0-AB91-D326B05AE6B8}"/>
              </a:ext>
            </a:extLst>
          </p:cNvPr>
          <p:cNvSpPr/>
          <p:nvPr/>
        </p:nvSpPr>
        <p:spPr>
          <a:xfrm>
            <a:off x="5953048" y="2953058"/>
            <a:ext cx="2951619" cy="2191416"/>
          </a:xfrm>
          <a:prstGeom prst="roundRect">
            <a:avLst/>
          </a:prstGeom>
          <a:ln w="28575">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a:t>Certain degree of innovation required to </a:t>
            </a:r>
            <a:endParaRPr lang="en-US"/>
          </a:p>
          <a:p>
            <a:pPr algn="ctr"/>
            <a:r>
              <a:rPr lang="en-US" sz="2400"/>
              <a:t>assess risk</a:t>
            </a:r>
            <a:endParaRPr lang="en-US"/>
          </a:p>
        </p:txBody>
      </p:sp>
      <p:sp>
        <p:nvSpPr>
          <p:cNvPr id="15" name="Rectangle: Rounded Corners 14">
            <a:extLst>
              <a:ext uri="{FF2B5EF4-FFF2-40B4-BE49-F238E27FC236}">
                <a16:creationId xmlns:a16="http://schemas.microsoft.com/office/drawing/2014/main" id="{1720C021-2EA8-4529-9C28-2C9F4CB2EFDF}"/>
              </a:ext>
            </a:extLst>
          </p:cNvPr>
          <p:cNvSpPr/>
          <p:nvPr/>
        </p:nvSpPr>
        <p:spPr>
          <a:xfrm>
            <a:off x="2402866" y="2952544"/>
            <a:ext cx="3052261" cy="2188336"/>
          </a:xfrm>
          <a:prstGeom prst="roundRect">
            <a:avLst/>
          </a:prstGeom>
          <a:ln w="28575">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defPPr>
              <a:defRPr lang="en-GB"/>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2400">
                <a:solidFill>
                  <a:srgbClr val="000000"/>
                </a:solidFill>
              </a:rPr>
              <a:t>Solution to market failure of banks and credit unions</a:t>
            </a:r>
            <a:endParaRPr lang="en-US">
              <a:solidFill>
                <a:srgbClr val="000000"/>
              </a:solidFill>
            </a:endParaRPr>
          </a:p>
        </p:txBody>
      </p:sp>
    </p:spTree>
    <p:extLst>
      <p:ext uri="{BB962C8B-B14F-4D97-AF65-F5344CB8AC3E}">
        <p14:creationId xmlns:p14="http://schemas.microsoft.com/office/powerpoint/2010/main" val="264082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3" name="Rectangle 10">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34" name="Isosceles Triangle 12">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Isosceles Triangle 14">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606607D-275C-44C9-999B-5E66AEFF2D40}"/>
              </a:ext>
            </a:extLst>
          </p:cNvPr>
          <p:cNvSpPr>
            <a:spLocks noGrp="1"/>
          </p:cNvSpPr>
          <p:nvPr>
            <p:ph type="title"/>
          </p:nvPr>
        </p:nvSpPr>
        <p:spPr>
          <a:xfrm>
            <a:off x="1286933" y="609600"/>
            <a:ext cx="10197494" cy="1099457"/>
          </a:xfrm>
        </p:spPr>
        <p:txBody>
          <a:bodyPr>
            <a:normAutofit fontScale="90000"/>
          </a:bodyPr>
          <a:lstStyle/>
          <a:p>
            <a:r>
              <a:rPr lang="en-US" sz="4800">
                <a:latin typeface="+mj-lt"/>
              </a:rPr>
              <a:t>Alternative data for creditworthiness:</a:t>
            </a:r>
          </a:p>
        </p:txBody>
      </p:sp>
      <p:sp>
        <p:nvSpPr>
          <p:cNvPr id="5" name="Freeform 4">
            <a:extLst>
              <a:ext uri="{FF2B5EF4-FFF2-40B4-BE49-F238E27FC236}">
                <a16:creationId xmlns:a16="http://schemas.microsoft.com/office/drawing/2014/main" id="{9BF6CDAC-9BAD-2C4C-A4EF-655B2156DC56}"/>
              </a:ext>
            </a:extLst>
          </p:cNvPr>
          <p:cNvSpPr/>
          <p:nvPr/>
        </p:nvSpPr>
        <p:spPr>
          <a:xfrm>
            <a:off x="937634" y="2121151"/>
            <a:ext cx="3118903" cy="3118903"/>
          </a:xfrm>
          <a:custGeom>
            <a:avLst/>
            <a:gdLst>
              <a:gd name="connsiteX0" fmla="*/ 0 w 3118903"/>
              <a:gd name="connsiteY0" fmla="*/ 1559452 h 3118903"/>
              <a:gd name="connsiteX1" fmla="*/ 1559452 w 3118903"/>
              <a:gd name="connsiteY1" fmla="*/ 0 h 3118903"/>
              <a:gd name="connsiteX2" fmla="*/ 3118904 w 3118903"/>
              <a:gd name="connsiteY2" fmla="*/ 1559452 h 3118903"/>
              <a:gd name="connsiteX3" fmla="*/ 1559452 w 3118903"/>
              <a:gd name="connsiteY3" fmla="*/ 3118904 h 3118903"/>
              <a:gd name="connsiteX4" fmla="*/ 0 w 3118903"/>
              <a:gd name="connsiteY4" fmla="*/ 1559452 h 311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903" h="3118903">
                <a:moveTo>
                  <a:pt x="0" y="1559452"/>
                </a:moveTo>
                <a:cubicBezTo>
                  <a:pt x="0" y="698190"/>
                  <a:pt x="698190" y="0"/>
                  <a:pt x="1559452" y="0"/>
                </a:cubicBezTo>
                <a:cubicBezTo>
                  <a:pt x="2420714" y="0"/>
                  <a:pt x="3118904" y="698190"/>
                  <a:pt x="3118904" y="1559452"/>
                </a:cubicBezTo>
                <a:cubicBezTo>
                  <a:pt x="3118904" y="2420714"/>
                  <a:pt x="2420714" y="3118904"/>
                  <a:pt x="1559452" y="3118904"/>
                </a:cubicBezTo>
                <a:cubicBezTo>
                  <a:pt x="698190" y="3118904"/>
                  <a:pt x="0" y="2420714"/>
                  <a:pt x="0" y="1559452"/>
                </a:cubicBezTo>
                <a:close/>
              </a:path>
            </a:pathLst>
          </a:custGeom>
          <a:solidFill>
            <a:schemeClr val="accent2">
              <a:hueOff val="0"/>
              <a:satOff val="0"/>
              <a:lumOff val="0"/>
            </a:schemeClr>
          </a:solidFill>
        </p:spPr>
        <p:style>
          <a:lnRef idx="3">
            <a:schemeClr val="lt1">
              <a:hueOff val="0"/>
              <a:satOff val="0"/>
              <a:lumOff val="0"/>
              <a:alphaOff val="0"/>
            </a:schemeClr>
          </a:lnRef>
          <a:fillRef idx="1">
            <a:scrgbClr r="0" g="0" b="0"/>
          </a:fillRef>
          <a:effectRef idx="0">
            <a:schemeClr val="accent2">
              <a:alpha val="50000"/>
              <a:hueOff val="0"/>
              <a:satOff val="0"/>
              <a:lumOff val="0"/>
              <a:alphaOff val="0"/>
            </a:schemeClr>
          </a:effectRef>
          <a:fontRef idx="minor">
            <a:schemeClr val="tx1"/>
          </a:fontRef>
        </p:style>
        <p:txBody>
          <a:bodyPr spcFirstLastPara="0" vert="horz" wrap="square" lIns="628397" tIns="483423" rIns="628397" bIns="483423" numCol="1" spcCol="1270" anchor="ctr" anchorCtr="0">
            <a:noAutofit/>
          </a:bodyPr>
          <a:lstStyle/>
          <a:p>
            <a:pPr marL="0" lvl="0" indent="0" algn="ctr" defTabSz="933450">
              <a:lnSpc>
                <a:spcPct val="90000"/>
              </a:lnSpc>
              <a:spcBef>
                <a:spcPct val="0"/>
              </a:spcBef>
              <a:spcAft>
                <a:spcPct val="35000"/>
              </a:spcAft>
              <a:buNone/>
            </a:pPr>
            <a:r>
              <a:rPr lang="en-US" sz="2100" b="1" kern="1200">
                <a:solidFill>
                  <a:srgbClr val="FFFFFF"/>
                </a:solidFill>
              </a:rPr>
              <a:t>Alternative Payment Data</a:t>
            </a:r>
            <a:endParaRPr lang="en-US" sz="2100" b="1" i="0" kern="1200">
              <a:solidFill>
                <a:srgbClr val="FFFFFF"/>
              </a:solidFill>
              <a:latin typeface="Trebuchet MS Regular" panose="020B0603020202020204" pitchFamily="34" charset="0"/>
            </a:endParaRPr>
          </a:p>
        </p:txBody>
      </p:sp>
      <p:sp>
        <p:nvSpPr>
          <p:cNvPr id="6" name="Freeform 5">
            <a:extLst>
              <a:ext uri="{FF2B5EF4-FFF2-40B4-BE49-F238E27FC236}">
                <a16:creationId xmlns:a16="http://schemas.microsoft.com/office/drawing/2014/main" id="{64B557EC-CE1C-E748-A6C7-CE050B0923DD}"/>
              </a:ext>
            </a:extLst>
          </p:cNvPr>
          <p:cNvSpPr/>
          <p:nvPr/>
        </p:nvSpPr>
        <p:spPr>
          <a:xfrm>
            <a:off x="3432757" y="2121151"/>
            <a:ext cx="3118903" cy="3118903"/>
          </a:xfrm>
          <a:custGeom>
            <a:avLst/>
            <a:gdLst>
              <a:gd name="connsiteX0" fmla="*/ 0 w 3118903"/>
              <a:gd name="connsiteY0" fmla="*/ 1559452 h 3118903"/>
              <a:gd name="connsiteX1" fmla="*/ 1559452 w 3118903"/>
              <a:gd name="connsiteY1" fmla="*/ 0 h 3118903"/>
              <a:gd name="connsiteX2" fmla="*/ 3118904 w 3118903"/>
              <a:gd name="connsiteY2" fmla="*/ 1559452 h 3118903"/>
              <a:gd name="connsiteX3" fmla="*/ 1559452 w 3118903"/>
              <a:gd name="connsiteY3" fmla="*/ 3118904 h 3118903"/>
              <a:gd name="connsiteX4" fmla="*/ 0 w 3118903"/>
              <a:gd name="connsiteY4" fmla="*/ 1559452 h 311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903" h="3118903">
                <a:moveTo>
                  <a:pt x="0" y="1559452"/>
                </a:moveTo>
                <a:cubicBezTo>
                  <a:pt x="0" y="698190"/>
                  <a:pt x="698190" y="0"/>
                  <a:pt x="1559452" y="0"/>
                </a:cubicBezTo>
                <a:cubicBezTo>
                  <a:pt x="2420714" y="0"/>
                  <a:pt x="3118904" y="698190"/>
                  <a:pt x="3118904" y="1559452"/>
                </a:cubicBezTo>
                <a:cubicBezTo>
                  <a:pt x="3118904" y="2420714"/>
                  <a:pt x="2420714" y="3118904"/>
                  <a:pt x="1559452" y="3118904"/>
                </a:cubicBezTo>
                <a:cubicBezTo>
                  <a:pt x="698190" y="3118904"/>
                  <a:pt x="0" y="2420714"/>
                  <a:pt x="0" y="1559452"/>
                </a:cubicBezTo>
                <a:close/>
              </a:path>
            </a:pathLst>
          </a:custGeom>
          <a:solidFill>
            <a:schemeClr val="accent3">
              <a:hueOff val="0"/>
              <a:satOff val="0"/>
              <a:lumOff val="0"/>
              <a:alpha val="89000"/>
            </a:schemeClr>
          </a:solidFill>
        </p:spPr>
        <p:style>
          <a:lnRef idx="3">
            <a:schemeClr val="lt1">
              <a:hueOff val="0"/>
              <a:satOff val="0"/>
              <a:lumOff val="0"/>
              <a:alphaOff val="0"/>
            </a:schemeClr>
          </a:lnRef>
          <a:fillRef idx="1">
            <a:scrgbClr r="0" g="0" b="0"/>
          </a:fillRef>
          <a:effectRef idx="0">
            <a:schemeClr val="accent3">
              <a:alpha val="50000"/>
              <a:hueOff val="0"/>
              <a:satOff val="0"/>
              <a:lumOff val="0"/>
              <a:alphaOff val="0"/>
            </a:schemeClr>
          </a:effectRef>
          <a:fontRef idx="minor">
            <a:schemeClr val="tx1"/>
          </a:fontRef>
        </p:style>
        <p:txBody>
          <a:bodyPr spcFirstLastPara="0" vert="horz" wrap="square" lIns="628397" tIns="483423" rIns="628397" bIns="483423" numCol="1" spcCol="1270" anchor="ctr" anchorCtr="0">
            <a:noAutofit/>
          </a:bodyPr>
          <a:lstStyle/>
          <a:p>
            <a:pPr marL="0" lvl="0" indent="0" algn="ctr" defTabSz="933450">
              <a:lnSpc>
                <a:spcPct val="90000"/>
              </a:lnSpc>
              <a:spcBef>
                <a:spcPct val="0"/>
              </a:spcBef>
              <a:spcAft>
                <a:spcPct val="35000"/>
              </a:spcAft>
              <a:buNone/>
            </a:pPr>
            <a:r>
              <a:rPr lang="en-US" sz="2100" b="1" kern="1200">
                <a:solidFill>
                  <a:srgbClr val="FFFFFF"/>
                </a:solidFill>
              </a:rPr>
              <a:t>Accounting Certificates</a:t>
            </a:r>
          </a:p>
        </p:txBody>
      </p:sp>
      <p:sp>
        <p:nvSpPr>
          <p:cNvPr id="7" name="Freeform 6">
            <a:extLst>
              <a:ext uri="{FF2B5EF4-FFF2-40B4-BE49-F238E27FC236}">
                <a16:creationId xmlns:a16="http://schemas.microsoft.com/office/drawing/2014/main" id="{1550FF14-6B37-104E-928A-0F7B211B886B}"/>
              </a:ext>
            </a:extLst>
          </p:cNvPr>
          <p:cNvSpPr/>
          <p:nvPr/>
        </p:nvSpPr>
        <p:spPr>
          <a:xfrm>
            <a:off x="5927880" y="2121151"/>
            <a:ext cx="3118903" cy="3118903"/>
          </a:xfrm>
          <a:custGeom>
            <a:avLst/>
            <a:gdLst>
              <a:gd name="connsiteX0" fmla="*/ 0 w 3118903"/>
              <a:gd name="connsiteY0" fmla="*/ 1559452 h 3118903"/>
              <a:gd name="connsiteX1" fmla="*/ 1559452 w 3118903"/>
              <a:gd name="connsiteY1" fmla="*/ 0 h 3118903"/>
              <a:gd name="connsiteX2" fmla="*/ 3118904 w 3118903"/>
              <a:gd name="connsiteY2" fmla="*/ 1559452 h 3118903"/>
              <a:gd name="connsiteX3" fmla="*/ 1559452 w 3118903"/>
              <a:gd name="connsiteY3" fmla="*/ 3118904 h 3118903"/>
              <a:gd name="connsiteX4" fmla="*/ 0 w 3118903"/>
              <a:gd name="connsiteY4" fmla="*/ 1559452 h 311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903" h="3118903">
                <a:moveTo>
                  <a:pt x="0" y="1559452"/>
                </a:moveTo>
                <a:cubicBezTo>
                  <a:pt x="0" y="698190"/>
                  <a:pt x="698190" y="0"/>
                  <a:pt x="1559452" y="0"/>
                </a:cubicBezTo>
                <a:cubicBezTo>
                  <a:pt x="2420714" y="0"/>
                  <a:pt x="3118904" y="698190"/>
                  <a:pt x="3118904" y="1559452"/>
                </a:cubicBezTo>
                <a:cubicBezTo>
                  <a:pt x="3118904" y="2420714"/>
                  <a:pt x="2420714" y="3118904"/>
                  <a:pt x="1559452" y="3118904"/>
                </a:cubicBezTo>
                <a:cubicBezTo>
                  <a:pt x="698190" y="3118904"/>
                  <a:pt x="0" y="2420714"/>
                  <a:pt x="0" y="1559452"/>
                </a:cubicBezTo>
                <a:close/>
              </a:path>
            </a:pathLst>
          </a:custGeom>
          <a:solidFill>
            <a:schemeClr val="accent4">
              <a:hueOff val="0"/>
              <a:satOff val="0"/>
              <a:lumOff val="0"/>
              <a:alpha val="91000"/>
            </a:schemeClr>
          </a:solidFill>
        </p:spPr>
        <p:style>
          <a:lnRef idx="3">
            <a:schemeClr val="lt1">
              <a:hueOff val="0"/>
              <a:satOff val="0"/>
              <a:lumOff val="0"/>
              <a:alphaOff val="0"/>
            </a:schemeClr>
          </a:lnRef>
          <a:fillRef idx="1">
            <a:scrgbClr r="0" g="0" b="0"/>
          </a:fillRef>
          <a:effectRef idx="0">
            <a:schemeClr val="accent4">
              <a:alpha val="50000"/>
              <a:hueOff val="0"/>
              <a:satOff val="0"/>
              <a:lumOff val="0"/>
              <a:alphaOff val="0"/>
            </a:schemeClr>
          </a:effectRef>
          <a:fontRef idx="minor">
            <a:schemeClr val="tx1"/>
          </a:fontRef>
        </p:style>
        <p:txBody>
          <a:bodyPr spcFirstLastPara="0" vert="horz" wrap="square" lIns="628397" tIns="483423" rIns="628397" bIns="483423" numCol="1" spcCol="1270" anchor="ctr" anchorCtr="0">
            <a:noAutofit/>
          </a:bodyPr>
          <a:lstStyle/>
          <a:p>
            <a:pPr marL="0" lvl="0" indent="0" algn="ctr" defTabSz="933450">
              <a:lnSpc>
                <a:spcPct val="90000"/>
              </a:lnSpc>
              <a:spcBef>
                <a:spcPct val="0"/>
              </a:spcBef>
              <a:spcAft>
                <a:spcPct val="35000"/>
              </a:spcAft>
              <a:buNone/>
            </a:pPr>
            <a:r>
              <a:rPr lang="en-US" sz="2100" b="1" kern="1200">
                <a:solidFill>
                  <a:srgbClr val="FFFFFF"/>
                </a:solidFill>
              </a:rPr>
              <a:t>Mobile and Social Data</a:t>
            </a:r>
          </a:p>
        </p:txBody>
      </p:sp>
      <p:sp>
        <p:nvSpPr>
          <p:cNvPr id="8" name="Freeform 7">
            <a:extLst>
              <a:ext uri="{FF2B5EF4-FFF2-40B4-BE49-F238E27FC236}">
                <a16:creationId xmlns:a16="http://schemas.microsoft.com/office/drawing/2014/main" id="{261DE660-05B3-9E47-977F-570B49D13D38}"/>
              </a:ext>
            </a:extLst>
          </p:cNvPr>
          <p:cNvSpPr/>
          <p:nvPr/>
        </p:nvSpPr>
        <p:spPr>
          <a:xfrm>
            <a:off x="8423002" y="2121151"/>
            <a:ext cx="3118903" cy="3118903"/>
          </a:xfrm>
          <a:custGeom>
            <a:avLst/>
            <a:gdLst>
              <a:gd name="connsiteX0" fmla="*/ 0 w 3118903"/>
              <a:gd name="connsiteY0" fmla="*/ 1559452 h 3118903"/>
              <a:gd name="connsiteX1" fmla="*/ 1559452 w 3118903"/>
              <a:gd name="connsiteY1" fmla="*/ 0 h 3118903"/>
              <a:gd name="connsiteX2" fmla="*/ 3118904 w 3118903"/>
              <a:gd name="connsiteY2" fmla="*/ 1559452 h 3118903"/>
              <a:gd name="connsiteX3" fmla="*/ 1559452 w 3118903"/>
              <a:gd name="connsiteY3" fmla="*/ 3118904 h 3118903"/>
              <a:gd name="connsiteX4" fmla="*/ 0 w 3118903"/>
              <a:gd name="connsiteY4" fmla="*/ 1559452 h 311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8903" h="3118903">
                <a:moveTo>
                  <a:pt x="0" y="1559452"/>
                </a:moveTo>
                <a:cubicBezTo>
                  <a:pt x="0" y="698190"/>
                  <a:pt x="698190" y="0"/>
                  <a:pt x="1559452" y="0"/>
                </a:cubicBezTo>
                <a:cubicBezTo>
                  <a:pt x="2420714" y="0"/>
                  <a:pt x="3118904" y="698190"/>
                  <a:pt x="3118904" y="1559452"/>
                </a:cubicBezTo>
                <a:cubicBezTo>
                  <a:pt x="3118904" y="2420714"/>
                  <a:pt x="2420714" y="3118904"/>
                  <a:pt x="1559452" y="3118904"/>
                </a:cubicBezTo>
                <a:cubicBezTo>
                  <a:pt x="698190" y="3118904"/>
                  <a:pt x="0" y="2420714"/>
                  <a:pt x="0" y="1559452"/>
                </a:cubicBezTo>
                <a:close/>
              </a:path>
            </a:pathLst>
          </a:custGeom>
          <a:solidFill>
            <a:schemeClr val="accent5">
              <a:hueOff val="0"/>
              <a:satOff val="0"/>
              <a:lumOff val="0"/>
              <a:alpha val="88000"/>
            </a:schemeClr>
          </a:solidFill>
        </p:spPr>
        <p:style>
          <a:lnRef idx="3">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628397" tIns="483423" rIns="628397" bIns="483423" numCol="1" spcCol="1270" anchor="ctr" anchorCtr="0">
            <a:noAutofit/>
          </a:bodyPr>
          <a:lstStyle/>
          <a:p>
            <a:pPr marL="0" lvl="0" indent="0" algn="ctr" defTabSz="933450">
              <a:lnSpc>
                <a:spcPct val="90000"/>
              </a:lnSpc>
              <a:spcBef>
                <a:spcPct val="0"/>
              </a:spcBef>
              <a:spcAft>
                <a:spcPct val="35000"/>
              </a:spcAft>
              <a:buNone/>
            </a:pPr>
            <a:r>
              <a:rPr lang="en-US" sz="2100" b="1" kern="1200">
                <a:solidFill>
                  <a:srgbClr val="FFFFFF"/>
                </a:solidFill>
              </a:rPr>
              <a:t>Psychometrics</a:t>
            </a:r>
          </a:p>
        </p:txBody>
      </p:sp>
    </p:spTree>
    <p:extLst>
      <p:ext uri="{BB962C8B-B14F-4D97-AF65-F5344CB8AC3E}">
        <p14:creationId xmlns:p14="http://schemas.microsoft.com/office/powerpoint/2010/main" val="373696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5" name="Rectangle 12">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66" name="Isosceles Triangle 14">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16">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8CDE2A8-CFD3-42AE-8FA0-90E2D3549660}"/>
              </a:ext>
            </a:extLst>
          </p:cNvPr>
          <p:cNvSpPr>
            <a:spLocks noGrp="1"/>
          </p:cNvSpPr>
          <p:nvPr>
            <p:ph type="title"/>
          </p:nvPr>
        </p:nvSpPr>
        <p:spPr>
          <a:xfrm>
            <a:off x="1286933" y="609600"/>
            <a:ext cx="10197494" cy="1099457"/>
          </a:xfrm>
        </p:spPr>
        <p:txBody>
          <a:bodyPr>
            <a:normAutofit/>
          </a:bodyPr>
          <a:lstStyle/>
          <a:p>
            <a:r>
              <a:rPr lang="en-US" sz="4000">
                <a:latin typeface="+mj-lt"/>
                <a:cs typeface="Calibri Light"/>
              </a:rPr>
              <a:t>Alternative Payment Data</a:t>
            </a:r>
            <a:endParaRPr lang="en-US" sz="4000" b="1">
              <a:latin typeface="+mj-lt"/>
            </a:endParaRPr>
          </a:p>
        </p:txBody>
      </p:sp>
      <p:graphicFrame>
        <p:nvGraphicFramePr>
          <p:cNvPr id="8" name="Diagram 8">
            <a:extLst>
              <a:ext uri="{FF2B5EF4-FFF2-40B4-BE49-F238E27FC236}">
                <a16:creationId xmlns:a16="http://schemas.microsoft.com/office/drawing/2014/main" id="{94D1254C-F718-44EF-9E7F-2F915FD2D363}"/>
              </a:ext>
            </a:extLst>
          </p:cNvPr>
          <p:cNvGraphicFramePr/>
          <p:nvPr>
            <p:extLst>
              <p:ext uri="{D42A27DB-BD31-4B8C-83A1-F6EECF244321}">
                <p14:modId xmlns:p14="http://schemas.microsoft.com/office/powerpoint/2010/main" val="1741167631"/>
              </p:ext>
            </p:extLst>
          </p:nvPr>
        </p:nvGraphicFramePr>
        <p:xfrm>
          <a:off x="980658" y="1447133"/>
          <a:ext cx="10624547" cy="4740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409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9" name="Isosceles Triangle 12">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Isosceles Triangle 14">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BBE4A83-55A5-4496-AAD0-62E7308A965B}"/>
              </a:ext>
            </a:extLst>
          </p:cNvPr>
          <p:cNvSpPr>
            <a:spLocks noGrp="1"/>
          </p:cNvSpPr>
          <p:nvPr>
            <p:ph type="title"/>
          </p:nvPr>
        </p:nvSpPr>
        <p:spPr>
          <a:xfrm>
            <a:off x="1286933" y="1351643"/>
            <a:ext cx="10197494" cy="1099457"/>
          </a:xfrm>
        </p:spPr>
        <p:txBody>
          <a:bodyPr>
            <a:noAutofit/>
          </a:bodyPr>
          <a:lstStyle/>
          <a:p>
            <a:pPr>
              <a:lnSpc>
                <a:spcPct val="90000"/>
              </a:lnSpc>
            </a:pPr>
            <a:r>
              <a:rPr lang="en-GB" sz="2800" i="1">
                <a:latin typeface="+mj-lt"/>
                <a:cs typeface="Calibri Light"/>
              </a:rPr>
              <a:t>"Mobile phone behaviour is not random, it is a rich proxy for the consumer's lifestyle"</a:t>
            </a:r>
          </a:p>
        </p:txBody>
      </p:sp>
      <p:graphicFrame>
        <p:nvGraphicFramePr>
          <p:cNvPr id="6" name="Diagram 6">
            <a:extLst>
              <a:ext uri="{FF2B5EF4-FFF2-40B4-BE49-F238E27FC236}">
                <a16:creationId xmlns:a16="http://schemas.microsoft.com/office/drawing/2014/main" id="{B3FC7235-78D9-4909-BEBF-5D4ADC3F9C1E}"/>
              </a:ext>
            </a:extLst>
          </p:cNvPr>
          <p:cNvGraphicFramePr/>
          <p:nvPr>
            <p:extLst>
              <p:ext uri="{D42A27DB-BD31-4B8C-83A1-F6EECF244321}">
                <p14:modId xmlns:p14="http://schemas.microsoft.com/office/powerpoint/2010/main" val="1539548579"/>
              </p:ext>
            </p:extLst>
          </p:nvPr>
        </p:nvGraphicFramePr>
        <p:xfrm>
          <a:off x="1286933" y="2455181"/>
          <a:ext cx="9618133" cy="3696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86F19394-6495-434A-9411-BDEA4A4678BF}"/>
              </a:ext>
            </a:extLst>
          </p:cNvPr>
          <p:cNvSpPr txBox="1">
            <a:spLocks/>
          </p:cNvSpPr>
          <p:nvPr/>
        </p:nvSpPr>
        <p:spPr>
          <a:xfrm>
            <a:off x="1286933" y="609600"/>
            <a:ext cx="10197494" cy="109945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b="0" i="0" kern="1200">
                <a:solidFill>
                  <a:schemeClr val="accent1"/>
                </a:solidFill>
                <a:latin typeface="Trebuchet MS Regular" panose="020B0603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a:latin typeface="+mj-lt"/>
                <a:cs typeface="Calibri Light"/>
              </a:rPr>
              <a:t>Mobile and Social Data</a:t>
            </a:r>
            <a:endParaRPr lang="en-US" sz="4000" b="1">
              <a:latin typeface="+mj-lt"/>
            </a:endParaRPr>
          </a:p>
        </p:txBody>
      </p:sp>
    </p:spTree>
    <p:extLst>
      <p:ext uri="{BB962C8B-B14F-4D97-AF65-F5344CB8AC3E}">
        <p14:creationId xmlns:p14="http://schemas.microsoft.com/office/powerpoint/2010/main" val="277105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429D-F36E-47FC-B425-BAE28C8B4162}"/>
              </a:ext>
            </a:extLst>
          </p:cNvPr>
          <p:cNvSpPr>
            <a:spLocks noGrp="1"/>
          </p:cNvSpPr>
          <p:nvPr>
            <p:ph type="title"/>
          </p:nvPr>
        </p:nvSpPr>
        <p:spPr>
          <a:xfrm>
            <a:off x="677334" y="609600"/>
            <a:ext cx="8596668" cy="1320800"/>
          </a:xfrm>
        </p:spPr>
        <p:txBody>
          <a:bodyPr>
            <a:normAutofit/>
          </a:bodyPr>
          <a:lstStyle/>
          <a:p>
            <a:r>
              <a:rPr lang="en-US" sz="4000">
                <a:latin typeface="+mj-lt"/>
                <a:cs typeface="Calibri Light"/>
              </a:rPr>
              <a:t>Psychometric testing</a:t>
            </a:r>
            <a:endParaRPr lang="en-US" sz="4000" b="1">
              <a:latin typeface="+mj-lt"/>
            </a:endParaRPr>
          </a:p>
        </p:txBody>
      </p:sp>
      <p:grpSp>
        <p:nvGrpSpPr>
          <p:cNvPr id="16" name="Group 15">
            <a:extLst>
              <a:ext uri="{FF2B5EF4-FFF2-40B4-BE49-F238E27FC236}">
                <a16:creationId xmlns:a16="http://schemas.microsoft.com/office/drawing/2014/main" id="{B5D50DF2-51D8-FC43-AD22-1B6644303FDE}"/>
              </a:ext>
            </a:extLst>
          </p:cNvPr>
          <p:cNvGrpSpPr/>
          <p:nvPr/>
        </p:nvGrpSpPr>
        <p:grpSpPr>
          <a:xfrm>
            <a:off x="463021" y="1568080"/>
            <a:ext cx="8410931" cy="4184014"/>
            <a:chOff x="677334" y="639388"/>
            <a:chExt cx="8752416" cy="5330430"/>
          </a:xfrm>
        </p:grpSpPr>
        <p:sp>
          <p:nvSpPr>
            <p:cNvPr id="8" name="Rectangle 7">
              <a:extLst>
                <a:ext uri="{FF2B5EF4-FFF2-40B4-BE49-F238E27FC236}">
                  <a16:creationId xmlns:a16="http://schemas.microsoft.com/office/drawing/2014/main" id="{D475B6ED-20A7-E344-8DD8-03765271C0C4}"/>
                </a:ext>
              </a:extLst>
            </p:cNvPr>
            <p:cNvSpPr/>
            <p:nvPr/>
          </p:nvSpPr>
          <p:spPr>
            <a:xfrm>
              <a:off x="677334" y="1392148"/>
              <a:ext cx="8752416" cy="926526"/>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Freeform 8">
              <a:extLst>
                <a:ext uri="{FF2B5EF4-FFF2-40B4-BE49-F238E27FC236}">
                  <a16:creationId xmlns:a16="http://schemas.microsoft.com/office/drawing/2014/main" id="{15B4A71D-8CAD-D249-88C1-E8BB6759A83D}"/>
                </a:ext>
              </a:extLst>
            </p:cNvPr>
            <p:cNvSpPr/>
            <p:nvPr/>
          </p:nvSpPr>
          <p:spPr>
            <a:xfrm>
              <a:off x="1094013" y="639388"/>
              <a:ext cx="8185589" cy="1505520"/>
            </a:xfrm>
            <a:custGeom>
              <a:avLst/>
              <a:gdLst>
                <a:gd name="connsiteX0" fmla="*/ 0 w 8333590"/>
                <a:gd name="connsiteY0" fmla="*/ 250925 h 1505520"/>
                <a:gd name="connsiteX1" fmla="*/ 250925 w 8333590"/>
                <a:gd name="connsiteY1" fmla="*/ 0 h 1505520"/>
                <a:gd name="connsiteX2" fmla="*/ 8082665 w 8333590"/>
                <a:gd name="connsiteY2" fmla="*/ 0 h 1505520"/>
                <a:gd name="connsiteX3" fmla="*/ 8333590 w 8333590"/>
                <a:gd name="connsiteY3" fmla="*/ 250925 h 1505520"/>
                <a:gd name="connsiteX4" fmla="*/ 8333590 w 8333590"/>
                <a:gd name="connsiteY4" fmla="*/ 1254595 h 1505520"/>
                <a:gd name="connsiteX5" fmla="*/ 8082665 w 8333590"/>
                <a:gd name="connsiteY5" fmla="*/ 1505520 h 1505520"/>
                <a:gd name="connsiteX6" fmla="*/ 250925 w 8333590"/>
                <a:gd name="connsiteY6" fmla="*/ 1505520 h 1505520"/>
                <a:gd name="connsiteX7" fmla="*/ 0 w 8333590"/>
                <a:gd name="connsiteY7" fmla="*/ 1254595 h 1505520"/>
                <a:gd name="connsiteX8" fmla="*/ 0 w 8333590"/>
                <a:gd name="connsiteY8" fmla="*/ 250925 h 15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590" h="1505520">
                  <a:moveTo>
                    <a:pt x="0" y="250925"/>
                  </a:moveTo>
                  <a:cubicBezTo>
                    <a:pt x="0" y="112343"/>
                    <a:pt x="112343" y="0"/>
                    <a:pt x="250925" y="0"/>
                  </a:cubicBezTo>
                  <a:lnTo>
                    <a:pt x="8082665" y="0"/>
                  </a:lnTo>
                  <a:cubicBezTo>
                    <a:pt x="8221247" y="0"/>
                    <a:pt x="8333590" y="112343"/>
                    <a:pt x="8333590" y="250925"/>
                  </a:cubicBezTo>
                  <a:lnTo>
                    <a:pt x="8333590" y="1254595"/>
                  </a:lnTo>
                  <a:cubicBezTo>
                    <a:pt x="8333590" y="1393177"/>
                    <a:pt x="8221247" y="1505520"/>
                    <a:pt x="8082665" y="1505520"/>
                  </a:cubicBezTo>
                  <a:lnTo>
                    <a:pt x="250925" y="1505520"/>
                  </a:lnTo>
                  <a:cubicBezTo>
                    <a:pt x="112343" y="1505520"/>
                    <a:pt x="0" y="1393177"/>
                    <a:pt x="0" y="1254595"/>
                  </a:cubicBezTo>
                  <a:lnTo>
                    <a:pt x="0" y="250925"/>
                  </a:lnTo>
                  <a:close/>
                </a:path>
              </a:pathLst>
            </a:custGeom>
            <a:solidFill>
              <a:schemeClr val="accent1">
                <a:lumMod val="50000"/>
              </a:schemeClr>
            </a:solidFill>
            <a:ln w="317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067" tIns="73493" rIns="305067" bIns="73493" numCol="1" spcCol="1270" anchor="ctr" anchorCtr="0">
              <a:noAutofit/>
            </a:bodyPr>
            <a:lstStyle/>
            <a:p>
              <a:pPr marL="0" lvl="0" indent="0" algn="l" defTabSz="1066800">
                <a:lnSpc>
                  <a:spcPct val="90000"/>
                </a:lnSpc>
                <a:spcBef>
                  <a:spcPct val="0"/>
                </a:spcBef>
                <a:spcAft>
                  <a:spcPct val="35000"/>
                </a:spcAft>
                <a:buNone/>
              </a:pPr>
              <a:r>
                <a:rPr lang="en-US" sz="2250" kern="1200">
                  <a:solidFill>
                    <a:schemeClr val="tx1"/>
                  </a:solidFill>
                  <a:latin typeface="+mj-lt"/>
                </a:rPr>
                <a:t>low-cost way to make more information about the loan applicant available</a:t>
              </a:r>
              <a:endParaRPr lang="en-US" sz="2250" kern="1200">
                <a:solidFill>
                  <a:schemeClr val="tx1"/>
                </a:solidFill>
              </a:endParaRPr>
            </a:p>
          </p:txBody>
        </p:sp>
        <p:sp>
          <p:nvSpPr>
            <p:cNvPr id="10" name="Rectangle 9">
              <a:extLst>
                <a:ext uri="{FF2B5EF4-FFF2-40B4-BE49-F238E27FC236}">
                  <a16:creationId xmlns:a16="http://schemas.microsoft.com/office/drawing/2014/main" id="{0B58C41E-9BDE-F24B-BCA7-164842A88D4F}"/>
                </a:ext>
              </a:extLst>
            </p:cNvPr>
            <p:cNvSpPr/>
            <p:nvPr/>
          </p:nvSpPr>
          <p:spPr>
            <a:xfrm>
              <a:off x="677334" y="3220387"/>
              <a:ext cx="8752416" cy="896555"/>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Freeform 10">
              <a:extLst>
                <a:ext uri="{FF2B5EF4-FFF2-40B4-BE49-F238E27FC236}">
                  <a16:creationId xmlns:a16="http://schemas.microsoft.com/office/drawing/2014/main" id="{905D40BA-2B57-8948-BB15-2D1CF93A09E4}"/>
                </a:ext>
              </a:extLst>
            </p:cNvPr>
            <p:cNvSpPr/>
            <p:nvPr/>
          </p:nvSpPr>
          <p:spPr>
            <a:xfrm>
              <a:off x="1094013" y="2467628"/>
              <a:ext cx="8185589" cy="1505520"/>
            </a:xfrm>
            <a:custGeom>
              <a:avLst/>
              <a:gdLst>
                <a:gd name="connsiteX0" fmla="*/ 0 w 8333590"/>
                <a:gd name="connsiteY0" fmla="*/ 250925 h 1505520"/>
                <a:gd name="connsiteX1" fmla="*/ 250925 w 8333590"/>
                <a:gd name="connsiteY1" fmla="*/ 0 h 1505520"/>
                <a:gd name="connsiteX2" fmla="*/ 8082665 w 8333590"/>
                <a:gd name="connsiteY2" fmla="*/ 0 h 1505520"/>
                <a:gd name="connsiteX3" fmla="*/ 8333590 w 8333590"/>
                <a:gd name="connsiteY3" fmla="*/ 250925 h 1505520"/>
                <a:gd name="connsiteX4" fmla="*/ 8333590 w 8333590"/>
                <a:gd name="connsiteY4" fmla="*/ 1254595 h 1505520"/>
                <a:gd name="connsiteX5" fmla="*/ 8082665 w 8333590"/>
                <a:gd name="connsiteY5" fmla="*/ 1505520 h 1505520"/>
                <a:gd name="connsiteX6" fmla="*/ 250925 w 8333590"/>
                <a:gd name="connsiteY6" fmla="*/ 1505520 h 1505520"/>
                <a:gd name="connsiteX7" fmla="*/ 0 w 8333590"/>
                <a:gd name="connsiteY7" fmla="*/ 1254595 h 1505520"/>
                <a:gd name="connsiteX8" fmla="*/ 0 w 8333590"/>
                <a:gd name="connsiteY8" fmla="*/ 250925 h 15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590" h="1505520">
                  <a:moveTo>
                    <a:pt x="0" y="250925"/>
                  </a:moveTo>
                  <a:cubicBezTo>
                    <a:pt x="0" y="112343"/>
                    <a:pt x="112343" y="0"/>
                    <a:pt x="250925" y="0"/>
                  </a:cubicBezTo>
                  <a:lnTo>
                    <a:pt x="8082665" y="0"/>
                  </a:lnTo>
                  <a:cubicBezTo>
                    <a:pt x="8221247" y="0"/>
                    <a:pt x="8333590" y="112343"/>
                    <a:pt x="8333590" y="250925"/>
                  </a:cubicBezTo>
                  <a:lnTo>
                    <a:pt x="8333590" y="1254595"/>
                  </a:lnTo>
                  <a:cubicBezTo>
                    <a:pt x="8333590" y="1393177"/>
                    <a:pt x="8221247" y="1505520"/>
                    <a:pt x="8082665" y="1505520"/>
                  </a:cubicBezTo>
                  <a:lnTo>
                    <a:pt x="250925" y="1505520"/>
                  </a:lnTo>
                  <a:cubicBezTo>
                    <a:pt x="112343" y="1505520"/>
                    <a:pt x="0" y="1393177"/>
                    <a:pt x="0" y="1254595"/>
                  </a:cubicBezTo>
                  <a:lnTo>
                    <a:pt x="0" y="250925"/>
                  </a:lnTo>
                  <a:close/>
                </a:path>
              </a:pathLst>
            </a:custGeom>
            <a:solidFill>
              <a:schemeClr val="accent1">
                <a:lumMod val="50000"/>
              </a:schemeClr>
            </a:solidFill>
            <a:ln w="317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067" tIns="73493" rIns="305067" bIns="73493" numCol="1" spcCol="1270" anchor="ctr" anchorCtr="0">
              <a:noAutofit/>
            </a:bodyPr>
            <a:lstStyle/>
            <a:p>
              <a:pPr marL="0" lvl="0" indent="0" algn="l" defTabSz="1066800">
                <a:lnSpc>
                  <a:spcPct val="90000"/>
                </a:lnSpc>
                <a:spcBef>
                  <a:spcPct val="0"/>
                </a:spcBef>
                <a:spcAft>
                  <a:spcPct val="35000"/>
                </a:spcAft>
                <a:buNone/>
              </a:pPr>
              <a:r>
                <a:rPr lang="en-US" sz="2000" kern="1200">
                  <a:solidFill>
                    <a:schemeClr val="tx1"/>
                  </a:solidFill>
                  <a:latin typeface="+mj-lt"/>
                </a:rPr>
                <a:t>23% reduction in default rate and 50% increase in thin file acceptance rate (</a:t>
              </a:r>
              <a:r>
                <a:rPr lang="en-US" sz="2000" kern="1200" err="1">
                  <a:solidFill>
                    <a:schemeClr val="tx1"/>
                  </a:solidFill>
                  <a:latin typeface="+mj-lt"/>
                </a:rPr>
                <a:t>VisualDNA</a:t>
              </a:r>
              <a:r>
                <a:rPr lang="en-US" sz="2000" kern="1200">
                  <a:solidFill>
                    <a:schemeClr val="tx1"/>
                  </a:solidFill>
                  <a:latin typeface="+mj-lt"/>
                </a:rPr>
                <a:t>)</a:t>
              </a:r>
              <a:endParaRPr lang="en-US" sz="2000" kern="1200">
                <a:solidFill>
                  <a:schemeClr val="tx1"/>
                </a:solidFill>
              </a:endParaRPr>
            </a:p>
          </p:txBody>
        </p:sp>
        <p:sp>
          <p:nvSpPr>
            <p:cNvPr id="7" name="Rectangle 6">
              <a:extLst>
                <a:ext uri="{FF2B5EF4-FFF2-40B4-BE49-F238E27FC236}">
                  <a16:creationId xmlns:a16="http://schemas.microsoft.com/office/drawing/2014/main" id="{3122F231-789A-024D-B7FA-012122B68EC0}"/>
                </a:ext>
              </a:extLst>
            </p:cNvPr>
            <p:cNvSpPr/>
            <p:nvPr/>
          </p:nvSpPr>
          <p:spPr>
            <a:xfrm>
              <a:off x="677334" y="5073263"/>
              <a:ext cx="8752416" cy="896555"/>
            </a:xfrm>
            <a:prstGeom prst="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Freeform 14">
              <a:extLst>
                <a:ext uri="{FF2B5EF4-FFF2-40B4-BE49-F238E27FC236}">
                  <a16:creationId xmlns:a16="http://schemas.microsoft.com/office/drawing/2014/main" id="{1900AD7C-C216-4143-B3A1-E3097C131272}"/>
                </a:ext>
              </a:extLst>
            </p:cNvPr>
            <p:cNvSpPr/>
            <p:nvPr/>
          </p:nvSpPr>
          <p:spPr>
            <a:xfrm>
              <a:off x="1094013" y="4293008"/>
              <a:ext cx="8185589" cy="1505520"/>
            </a:xfrm>
            <a:custGeom>
              <a:avLst/>
              <a:gdLst>
                <a:gd name="connsiteX0" fmla="*/ 0 w 8333590"/>
                <a:gd name="connsiteY0" fmla="*/ 250925 h 1505520"/>
                <a:gd name="connsiteX1" fmla="*/ 250925 w 8333590"/>
                <a:gd name="connsiteY1" fmla="*/ 0 h 1505520"/>
                <a:gd name="connsiteX2" fmla="*/ 8082665 w 8333590"/>
                <a:gd name="connsiteY2" fmla="*/ 0 h 1505520"/>
                <a:gd name="connsiteX3" fmla="*/ 8333590 w 8333590"/>
                <a:gd name="connsiteY3" fmla="*/ 250925 h 1505520"/>
                <a:gd name="connsiteX4" fmla="*/ 8333590 w 8333590"/>
                <a:gd name="connsiteY4" fmla="*/ 1254595 h 1505520"/>
                <a:gd name="connsiteX5" fmla="*/ 8082665 w 8333590"/>
                <a:gd name="connsiteY5" fmla="*/ 1505520 h 1505520"/>
                <a:gd name="connsiteX6" fmla="*/ 250925 w 8333590"/>
                <a:gd name="connsiteY6" fmla="*/ 1505520 h 1505520"/>
                <a:gd name="connsiteX7" fmla="*/ 0 w 8333590"/>
                <a:gd name="connsiteY7" fmla="*/ 1254595 h 1505520"/>
                <a:gd name="connsiteX8" fmla="*/ 0 w 8333590"/>
                <a:gd name="connsiteY8" fmla="*/ 250925 h 15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590" h="1505520">
                  <a:moveTo>
                    <a:pt x="0" y="250925"/>
                  </a:moveTo>
                  <a:cubicBezTo>
                    <a:pt x="0" y="112343"/>
                    <a:pt x="112343" y="0"/>
                    <a:pt x="250925" y="0"/>
                  </a:cubicBezTo>
                  <a:lnTo>
                    <a:pt x="8082665" y="0"/>
                  </a:lnTo>
                  <a:cubicBezTo>
                    <a:pt x="8221247" y="0"/>
                    <a:pt x="8333590" y="112343"/>
                    <a:pt x="8333590" y="250925"/>
                  </a:cubicBezTo>
                  <a:lnTo>
                    <a:pt x="8333590" y="1254595"/>
                  </a:lnTo>
                  <a:cubicBezTo>
                    <a:pt x="8333590" y="1393177"/>
                    <a:pt x="8221247" y="1505520"/>
                    <a:pt x="8082665" y="1505520"/>
                  </a:cubicBezTo>
                  <a:lnTo>
                    <a:pt x="250925" y="1505520"/>
                  </a:lnTo>
                  <a:cubicBezTo>
                    <a:pt x="112343" y="1505520"/>
                    <a:pt x="0" y="1393177"/>
                    <a:pt x="0" y="1254595"/>
                  </a:cubicBezTo>
                  <a:lnTo>
                    <a:pt x="0" y="250925"/>
                  </a:lnTo>
                  <a:close/>
                </a:path>
              </a:pathLst>
            </a:custGeom>
            <a:solidFill>
              <a:schemeClr val="accent1">
                <a:lumMod val="50000"/>
              </a:schemeClr>
            </a:solidFill>
            <a:ln w="317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5067" tIns="73493" rIns="305067" bIns="73493" numCol="1" spcCol="1270" anchor="ctr" anchorCtr="0">
              <a:noAutofit/>
            </a:bodyPr>
            <a:lstStyle/>
            <a:p>
              <a:pPr marL="0" lvl="0" indent="0" algn="l" defTabSz="1066800">
                <a:lnSpc>
                  <a:spcPct val="90000"/>
                </a:lnSpc>
                <a:spcBef>
                  <a:spcPct val="0"/>
                </a:spcBef>
                <a:spcAft>
                  <a:spcPct val="35000"/>
                </a:spcAft>
                <a:buNone/>
              </a:pPr>
              <a:r>
                <a:rPr lang="en-US" sz="2000" kern="1200">
                  <a:solidFill>
                    <a:schemeClr val="tx1"/>
                  </a:solidFill>
                  <a:latin typeface="+mj-lt"/>
                </a:rPr>
                <a:t>Initial results have proved positive in the Caribbean</a:t>
              </a:r>
            </a:p>
            <a:p>
              <a:pPr marL="0" lvl="0" indent="0" algn="l" defTabSz="1066800">
                <a:lnSpc>
                  <a:spcPct val="90000"/>
                </a:lnSpc>
                <a:spcBef>
                  <a:spcPct val="0"/>
                </a:spcBef>
                <a:spcAft>
                  <a:spcPct val="35000"/>
                </a:spcAft>
                <a:buNone/>
              </a:pPr>
              <a:r>
                <a:rPr lang="en-US" sz="2000" kern="1200">
                  <a:solidFill>
                    <a:schemeClr val="tx1"/>
                  </a:solidFill>
                  <a:latin typeface="+mj-lt"/>
                </a:rPr>
                <a:t>Haiti 2013 – MIF, the IDB, and </a:t>
              </a:r>
              <a:r>
                <a:rPr lang="en-US" sz="2000" kern="1200" err="1">
                  <a:solidFill>
                    <a:schemeClr val="tx1"/>
                  </a:solidFill>
                  <a:latin typeface="+mj-lt"/>
                </a:rPr>
                <a:t>SogeSol</a:t>
              </a:r>
              <a:endParaRPr lang="en-US" sz="2000" kern="1200">
                <a:solidFill>
                  <a:schemeClr val="tx1"/>
                </a:solidFill>
                <a:latin typeface="+mj-lt"/>
              </a:endParaRPr>
            </a:p>
            <a:p>
              <a:pPr marL="0" lvl="0" indent="0" algn="l" defTabSz="1066800">
                <a:lnSpc>
                  <a:spcPct val="90000"/>
                </a:lnSpc>
                <a:spcBef>
                  <a:spcPct val="0"/>
                </a:spcBef>
                <a:spcAft>
                  <a:spcPct val="35000"/>
                </a:spcAft>
                <a:buNone/>
              </a:pPr>
              <a:r>
                <a:rPr lang="en-US" sz="2000" kern="1200">
                  <a:solidFill>
                    <a:schemeClr val="tx1"/>
                  </a:solidFill>
                  <a:latin typeface="+mj-lt"/>
                </a:rPr>
                <a:t>Jamaica 2016 – Scotiabank and MIF</a:t>
              </a:r>
              <a:endParaRPr lang="en-US" sz="2000" kern="1200">
                <a:solidFill>
                  <a:schemeClr val="tx1"/>
                </a:solidFill>
              </a:endParaRPr>
            </a:p>
          </p:txBody>
        </p:sp>
      </p:grpSp>
    </p:spTree>
    <p:extLst>
      <p:ext uri="{BB962C8B-B14F-4D97-AF65-F5344CB8AC3E}">
        <p14:creationId xmlns:p14="http://schemas.microsoft.com/office/powerpoint/2010/main" val="4218232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EAE90-4B67-4EB2-8F01-DCC1DA887594}"/>
              </a:ext>
            </a:extLst>
          </p:cNvPr>
          <p:cNvSpPr>
            <a:spLocks noGrp="1"/>
          </p:cNvSpPr>
          <p:nvPr>
            <p:ph type="title"/>
          </p:nvPr>
        </p:nvSpPr>
        <p:spPr/>
        <p:txBody>
          <a:bodyPr>
            <a:normAutofit/>
          </a:bodyPr>
          <a:lstStyle/>
          <a:p>
            <a:r>
              <a:rPr lang="en-US" sz="4000" b="1">
                <a:latin typeface="+mj-lt"/>
              </a:rPr>
              <a:t>The Role of Blockchain</a:t>
            </a:r>
          </a:p>
        </p:txBody>
      </p:sp>
      <p:sp>
        <p:nvSpPr>
          <p:cNvPr id="3" name="Content Placeholder 2">
            <a:extLst>
              <a:ext uri="{FF2B5EF4-FFF2-40B4-BE49-F238E27FC236}">
                <a16:creationId xmlns:a16="http://schemas.microsoft.com/office/drawing/2014/main" id="{248BF222-1C8B-46C5-A608-E65E50816D57}"/>
              </a:ext>
            </a:extLst>
          </p:cNvPr>
          <p:cNvSpPr>
            <a:spLocks noGrp="1"/>
          </p:cNvSpPr>
          <p:nvPr>
            <p:ph idx="1"/>
          </p:nvPr>
        </p:nvSpPr>
        <p:spPr/>
        <p:txBody>
          <a:bodyPr vert="horz" lIns="91440" tIns="45720" rIns="91440" bIns="45720" rtlCol="0" anchor="t">
            <a:normAutofit/>
          </a:bodyPr>
          <a:lstStyle/>
          <a:p>
            <a:r>
              <a:rPr lang="en-US" sz="2400">
                <a:solidFill>
                  <a:srgbClr val="FFFFFF"/>
                </a:solidFill>
                <a:latin typeface="+mj-lt"/>
                <a:cs typeface="Calibri"/>
              </a:rPr>
              <a:t>Data vulnerability to manipulation and overall disjointedness</a:t>
            </a:r>
          </a:p>
          <a:p>
            <a:r>
              <a:rPr lang="en-US" sz="2400">
                <a:solidFill>
                  <a:srgbClr val="FFFFFF"/>
                </a:solidFill>
                <a:latin typeface="+mj-lt"/>
                <a:cs typeface="Calibri"/>
              </a:rPr>
              <a:t>Aggregation needed</a:t>
            </a:r>
            <a:endParaRPr lang="en-US" sz="2400">
              <a:solidFill>
                <a:srgbClr val="FFFFFF"/>
              </a:solidFill>
              <a:latin typeface="+mj-lt"/>
            </a:endParaRPr>
          </a:p>
          <a:p>
            <a:r>
              <a:rPr lang="en-US" sz="2400">
                <a:solidFill>
                  <a:srgbClr val="FFFFFF"/>
                </a:solidFill>
                <a:latin typeface="+mj-lt"/>
                <a:cs typeface="Calibri"/>
              </a:rPr>
              <a:t>Blockchain-backed Self-Sovereign Identity System for complete digital data integrity</a:t>
            </a:r>
          </a:p>
          <a:p>
            <a:pPr lvl="1"/>
            <a:r>
              <a:rPr lang="en-US" sz="2400">
                <a:solidFill>
                  <a:srgbClr val="FFFFFF"/>
                </a:solidFill>
                <a:latin typeface="+mj-lt"/>
              </a:rPr>
              <a:t>Cryptographic</a:t>
            </a:r>
          </a:p>
          <a:p>
            <a:pPr lvl="1"/>
            <a:r>
              <a:rPr lang="en-US" sz="2400">
                <a:solidFill>
                  <a:srgbClr val="FFFFFF"/>
                </a:solidFill>
                <a:latin typeface="+mj-lt"/>
              </a:rPr>
              <a:t>Regulatory</a:t>
            </a:r>
          </a:p>
          <a:p>
            <a:pPr lvl="1"/>
            <a:r>
              <a:rPr lang="en-US" sz="2400">
                <a:solidFill>
                  <a:srgbClr val="FFFFFF"/>
                </a:solidFill>
                <a:latin typeface="+mj-lt"/>
              </a:rPr>
              <a:t>Human Rights</a:t>
            </a:r>
          </a:p>
          <a:p>
            <a:pPr marL="0" indent="0">
              <a:buNone/>
            </a:pPr>
            <a:endParaRPr lang="en-US">
              <a:solidFill>
                <a:srgbClr val="FFFFFF"/>
              </a:solidFill>
              <a:latin typeface="+mj-lt"/>
            </a:endParaRPr>
          </a:p>
          <a:p>
            <a:endParaRPr lang="en-US">
              <a:solidFill>
                <a:srgbClr val="FFFFFF"/>
              </a:solidFill>
              <a:latin typeface="+mj-lt"/>
            </a:endParaRPr>
          </a:p>
        </p:txBody>
      </p:sp>
    </p:spTree>
    <p:extLst>
      <p:ext uri="{BB962C8B-B14F-4D97-AF65-F5344CB8AC3E}">
        <p14:creationId xmlns:p14="http://schemas.microsoft.com/office/powerpoint/2010/main" val="1110774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2481-1F6E-4AD2-B5EA-0BC578EACA2C}"/>
              </a:ext>
            </a:extLst>
          </p:cNvPr>
          <p:cNvSpPr>
            <a:spLocks noGrp="1"/>
          </p:cNvSpPr>
          <p:nvPr>
            <p:ph type="title"/>
          </p:nvPr>
        </p:nvSpPr>
        <p:spPr>
          <a:xfrm>
            <a:off x="777976" y="2334883"/>
            <a:ext cx="7935310" cy="3951856"/>
          </a:xfrm>
        </p:spPr>
        <p:txBody>
          <a:bodyPr>
            <a:normAutofit/>
          </a:bodyPr>
          <a:lstStyle/>
          <a:p>
            <a:r>
              <a:rPr lang="en-US" sz="4800">
                <a:latin typeface="+mn-lt"/>
                <a:cs typeface="Calibri Light"/>
              </a:rPr>
              <a:t>Blockchain is to value as the internet is to information.</a:t>
            </a:r>
            <a:endParaRPr lang="en-US" sz="4800">
              <a:solidFill>
                <a:schemeClr val="tx1"/>
              </a:solidFill>
              <a:latin typeface="+mn-lt"/>
            </a:endParaRPr>
          </a:p>
        </p:txBody>
      </p:sp>
    </p:spTree>
    <p:extLst>
      <p:ext uri="{BB962C8B-B14F-4D97-AF65-F5344CB8AC3E}">
        <p14:creationId xmlns:p14="http://schemas.microsoft.com/office/powerpoint/2010/main" val="272355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9A6E1-DC44-4512-AD76-AB14B9A8ECF5}"/>
              </a:ext>
            </a:extLst>
          </p:cNvPr>
          <p:cNvSpPr>
            <a:spLocks noGrp="1"/>
          </p:cNvSpPr>
          <p:nvPr>
            <p:ph type="title"/>
          </p:nvPr>
        </p:nvSpPr>
        <p:spPr>
          <a:xfrm>
            <a:off x="662957" y="2133600"/>
            <a:ext cx="8596668" cy="1320800"/>
          </a:xfrm>
        </p:spPr>
        <p:txBody>
          <a:bodyPr>
            <a:noAutofit/>
          </a:bodyPr>
          <a:lstStyle/>
          <a:p>
            <a:r>
              <a:rPr lang="en-US" sz="4800">
                <a:latin typeface="+mj-lt"/>
              </a:rPr>
              <a:t>Blockchain replaces </a:t>
            </a:r>
            <a:br>
              <a:rPr lang="en-US" sz="4800">
                <a:latin typeface="+mj-lt"/>
              </a:rPr>
            </a:br>
            <a:r>
              <a:rPr lang="en-US" sz="4800">
                <a:latin typeface="+mj-lt"/>
              </a:rPr>
              <a:t>trust in humans with </a:t>
            </a:r>
            <a:br>
              <a:rPr lang="en-US" sz="4800">
                <a:latin typeface="+mj-lt"/>
              </a:rPr>
            </a:br>
            <a:r>
              <a:rPr lang="en-US" sz="4800">
                <a:latin typeface="+mj-lt"/>
              </a:rPr>
              <a:t>trust in mathematics.</a:t>
            </a:r>
            <a:r>
              <a:rPr lang="en-US" sz="4800">
                <a:solidFill>
                  <a:srgbClr val="5FCBEF"/>
                </a:solidFill>
                <a:latin typeface="+mj-lt"/>
              </a:rPr>
              <a:t> </a:t>
            </a:r>
            <a:br>
              <a:rPr lang="en-US" sz="4800">
                <a:solidFill>
                  <a:srgbClr val="5FCBEF"/>
                </a:solidFill>
                <a:latin typeface="+mj-lt"/>
              </a:rPr>
            </a:br>
            <a:r>
              <a:rPr lang="en-US" sz="1800">
                <a:solidFill>
                  <a:srgbClr val="5FCBEF"/>
                </a:solidFill>
                <a:latin typeface="+mj-lt"/>
              </a:rPr>
              <a:t>The </a:t>
            </a:r>
            <a:r>
              <a:rPr lang="en-US" sz="1800" err="1">
                <a:solidFill>
                  <a:srgbClr val="5FCBEF"/>
                </a:solidFill>
                <a:latin typeface="+mj-lt"/>
              </a:rPr>
              <a:t>Sovrin</a:t>
            </a:r>
            <a:r>
              <a:rPr lang="en-US" sz="1800">
                <a:solidFill>
                  <a:srgbClr val="5FCBEF"/>
                </a:solidFill>
                <a:latin typeface="+mj-lt"/>
              </a:rPr>
              <a:t> Foundation</a:t>
            </a:r>
            <a:endParaRPr lang="en-US" sz="4800">
              <a:solidFill>
                <a:schemeClr val="tx1"/>
              </a:solidFill>
              <a:latin typeface="+mj-lt"/>
            </a:endParaRPr>
          </a:p>
        </p:txBody>
      </p:sp>
    </p:spTree>
    <p:extLst>
      <p:ext uri="{BB962C8B-B14F-4D97-AF65-F5344CB8AC3E}">
        <p14:creationId xmlns:p14="http://schemas.microsoft.com/office/powerpoint/2010/main" val="1730803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2068-E611-46A8-B867-7DFF42895440}"/>
              </a:ext>
            </a:extLst>
          </p:cNvPr>
          <p:cNvSpPr>
            <a:spLocks noGrp="1"/>
          </p:cNvSpPr>
          <p:nvPr>
            <p:ph type="title"/>
          </p:nvPr>
        </p:nvSpPr>
        <p:spPr/>
        <p:txBody>
          <a:bodyPr/>
          <a:lstStyle/>
          <a:p>
            <a:r>
              <a:rPr lang="en-US">
                <a:latin typeface="+mj-lt"/>
                <a:cs typeface="Calibri Light"/>
              </a:rPr>
              <a:t>Security</a:t>
            </a:r>
            <a:r>
              <a:rPr lang="en-US" b="1">
                <a:latin typeface="+mj-lt"/>
              </a:rPr>
              <a:t> on the Blockchain: </a:t>
            </a:r>
            <a:br>
              <a:rPr lang="en-US" b="1">
                <a:solidFill>
                  <a:srgbClr val="5FCBEF"/>
                </a:solidFill>
                <a:latin typeface="+mj-lt"/>
              </a:rPr>
            </a:br>
            <a:r>
              <a:rPr lang="en-US" b="1">
                <a:latin typeface="+mj-lt"/>
              </a:rPr>
              <a:t>Unique Cryptography</a:t>
            </a:r>
          </a:p>
        </p:txBody>
      </p:sp>
      <p:sp>
        <p:nvSpPr>
          <p:cNvPr id="3" name="Content Placeholder 2">
            <a:extLst>
              <a:ext uri="{FF2B5EF4-FFF2-40B4-BE49-F238E27FC236}">
                <a16:creationId xmlns:a16="http://schemas.microsoft.com/office/drawing/2014/main" id="{2DDE179A-1671-4F94-BA3F-757BD793FBC8}"/>
              </a:ext>
            </a:extLst>
          </p:cNvPr>
          <p:cNvSpPr>
            <a:spLocks noGrp="1"/>
          </p:cNvSpPr>
          <p:nvPr>
            <p:ph idx="1"/>
          </p:nvPr>
        </p:nvSpPr>
        <p:spPr>
          <a:xfrm>
            <a:off x="677334" y="3440173"/>
            <a:ext cx="8596668" cy="3880773"/>
          </a:xfrm>
        </p:spPr>
        <p:txBody>
          <a:bodyPr vert="horz" lIns="91440" tIns="45720" rIns="91440" bIns="45720" rtlCol="0" anchor="t">
            <a:normAutofit/>
          </a:bodyPr>
          <a:lstStyle/>
          <a:p>
            <a:r>
              <a:rPr lang="en-US" sz="2400">
                <a:solidFill>
                  <a:srgbClr val="FFFFFF"/>
                </a:solidFill>
                <a:latin typeface="+mj-lt"/>
                <a:cs typeface="Calibri"/>
              </a:rPr>
              <a:t>Type of DLT, consists of blocks in a chain</a:t>
            </a:r>
          </a:p>
          <a:p>
            <a:r>
              <a:rPr lang="en-US" sz="2400">
                <a:solidFill>
                  <a:srgbClr val="FFFFFF"/>
                </a:solidFill>
                <a:latin typeface="+mj-lt"/>
              </a:rPr>
              <a:t>Three main features (Campos 2018):</a:t>
            </a:r>
          </a:p>
          <a:p>
            <a:pPr lvl="1"/>
            <a:r>
              <a:rPr lang="en-US" sz="2400">
                <a:solidFill>
                  <a:srgbClr val="FFFFFF"/>
                </a:solidFill>
                <a:latin typeface="+mj-lt"/>
                <a:cs typeface="Calibri"/>
              </a:rPr>
              <a:t>Digital signatures</a:t>
            </a:r>
          </a:p>
          <a:p>
            <a:pPr lvl="1"/>
            <a:r>
              <a:rPr lang="en-US" sz="2400">
                <a:solidFill>
                  <a:srgbClr val="FFFFFF"/>
                </a:solidFill>
                <a:latin typeface="+mj-lt"/>
                <a:cs typeface="Calibri"/>
              </a:rPr>
              <a:t>Hashes</a:t>
            </a:r>
          </a:p>
          <a:p>
            <a:pPr lvl="1"/>
            <a:r>
              <a:rPr lang="en-US" sz="2400">
                <a:solidFill>
                  <a:srgbClr val="FFFFFF"/>
                </a:solidFill>
                <a:latin typeface="+mj-lt"/>
                <a:cs typeface="Calibri"/>
              </a:rPr>
              <a:t>Consensus Protocols</a:t>
            </a:r>
          </a:p>
          <a:p>
            <a:r>
              <a:rPr lang="en-US" sz="2400">
                <a:solidFill>
                  <a:srgbClr val="FFFFFF"/>
                </a:solidFill>
                <a:latin typeface="+mj-lt"/>
              </a:rPr>
              <a:t>No centralized repository of information</a:t>
            </a:r>
          </a:p>
          <a:p>
            <a:endParaRPr lang="en-US">
              <a:solidFill>
                <a:srgbClr val="FFFFFF"/>
              </a:solidFill>
              <a:latin typeface="+mj-lt"/>
              <a:cs typeface="Calibri"/>
            </a:endParaRPr>
          </a:p>
        </p:txBody>
      </p:sp>
      <p:sp>
        <p:nvSpPr>
          <p:cNvPr id="7" name="Rectangle: Rounded Corners 6">
            <a:extLst>
              <a:ext uri="{FF2B5EF4-FFF2-40B4-BE49-F238E27FC236}">
                <a16:creationId xmlns:a16="http://schemas.microsoft.com/office/drawing/2014/main" id="{3F235DC2-2683-4474-9C90-7207EFA7ADA2}"/>
              </a:ext>
            </a:extLst>
          </p:cNvPr>
          <p:cNvSpPr/>
          <p:nvPr/>
        </p:nvSpPr>
        <p:spPr>
          <a:xfrm>
            <a:off x="937405" y="2260119"/>
            <a:ext cx="1863304" cy="8856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latin typeface="+mj-lt"/>
              </a:rPr>
              <a:t>Cryptographic</a:t>
            </a:r>
          </a:p>
        </p:txBody>
      </p:sp>
      <p:sp>
        <p:nvSpPr>
          <p:cNvPr id="10" name="Rectangle: Rounded Corners 9">
            <a:extLst>
              <a:ext uri="{FF2B5EF4-FFF2-40B4-BE49-F238E27FC236}">
                <a16:creationId xmlns:a16="http://schemas.microsoft.com/office/drawing/2014/main" id="{FD7BD702-DE44-43D5-8E22-0F4BBADE6A14}"/>
              </a:ext>
            </a:extLst>
          </p:cNvPr>
          <p:cNvSpPr/>
          <p:nvPr/>
        </p:nvSpPr>
        <p:spPr>
          <a:xfrm>
            <a:off x="3108386" y="2260118"/>
            <a:ext cx="1863304" cy="885646"/>
          </a:xfrm>
          <a:prstGeom prst="roundRect">
            <a:avLst/>
          </a:prstGeom>
          <a:solidFill>
            <a:schemeClr val="bg2">
              <a:lumMod val="7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b="1">
                <a:latin typeface="+mj-lt"/>
              </a:rPr>
              <a:t>Regulatory</a:t>
            </a:r>
          </a:p>
        </p:txBody>
      </p:sp>
      <p:sp>
        <p:nvSpPr>
          <p:cNvPr id="11" name="Rectangle: Rounded Corners 10">
            <a:extLst>
              <a:ext uri="{FF2B5EF4-FFF2-40B4-BE49-F238E27FC236}">
                <a16:creationId xmlns:a16="http://schemas.microsoft.com/office/drawing/2014/main" id="{34004125-C20F-4EA1-B956-AE1071004353}"/>
              </a:ext>
            </a:extLst>
          </p:cNvPr>
          <p:cNvSpPr/>
          <p:nvPr/>
        </p:nvSpPr>
        <p:spPr>
          <a:xfrm>
            <a:off x="5322494" y="2260120"/>
            <a:ext cx="1863304" cy="885646"/>
          </a:xfrm>
          <a:prstGeom prst="roundRect">
            <a:avLst/>
          </a:prstGeom>
          <a:solidFill>
            <a:schemeClr val="bg2">
              <a:lumMod val="7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b="1">
                <a:latin typeface="+mj-lt"/>
              </a:rPr>
              <a:t>Human Rights</a:t>
            </a:r>
          </a:p>
        </p:txBody>
      </p:sp>
    </p:spTree>
    <p:extLst>
      <p:ext uri="{BB962C8B-B14F-4D97-AF65-F5344CB8AC3E}">
        <p14:creationId xmlns:p14="http://schemas.microsoft.com/office/powerpoint/2010/main" val="426338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955EC-B97C-4AEF-8EB0-F5CBF335A950}"/>
              </a:ext>
            </a:extLst>
          </p:cNvPr>
          <p:cNvSpPr>
            <a:spLocks noGrp="1"/>
          </p:cNvSpPr>
          <p:nvPr>
            <p:ph type="ctrTitle"/>
          </p:nvPr>
        </p:nvSpPr>
        <p:spPr>
          <a:xfrm>
            <a:off x="759445" y="2404534"/>
            <a:ext cx="8514558" cy="1646302"/>
          </a:xfrm>
        </p:spPr>
        <p:txBody>
          <a:bodyPr/>
          <a:lstStyle/>
          <a:p>
            <a:r>
              <a:rPr lang="en-US">
                <a:latin typeface="+mj-lt"/>
              </a:rPr>
              <a:t>Resistance to Attacks &amp;</a:t>
            </a:r>
            <a:br>
              <a:rPr lang="en-US">
                <a:latin typeface="+mj-lt"/>
              </a:rPr>
            </a:br>
            <a:r>
              <a:rPr lang="en-US">
                <a:latin typeface="+mj-lt"/>
              </a:rPr>
              <a:t>Resilience of Personhood</a:t>
            </a:r>
          </a:p>
        </p:txBody>
      </p:sp>
    </p:spTree>
    <p:extLst>
      <p:ext uri="{BB962C8B-B14F-4D97-AF65-F5344CB8AC3E}">
        <p14:creationId xmlns:p14="http://schemas.microsoft.com/office/powerpoint/2010/main" val="3168325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C7682-5E2B-4AFB-8BF7-27843FB0DED2}"/>
              </a:ext>
            </a:extLst>
          </p:cNvPr>
          <p:cNvSpPr>
            <a:spLocks noGrp="1"/>
          </p:cNvSpPr>
          <p:nvPr>
            <p:ph type="title"/>
          </p:nvPr>
        </p:nvSpPr>
        <p:spPr/>
        <p:txBody>
          <a:bodyPr/>
          <a:lstStyle/>
          <a:p>
            <a:r>
              <a:rPr lang="en-US">
                <a:latin typeface="+mj-lt"/>
                <a:cs typeface="Calibri Light"/>
              </a:rPr>
              <a:t>The Self-Sovereign Identification</a:t>
            </a:r>
            <a:r>
              <a:rPr lang="en-US" b="1">
                <a:latin typeface="+mj-lt"/>
              </a:rPr>
              <a:t> System</a:t>
            </a:r>
          </a:p>
        </p:txBody>
      </p:sp>
      <p:sp>
        <p:nvSpPr>
          <p:cNvPr id="3" name="Content Placeholder 2">
            <a:extLst>
              <a:ext uri="{FF2B5EF4-FFF2-40B4-BE49-F238E27FC236}">
                <a16:creationId xmlns:a16="http://schemas.microsoft.com/office/drawing/2014/main" id="{41A7C401-43D0-44A5-AF26-CF19FE446984}"/>
              </a:ext>
            </a:extLst>
          </p:cNvPr>
          <p:cNvSpPr>
            <a:spLocks noGrp="1"/>
          </p:cNvSpPr>
          <p:nvPr>
            <p:ph idx="1"/>
          </p:nvPr>
        </p:nvSpPr>
        <p:spPr/>
        <p:txBody>
          <a:bodyPr vert="horz" lIns="91440" tIns="45720" rIns="91440" bIns="45720" rtlCol="0" anchor="t">
            <a:normAutofit/>
          </a:bodyPr>
          <a:lstStyle/>
          <a:p>
            <a:r>
              <a:rPr lang="en-US" sz="2400">
                <a:solidFill>
                  <a:srgbClr val="FFFFFF"/>
                </a:solidFill>
                <a:latin typeface="+mj-lt"/>
                <a:cs typeface="Calibri"/>
              </a:rPr>
              <a:t>A SSI system is a digital identity landscape where every incorporated human being holds ultimate and autonomous authority over all of their own data.</a:t>
            </a:r>
          </a:p>
          <a:p>
            <a:r>
              <a:rPr lang="en-US" sz="2400">
                <a:solidFill>
                  <a:srgbClr val="FFFFFF"/>
                </a:solidFill>
                <a:latin typeface="+mj-lt"/>
                <a:cs typeface="Calibri"/>
              </a:rPr>
              <a:t>Alternative information to demonstrate credit-worthiness</a:t>
            </a:r>
          </a:p>
          <a:p>
            <a:r>
              <a:rPr lang="en-US" sz="2400">
                <a:solidFill>
                  <a:srgbClr val="FFFFFF"/>
                </a:solidFill>
                <a:latin typeface="+mj-lt"/>
                <a:cs typeface="Calibri"/>
              </a:rPr>
              <a:t>Can be expanded to other use cases </a:t>
            </a:r>
          </a:p>
          <a:p>
            <a:r>
              <a:rPr lang="en-US" sz="2400">
                <a:solidFill>
                  <a:srgbClr val="FFFFFF"/>
                </a:solidFill>
                <a:latin typeface="+mj-lt"/>
                <a:cs typeface="Calibri"/>
              </a:rPr>
              <a:t>Security, controllability, and portability</a:t>
            </a:r>
          </a:p>
        </p:txBody>
      </p:sp>
    </p:spTree>
    <p:extLst>
      <p:ext uri="{BB962C8B-B14F-4D97-AF65-F5344CB8AC3E}">
        <p14:creationId xmlns:p14="http://schemas.microsoft.com/office/powerpoint/2010/main" val="255378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EC4D8-E559-45C1-B69A-BB724FEC38C6}"/>
              </a:ext>
            </a:extLst>
          </p:cNvPr>
          <p:cNvSpPr>
            <a:spLocks noGrp="1"/>
          </p:cNvSpPr>
          <p:nvPr>
            <p:ph type="title"/>
          </p:nvPr>
        </p:nvSpPr>
        <p:spPr/>
        <p:txBody>
          <a:bodyPr/>
          <a:lstStyle/>
          <a:p>
            <a:r>
              <a:rPr lang="en-US">
                <a:latin typeface="+mj-lt"/>
              </a:rPr>
              <a:t>Controllability, Consent &amp; Minimization </a:t>
            </a:r>
            <a:endParaRPr lang="en-US">
              <a:solidFill>
                <a:schemeClr val="tx1"/>
              </a:solidFill>
              <a:latin typeface="+mj-lt"/>
            </a:endParaRPr>
          </a:p>
        </p:txBody>
      </p:sp>
      <p:sp>
        <p:nvSpPr>
          <p:cNvPr id="3" name="Content Placeholder 2">
            <a:extLst>
              <a:ext uri="{FF2B5EF4-FFF2-40B4-BE49-F238E27FC236}">
                <a16:creationId xmlns:a16="http://schemas.microsoft.com/office/drawing/2014/main" id="{E563F182-8843-4D3E-91F9-AA07358CFDB4}"/>
              </a:ext>
            </a:extLst>
          </p:cNvPr>
          <p:cNvSpPr>
            <a:spLocks noGrp="1"/>
          </p:cNvSpPr>
          <p:nvPr>
            <p:ph idx="1"/>
          </p:nvPr>
        </p:nvSpPr>
        <p:spPr/>
        <p:txBody>
          <a:bodyPr vert="horz" lIns="91440" tIns="45720" rIns="91440" bIns="45720" rtlCol="0" anchor="t">
            <a:normAutofit/>
          </a:bodyPr>
          <a:lstStyle/>
          <a:p>
            <a:r>
              <a:rPr lang="en-US" sz="2400">
                <a:solidFill>
                  <a:srgbClr val="FFFFFF"/>
                </a:solidFill>
                <a:latin typeface="+mj-lt"/>
              </a:rPr>
              <a:t>Controls all of what have been piecemeal data points at once</a:t>
            </a:r>
          </a:p>
          <a:p>
            <a:r>
              <a:rPr lang="en-US" sz="2400">
                <a:solidFill>
                  <a:srgbClr val="FFFFFF"/>
                </a:solidFill>
                <a:latin typeface="+mj-lt"/>
              </a:rPr>
              <a:t>Claims are subject to consent and algorithms</a:t>
            </a:r>
          </a:p>
          <a:p>
            <a:r>
              <a:rPr lang="en-US" sz="2400">
                <a:solidFill>
                  <a:srgbClr val="FFFFFF"/>
                </a:solidFill>
                <a:latin typeface="+mj-lt"/>
              </a:rPr>
              <a:t>Zero-knowledge proofs allow for maximum privacy</a:t>
            </a:r>
          </a:p>
        </p:txBody>
      </p:sp>
    </p:spTree>
    <p:extLst>
      <p:ext uri="{BB962C8B-B14F-4D97-AF65-F5344CB8AC3E}">
        <p14:creationId xmlns:p14="http://schemas.microsoft.com/office/powerpoint/2010/main" val="944838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4BAA-C258-4D26-8AD7-2C351EA66D00}"/>
              </a:ext>
            </a:extLst>
          </p:cNvPr>
          <p:cNvSpPr>
            <a:spLocks noGrp="1"/>
          </p:cNvSpPr>
          <p:nvPr>
            <p:ph type="title"/>
          </p:nvPr>
        </p:nvSpPr>
        <p:spPr/>
        <p:txBody>
          <a:bodyPr/>
          <a:lstStyle/>
          <a:p>
            <a:r>
              <a:rPr lang="en-US">
                <a:latin typeface="+mj-lt"/>
              </a:rPr>
              <a:t>Portability, Persistence &amp; Interoperability</a:t>
            </a:r>
            <a:endParaRPr lang="en-US">
              <a:solidFill>
                <a:schemeClr val="tx1"/>
              </a:solidFill>
              <a:latin typeface="+mj-lt"/>
            </a:endParaRPr>
          </a:p>
        </p:txBody>
      </p:sp>
      <p:sp>
        <p:nvSpPr>
          <p:cNvPr id="3" name="Content Placeholder 2">
            <a:extLst>
              <a:ext uri="{FF2B5EF4-FFF2-40B4-BE49-F238E27FC236}">
                <a16:creationId xmlns:a16="http://schemas.microsoft.com/office/drawing/2014/main" id="{42EA93B1-99BA-4452-9DA7-568977080BC1}"/>
              </a:ext>
            </a:extLst>
          </p:cNvPr>
          <p:cNvSpPr>
            <a:spLocks noGrp="1"/>
          </p:cNvSpPr>
          <p:nvPr>
            <p:ph idx="1"/>
          </p:nvPr>
        </p:nvSpPr>
        <p:spPr/>
        <p:txBody>
          <a:bodyPr vert="horz" lIns="91440" tIns="45720" rIns="91440" bIns="45720" rtlCol="0" anchor="t">
            <a:normAutofit/>
          </a:bodyPr>
          <a:lstStyle/>
          <a:p>
            <a:r>
              <a:rPr lang="en-US" sz="2400">
                <a:solidFill>
                  <a:srgbClr val="FFFFFF"/>
                </a:solidFill>
                <a:latin typeface="+mj-lt"/>
              </a:rPr>
              <a:t>Identity can be transported</a:t>
            </a:r>
          </a:p>
          <a:p>
            <a:r>
              <a:rPr lang="en-US" sz="2400">
                <a:solidFill>
                  <a:srgbClr val="FFFFFF"/>
                </a:solidFill>
                <a:latin typeface="+mj-lt"/>
              </a:rPr>
              <a:t>Persists as long as the individual wants</a:t>
            </a:r>
          </a:p>
          <a:p>
            <a:r>
              <a:rPr lang="en-US" sz="2400">
                <a:solidFill>
                  <a:srgbClr val="FFFFFF"/>
                </a:solidFill>
                <a:latin typeface="+mj-lt"/>
              </a:rPr>
              <a:t>Mobility among platforms</a:t>
            </a:r>
          </a:p>
          <a:p>
            <a:endParaRPr lang="en-US">
              <a:latin typeface="+mj-lt"/>
            </a:endParaRPr>
          </a:p>
          <a:p>
            <a:pPr marL="0" indent="0">
              <a:buNone/>
            </a:pPr>
            <a:endParaRPr lang="en-US">
              <a:latin typeface="+mj-lt"/>
            </a:endParaRPr>
          </a:p>
        </p:txBody>
      </p:sp>
    </p:spTree>
    <p:extLst>
      <p:ext uri="{BB962C8B-B14F-4D97-AF65-F5344CB8AC3E}">
        <p14:creationId xmlns:p14="http://schemas.microsoft.com/office/powerpoint/2010/main" val="966831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1" name="Straight Connector 10">
              <a:extLst>
                <a:ext uri="{FF2B5EF4-FFF2-40B4-BE49-F238E27FC236}">
                  <a16:creationId xmlns:a16="http://schemas.microsoft.com/office/drawing/2014/main" id="{3CBAA4DE-3D7B-460B-AE98-D9F9990C0B62}"/>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A15FD4BA-3020-462D-8BE8-B3A65B8E492A}"/>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304284A-7318-4DD5-898C-2F6B23C778FA}"/>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9DF48E66-B635-4509-B115-E0987C014EBC}"/>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E3B96D94-5F5A-4F4C-810C-917BF4D266C3}"/>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7F3782D6-BFF8-4389-9D39-A023ADAA92C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ECE162D4-FCAE-441B-B5E9-C91DE62124EF}"/>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E0C0B5B-C718-42EB-9F25-AD17C34084A5}"/>
              </a:ext>
            </a:extLst>
          </p:cNvPr>
          <p:cNvSpPr>
            <a:spLocks noGrp="1"/>
          </p:cNvSpPr>
          <p:nvPr>
            <p:ph type="title"/>
          </p:nvPr>
        </p:nvSpPr>
        <p:spPr>
          <a:xfrm>
            <a:off x="-3251838" y="-750998"/>
            <a:ext cx="8433015" cy="1509685"/>
          </a:xfrm>
        </p:spPr>
        <p:txBody>
          <a:bodyPr vert="horz" lIns="91440" tIns="45720" rIns="91440" bIns="45720" rtlCol="0" anchor="b">
            <a:normAutofit/>
          </a:bodyPr>
          <a:lstStyle/>
          <a:p>
            <a:pPr algn="r"/>
            <a:r>
              <a:rPr lang="en-US" sz="4000" b="1">
                <a:latin typeface="Candara"/>
              </a:rPr>
              <a:t>Visualising the SSI</a:t>
            </a:r>
          </a:p>
        </p:txBody>
      </p:sp>
      <p:sp>
        <p:nvSpPr>
          <p:cNvPr id="5" name="TextBox 4">
            <a:extLst>
              <a:ext uri="{FF2B5EF4-FFF2-40B4-BE49-F238E27FC236}">
                <a16:creationId xmlns:a16="http://schemas.microsoft.com/office/drawing/2014/main" id="{D87B33D5-7C97-4E55-98C7-448312497352}"/>
              </a:ext>
            </a:extLst>
          </p:cNvPr>
          <p:cNvSpPr txBox="1"/>
          <p:nvPr/>
        </p:nvSpPr>
        <p:spPr>
          <a:xfrm>
            <a:off x="684361" y="1841739"/>
            <a:ext cx="2067464" cy="769441"/>
          </a:xfrm>
          <a:prstGeom prst="rect">
            <a:avLst/>
          </a:prstGeom>
          <a:solidFill>
            <a:schemeClr val="accent6">
              <a:lumMod val="60000"/>
              <a:lumOff val="40000"/>
            </a:schemeClr>
          </a:solidFill>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Psychometric Test Providers</a:t>
            </a:r>
          </a:p>
        </p:txBody>
      </p:sp>
      <p:sp>
        <p:nvSpPr>
          <p:cNvPr id="25" name="TextBox 24">
            <a:extLst>
              <a:ext uri="{FF2B5EF4-FFF2-40B4-BE49-F238E27FC236}">
                <a16:creationId xmlns:a16="http://schemas.microsoft.com/office/drawing/2014/main" id="{1F4C56DD-5137-4AC7-AF5E-97B31ED4C089}"/>
              </a:ext>
            </a:extLst>
          </p:cNvPr>
          <p:cNvSpPr txBox="1"/>
          <p:nvPr/>
        </p:nvSpPr>
        <p:spPr>
          <a:xfrm>
            <a:off x="425568" y="3739552"/>
            <a:ext cx="2743200" cy="769441"/>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Mobile and Social Providers</a:t>
            </a:r>
          </a:p>
        </p:txBody>
      </p:sp>
      <p:sp>
        <p:nvSpPr>
          <p:cNvPr id="26" name="TextBox 25">
            <a:extLst>
              <a:ext uri="{FF2B5EF4-FFF2-40B4-BE49-F238E27FC236}">
                <a16:creationId xmlns:a16="http://schemas.microsoft.com/office/drawing/2014/main" id="{40F6C52C-E3B8-471A-9D1E-A40C8466C328}"/>
              </a:ext>
            </a:extLst>
          </p:cNvPr>
          <p:cNvSpPr txBox="1"/>
          <p:nvPr/>
        </p:nvSpPr>
        <p:spPr>
          <a:xfrm>
            <a:off x="3660473" y="1180379"/>
            <a:ext cx="2743200" cy="769441"/>
          </a:xfrm>
          <a:prstGeom prst="rect">
            <a:avLst/>
          </a:prstGeom>
          <a:solidFill>
            <a:schemeClr val="accent4">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Alternative Payment Data Providers</a:t>
            </a:r>
          </a:p>
        </p:txBody>
      </p:sp>
      <p:sp>
        <p:nvSpPr>
          <p:cNvPr id="27" name="TextBox 26">
            <a:extLst>
              <a:ext uri="{FF2B5EF4-FFF2-40B4-BE49-F238E27FC236}">
                <a16:creationId xmlns:a16="http://schemas.microsoft.com/office/drawing/2014/main" id="{809E94E8-7FFC-462A-BC24-9695ABF01BFF}"/>
              </a:ext>
            </a:extLst>
          </p:cNvPr>
          <p:cNvSpPr txBox="1"/>
          <p:nvPr/>
        </p:nvSpPr>
        <p:spPr>
          <a:xfrm>
            <a:off x="3358544" y="5091014"/>
            <a:ext cx="2743200" cy="1107996"/>
          </a:xfrm>
          <a:prstGeom prst="rect">
            <a:avLst/>
          </a:prstGeom>
          <a:solidFill>
            <a:schemeClr val="accent5">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Accounting Certificate Providers</a:t>
            </a:r>
          </a:p>
        </p:txBody>
      </p:sp>
      <p:sp>
        <p:nvSpPr>
          <p:cNvPr id="28" name="TextBox 27">
            <a:extLst>
              <a:ext uri="{FF2B5EF4-FFF2-40B4-BE49-F238E27FC236}">
                <a16:creationId xmlns:a16="http://schemas.microsoft.com/office/drawing/2014/main" id="{C680579E-B76A-495A-A40D-B34EEB1ABE25}"/>
              </a:ext>
            </a:extLst>
          </p:cNvPr>
          <p:cNvSpPr txBox="1"/>
          <p:nvPr/>
        </p:nvSpPr>
        <p:spPr>
          <a:xfrm>
            <a:off x="7977104" y="3548152"/>
            <a:ext cx="1334219" cy="430887"/>
          </a:xfrm>
          <a:prstGeom prst="rect">
            <a:avLst/>
          </a:prstGeom>
          <a:solidFill>
            <a:schemeClr val="accent1">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Lenders</a:t>
            </a:r>
          </a:p>
        </p:txBody>
      </p:sp>
      <p:sp>
        <p:nvSpPr>
          <p:cNvPr id="29" name="TextBox 28">
            <a:extLst>
              <a:ext uri="{FF2B5EF4-FFF2-40B4-BE49-F238E27FC236}">
                <a16:creationId xmlns:a16="http://schemas.microsoft.com/office/drawing/2014/main" id="{45886FC5-E63B-40F9-B3B3-3DFA16666489}"/>
              </a:ext>
            </a:extLst>
          </p:cNvPr>
          <p:cNvSpPr txBox="1"/>
          <p:nvPr/>
        </p:nvSpPr>
        <p:spPr>
          <a:xfrm rot="5400000">
            <a:off x="5464825" y="3397628"/>
            <a:ext cx="3994030" cy="769441"/>
          </a:xfrm>
          <a:prstGeom prst="rect">
            <a:avLst/>
          </a:prstGeom>
          <a:solidFill>
            <a:schemeClr val="bg1">
              <a:lumMod val="6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a:t>Data </a:t>
            </a:r>
            <a:r>
              <a:rPr lang="en-US" sz="2200" err="1"/>
              <a:t>minimisation</a:t>
            </a:r>
            <a:r>
              <a:rPr lang="en-US" sz="2200"/>
              <a:t> and zero-knowledge protocol</a:t>
            </a:r>
          </a:p>
        </p:txBody>
      </p:sp>
      <p:pic>
        <p:nvPicPr>
          <p:cNvPr id="7" name="Picture 7" descr="A close up of a logo&#10;&#10;Description generated with very high confidence">
            <a:extLst>
              <a:ext uri="{FF2B5EF4-FFF2-40B4-BE49-F238E27FC236}">
                <a16:creationId xmlns:a16="http://schemas.microsoft.com/office/drawing/2014/main" id="{1B1FAFC2-1DD9-4D33-9954-FB16BE30585A}"/>
              </a:ext>
            </a:extLst>
          </p:cNvPr>
          <p:cNvPicPr>
            <a:picLocks noChangeAspect="1"/>
          </p:cNvPicPr>
          <p:nvPr/>
        </p:nvPicPr>
        <p:blipFill rotWithShape="1">
          <a:blip r:embed="rId2"/>
          <a:srcRect t="-1875" r="943" b="36618"/>
          <a:stretch/>
        </p:blipFill>
        <p:spPr>
          <a:xfrm>
            <a:off x="4077417" y="3045121"/>
            <a:ext cx="1506777" cy="1084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Arrow: Right 29">
            <a:extLst>
              <a:ext uri="{FF2B5EF4-FFF2-40B4-BE49-F238E27FC236}">
                <a16:creationId xmlns:a16="http://schemas.microsoft.com/office/drawing/2014/main" id="{8E1C2078-C019-4941-AA63-ED427390F777}"/>
              </a:ext>
            </a:extLst>
          </p:cNvPr>
          <p:cNvSpPr/>
          <p:nvPr/>
        </p:nvSpPr>
        <p:spPr>
          <a:xfrm rot="60000">
            <a:off x="5796278" y="3425207"/>
            <a:ext cx="1138840" cy="676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1FD50141-1AE7-4944-B7A5-B23803EFBB6A}"/>
              </a:ext>
            </a:extLst>
          </p:cNvPr>
          <p:cNvCxnSpPr>
            <a:cxnSpLocks/>
          </p:cNvCxnSpPr>
          <p:nvPr/>
        </p:nvCxnSpPr>
        <p:spPr>
          <a:xfrm>
            <a:off x="2827283" y="2196662"/>
            <a:ext cx="1230418" cy="85539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32" name="Straight Arrow Connector 31">
            <a:extLst>
              <a:ext uri="{FF2B5EF4-FFF2-40B4-BE49-F238E27FC236}">
                <a16:creationId xmlns:a16="http://schemas.microsoft.com/office/drawing/2014/main" id="{9B5E30A9-5DE0-4368-8E82-3D101350DF26}"/>
              </a:ext>
            </a:extLst>
          </p:cNvPr>
          <p:cNvCxnSpPr>
            <a:cxnSpLocks/>
          </p:cNvCxnSpPr>
          <p:nvPr/>
        </p:nvCxnSpPr>
        <p:spPr>
          <a:xfrm flipV="1">
            <a:off x="3229367" y="3878391"/>
            <a:ext cx="823791" cy="220773"/>
          </a:xfrm>
          <a:prstGeom prst="straightConnector1">
            <a:avLst/>
          </a:prstGeom>
          <a:ln w="5715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cxnSp>
        <p:nvCxnSpPr>
          <p:cNvPr id="33" name="Straight Arrow Connector 32">
            <a:extLst>
              <a:ext uri="{FF2B5EF4-FFF2-40B4-BE49-F238E27FC236}">
                <a16:creationId xmlns:a16="http://schemas.microsoft.com/office/drawing/2014/main" id="{1B4799CF-4964-4015-9520-8607BED97978}"/>
              </a:ext>
            </a:extLst>
          </p:cNvPr>
          <p:cNvCxnSpPr>
            <a:cxnSpLocks/>
          </p:cNvCxnSpPr>
          <p:nvPr/>
        </p:nvCxnSpPr>
        <p:spPr>
          <a:xfrm>
            <a:off x="4655385" y="1996967"/>
            <a:ext cx="0" cy="1016624"/>
          </a:xfrm>
          <a:prstGeom prst="straightConnector1">
            <a:avLst/>
          </a:prstGeom>
          <a:ln w="57150">
            <a:solidFill>
              <a:schemeClr val="accent3"/>
            </a:solidFill>
            <a:tailEnd type="triangle"/>
          </a:ln>
        </p:spPr>
        <p:style>
          <a:lnRef idx="3">
            <a:schemeClr val="accent1"/>
          </a:lnRef>
          <a:fillRef idx="0">
            <a:schemeClr val="accent1"/>
          </a:fillRef>
          <a:effectRef idx="2">
            <a:schemeClr val="accent1"/>
          </a:effectRef>
          <a:fontRef idx="minor">
            <a:schemeClr val="tx1"/>
          </a:fontRef>
        </p:style>
      </p:cxnSp>
      <p:cxnSp>
        <p:nvCxnSpPr>
          <p:cNvPr id="36" name="Straight Arrow Connector 35">
            <a:extLst>
              <a:ext uri="{FF2B5EF4-FFF2-40B4-BE49-F238E27FC236}">
                <a16:creationId xmlns:a16="http://schemas.microsoft.com/office/drawing/2014/main" id="{ACC398B5-A195-4E4B-9B27-3BFD3A4F3876}"/>
              </a:ext>
            </a:extLst>
          </p:cNvPr>
          <p:cNvCxnSpPr>
            <a:cxnSpLocks/>
          </p:cNvCxnSpPr>
          <p:nvPr/>
        </p:nvCxnSpPr>
        <p:spPr>
          <a:xfrm flipH="1" flipV="1">
            <a:off x="4730144" y="4129804"/>
            <a:ext cx="5751" cy="897146"/>
          </a:xfrm>
          <a:prstGeom prst="straightConnector1">
            <a:avLst/>
          </a:prstGeom>
          <a:ln w="57150">
            <a:solidFill>
              <a:schemeClr val="accent5"/>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50377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9544E-B767-4A0A-8A4D-C5878F86A73C}"/>
              </a:ext>
            </a:extLst>
          </p:cNvPr>
          <p:cNvSpPr>
            <a:spLocks noGrp="1"/>
          </p:cNvSpPr>
          <p:nvPr>
            <p:ph type="title"/>
          </p:nvPr>
        </p:nvSpPr>
        <p:spPr/>
        <p:txBody>
          <a:bodyPr/>
          <a:lstStyle/>
          <a:p>
            <a:r>
              <a:rPr lang="en-US">
                <a:latin typeface="Candara"/>
                <a:cs typeface="Calibri Light"/>
              </a:rPr>
              <a:t>Existing and Emerging Regulations</a:t>
            </a:r>
            <a:endParaRPr lang="en-US" b="1">
              <a:latin typeface="Candara"/>
            </a:endParaRPr>
          </a:p>
          <a:p>
            <a:endParaRPr lang="en-US">
              <a:latin typeface="Candara"/>
              <a:cs typeface="Calibri Light"/>
            </a:endParaRPr>
          </a:p>
        </p:txBody>
      </p:sp>
      <p:sp>
        <p:nvSpPr>
          <p:cNvPr id="3" name="Content Placeholder 2">
            <a:extLst>
              <a:ext uri="{FF2B5EF4-FFF2-40B4-BE49-F238E27FC236}">
                <a16:creationId xmlns:a16="http://schemas.microsoft.com/office/drawing/2014/main" id="{B9D489D9-DEAA-4C80-9C10-48F0A3194986}"/>
              </a:ext>
            </a:extLst>
          </p:cNvPr>
          <p:cNvSpPr>
            <a:spLocks noGrp="1"/>
          </p:cNvSpPr>
          <p:nvPr>
            <p:ph idx="1"/>
          </p:nvPr>
        </p:nvSpPr>
        <p:spPr>
          <a:xfrm>
            <a:off x="677334" y="2735683"/>
            <a:ext cx="8596668" cy="3880773"/>
          </a:xfrm>
        </p:spPr>
        <p:txBody>
          <a:bodyPr vert="horz" lIns="91440" tIns="45720" rIns="91440" bIns="45720" rtlCol="0" anchor="t">
            <a:normAutofit/>
          </a:bodyPr>
          <a:lstStyle/>
          <a:p>
            <a:r>
              <a:rPr lang="en-US" sz="2400">
                <a:solidFill>
                  <a:srgbClr val="FFFFFF"/>
                </a:solidFill>
                <a:latin typeface="Candara"/>
                <a:cs typeface="Calibri"/>
              </a:rPr>
              <a:t>Public</a:t>
            </a:r>
            <a:r>
              <a:rPr lang="en-US" sz="2400">
                <a:solidFill>
                  <a:srgbClr val="FFFFFF"/>
                </a:solidFill>
                <a:latin typeface="Candara"/>
              </a:rPr>
              <a:t> sector</a:t>
            </a:r>
          </a:p>
          <a:p>
            <a:pPr lvl="1"/>
            <a:r>
              <a:rPr lang="en-US" sz="2400">
                <a:solidFill>
                  <a:srgbClr val="FFFFFF"/>
                </a:solidFill>
                <a:latin typeface="Candara"/>
                <a:cs typeface="Calibri"/>
              </a:rPr>
              <a:t>GDPR</a:t>
            </a:r>
          </a:p>
          <a:p>
            <a:r>
              <a:rPr lang="en-US" sz="2400">
                <a:solidFill>
                  <a:srgbClr val="FFFFFF"/>
                </a:solidFill>
                <a:latin typeface="Candara"/>
                <a:cs typeface="Calibri"/>
              </a:rPr>
              <a:t>Private sector</a:t>
            </a:r>
          </a:p>
          <a:p>
            <a:pPr lvl="1"/>
            <a:r>
              <a:rPr lang="en-US" sz="2400">
                <a:solidFill>
                  <a:srgbClr val="FFFFFF"/>
                </a:solidFill>
                <a:latin typeface="Candara"/>
                <a:cs typeface="Calibri"/>
              </a:rPr>
              <a:t>KYC</a:t>
            </a:r>
          </a:p>
          <a:p>
            <a:r>
              <a:rPr lang="en-US" sz="2400">
                <a:solidFill>
                  <a:srgbClr val="FFFFFF"/>
                </a:solidFill>
                <a:latin typeface="Candara"/>
                <a:cs typeface="Calibri"/>
              </a:rPr>
              <a:t>Civil society</a:t>
            </a:r>
          </a:p>
          <a:p>
            <a:pPr lvl="1"/>
            <a:r>
              <a:rPr lang="en-US" sz="2400">
                <a:solidFill>
                  <a:srgbClr val="FFFFFF"/>
                </a:solidFill>
                <a:latin typeface="Candara"/>
                <a:cs typeface="Calibri"/>
              </a:rPr>
              <a:t>Equifax, Yahoo!, and Cambridge Analytica scandals</a:t>
            </a:r>
          </a:p>
          <a:p>
            <a:endParaRPr lang="en-US">
              <a:solidFill>
                <a:srgbClr val="FFFFFF"/>
              </a:solidFill>
              <a:cs typeface="Calibri"/>
            </a:endParaRPr>
          </a:p>
        </p:txBody>
      </p:sp>
      <p:sp>
        <p:nvSpPr>
          <p:cNvPr id="5" name="Rectangle: Rounded Corners 4">
            <a:extLst>
              <a:ext uri="{FF2B5EF4-FFF2-40B4-BE49-F238E27FC236}">
                <a16:creationId xmlns:a16="http://schemas.microsoft.com/office/drawing/2014/main" id="{1AC1F4A4-04C3-469A-8F42-627CBB2399BA}"/>
              </a:ext>
            </a:extLst>
          </p:cNvPr>
          <p:cNvSpPr/>
          <p:nvPr/>
        </p:nvSpPr>
        <p:spPr>
          <a:xfrm>
            <a:off x="994914" y="1469364"/>
            <a:ext cx="1863304" cy="88564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latin typeface="Candara"/>
              </a:rPr>
              <a:t>Cryptographic</a:t>
            </a:r>
          </a:p>
        </p:txBody>
      </p:sp>
      <p:sp>
        <p:nvSpPr>
          <p:cNvPr id="7" name="Rectangle: Rounded Corners 6">
            <a:extLst>
              <a:ext uri="{FF2B5EF4-FFF2-40B4-BE49-F238E27FC236}">
                <a16:creationId xmlns:a16="http://schemas.microsoft.com/office/drawing/2014/main" id="{6B44A429-03EA-47EA-8622-B8164372FF35}"/>
              </a:ext>
            </a:extLst>
          </p:cNvPr>
          <p:cNvSpPr/>
          <p:nvPr/>
        </p:nvSpPr>
        <p:spPr>
          <a:xfrm>
            <a:off x="3165896" y="1469363"/>
            <a:ext cx="1863304" cy="88564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a:solidFill>
                  <a:srgbClr val="000000"/>
                </a:solidFill>
                <a:latin typeface="Candara"/>
              </a:rPr>
              <a:t>Regulatory</a:t>
            </a:r>
          </a:p>
        </p:txBody>
      </p:sp>
      <p:sp>
        <p:nvSpPr>
          <p:cNvPr id="9" name="Rectangle: Rounded Corners 8">
            <a:extLst>
              <a:ext uri="{FF2B5EF4-FFF2-40B4-BE49-F238E27FC236}">
                <a16:creationId xmlns:a16="http://schemas.microsoft.com/office/drawing/2014/main" id="{F3F5ED54-C572-4869-8BA2-42FEBB9C76AB}"/>
              </a:ext>
            </a:extLst>
          </p:cNvPr>
          <p:cNvSpPr/>
          <p:nvPr/>
        </p:nvSpPr>
        <p:spPr>
          <a:xfrm>
            <a:off x="5380003" y="1469365"/>
            <a:ext cx="1863304" cy="885646"/>
          </a:xfrm>
          <a:prstGeom prst="roundRect">
            <a:avLst/>
          </a:prstGeom>
          <a:solidFill>
            <a:schemeClr val="bg2">
              <a:lumMod val="7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b="1">
                <a:latin typeface="Candara"/>
              </a:rPr>
              <a:t>Human Rights</a:t>
            </a:r>
          </a:p>
        </p:txBody>
      </p:sp>
    </p:spTree>
    <p:extLst>
      <p:ext uri="{BB962C8B-B14F-4D97-AF65-F5344CB8AC3E}">
        <p14:creationId xmlns:p14="http://schemas.microsoft.com/office/powerpoint/2010/main" val="133910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25B3-EF5B-447B-B5B2-EE87236D6796}"/>
              </a:ext>
            </a:extLst>
          </p:cNvPr>
          <p:cNvSpPr>
            <a:spLocks noGrp="1"/>
          </p:cNvSpPr>
          <p:nvPr>
            <p:ph type="title"/>
          </p:nvPr>
        </p:nvSpPr>
        <p:spPr/>
        <p:txBody>
          <a:bodyPr/>
          <a:lstStyle/>
          <a:p>
            <a:r>
              <a:rPr lang="en-US">
                <a:latin typeface="Candara"/>
              </a:rPr>
              <a:t>Human Rights </a:t>
            </a:r>
            <a:r>
              <a:rPr lang="en-US"/>
              <a:t> </a:t>
            </a:r>
          </a:p>
        </p:txBody>
      </p:sp>
      <p:sp>
        <p:nvSpPr>
          <p:cNvPr id="3" name="Content Placeholder 2">
            <a:extLst>
              <a:ext uri="{FF2B5EF4-FFF2-40B4-BE49-F238E27FC236}">
                <a16:creationId xmlns:a16="http://schemas.microsoft.com/office/drawing/2014/main" id="{C0BF8440-8311-41D6-AB46-AFD15662BBC2}"/>
              </a:ext>
            </a:extLst>
          </p:cNvPr>
          <p:cNvSpPr>
            <a:spLocks noGrp="1"/>
          </p:cNvSpPr>
          <p:nvPr>
            <p:ph idx="1"/>
          </p:nvPr>
        </p:nvSpPr>
        <p:spPr>
          <a:xfrm>
            <a:off x="677334" y="3023231"/>
            <a:ext cx="8596668" cy="3880773"/>
          </a:xfrm>
        </p:spPr>
        <p:txBody>
          <a:bodyPr vert="horz" lIns="91440" tIns="45720" rIns="91440" bIns="45720" rtlCol="0" anchor="t">
            <a:normAutofit/>
          </a:bodyPr>
          <a:lstStyle/>
          <a:p>
            <a:r>
              <a:rPr lang="en-US" sz="2400">
                <a:solidFill>
                  <a:srgbClr val="FFFFFF"/>
                </a:solidFill>
                <a:latin typeface="Candara"/>
              </a:rPr>
              <a:t>Sovereignty and privacy as rights in the UN's Universal Declaration of Human Rights</a:t>
            </a:r>
          </a:p>
        </p:txBody>
      </p:sp>
      <p:sp>
        <p:nvSpPr>
          <p:cNvPr id="5" name="Rectangle: Rounded Corners 4">
            <a:extLst>
              <a:ext uri="{FF2B5EF4-FFF2-40B4-BE49-F238E27FC236}">
                <a16:creationId xmlns:a16="http://schemas.microsoft.com/office/drawing/2014/main" id="{EC764BA2-449A-48FE-8510-CE9BB3845FA0}"/>
              </a:ext>
            </a:extLst>
          </p:cNvPr>
          <p:cNvSpPr/>
          <p:nvPr/>
        </p:nvSpPr>
        <p:spPr>
          <a:xfrm>
            <a:off x="836763" y="1469364"/>
            <a:ext cx="1863304" cy="88564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latin typeface="Candara"/>
              </a:rPr>
              <a:t>Cryptographic</a:t>
            </a:r>
          </a:p>
        </p:txBody>
      </p:sp>
      <p:sp>
        <p:nvSpPr>
          <p:cNvPr id="7" name="Rectangle: Rounded Corners 6">
            <a:extLst>
              <a:ext uri="{FF2B5EF4-FFF2-40B4-BE49-F238E27FC236}">
                <a16:creationId xmlns:a16="http://schemas.microsoft.com/office/drawing/2014/main" id="{442A950F-B70A-4257-B897-67B87AE62030}"/>
              </a:ext>
            </a:extLst>
          </p:cNvPr>
          <p:cNvSpPr/>
          <p:nvPr/>
        </p:nvSpPr>
        <p:spPr>
          <a:xfrm>
            <a:off x="3007745" y="1469363"/>
            <a:ext cx="1863304" cy="885646"/>
          </a:xfrm>
          <a:prstGeom prst="roundRect">
            <a:avLst/>
          </a:prstGeom>
          <a:solidFill>
            <a:schemeClr val="bg2">
              <a:lumMod val="7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b="1">
                <a:latin typeface="Candara"/>
              </a:rPr>
              <a:t>Regulatory</a:t>
            </a:r>
          </a:p>
        </p:txBody>
      </p:sp>
      <p:sp>
        <p:nvSpPr>
          <p:cNvPr id="9" name="Rectangle: Rounded Corners 8">
            <a:extLst>
              <a:ext uri="{FF2B5EF4-FFF2-40B4-BE49-F238E27FC236}">
                <a16:creationId xmlns:a16="http://schemas.microsoft.com/office/drawing/2014/main" id="{8352ED20-0E82-43E5-AEA3-D83E1ED75F78}"/>
              </a:ext>
            </a:extLst>
          </p:cNvPr>
          <p:cNvSpPr/>
          <p:nvPr/>
        </p:nvSpPr>
        <p:spPr>
          <a:xfrm>
            <a:off x="5221852" y="1469365"/>
            <a:ext cx="1863304" cy="88564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a:solidFill>
                  <a:srgbClr val="000000"/>
                </a:solidFill>
                <a:latin typeface="Candara"/>
              </a:rPr>
              <a:t>Human Rights</a:t>
            </a:r>
          </a:p>
        </p:txBody>
      </p:sp>
    </p:spTree>
    <p:extLst>
      <p:ext uri="{BB962C8B-B14F-4D97-AF65-F5344CB8AC3E}">
        <p14:creationId xmlns:p14="http://schemas.microsoft.com/office/powerpoint/2010/main" val="242672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B71F80-1F92-4074-84D9-16A062B215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rebuchet MS Regular" panose="020B0603020202020204" pitchFamily="34" charset="0"/>
            </a:endParaRPr>
          </a:p>
        </p:txBody>
      </p:sp>
      <p:sp>
        <p:nvSpPr>
          <p:cNvPr id="22" name="Isosceles Triangle 21">
            <a:extLst>
              <a:ext uri="{FF2B5EF4-FFF2-40B4-BE49-F238E27FC236}">
                <a16:creationId xmlns:a16="http://schemas.microsoft.com/office/drawing/2014/main" id="{7209C9DA-6E0D-46D9-8275-C52222D8CCA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3EB57A4D-E0D0-46DA-B339-F24CA46FA70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Title 1">
            <a:extLst>
              <a:ext uri="{FF2B5EF4-FFF2-40B4-BE49-F238E27FC236}">
                <a16:creationId xmlns:a16="http://schemas.microsoft.com/office/drawing/2014/main" id="{2F4A43F2-C824-C149-A84E-7B2308C14BDF}"/>
              </a:ext>
            </a:extLst>
          </p:cNvPr>
          <p:cNvSpPr>
            <a:spLocks noGrp="1"/>
          </p:cNvSpPr>
          <p:nvPr>
            <p:ph type="title"/>
          </p:nvPr>
        </p:nvSpPr>
        <p:spPr>
          <a:xfrm>
            <a:off x="842597" y="647177"/>
            <a:ext cx="8596668" cy="1631073"/>
          </a:xfrm>
        </p:spPr>
        <p:txBody>
          <a:bodyPr>
            <a:normAutofit/>
          </a:bodyPr>
          <a:lstStyle/>
          <a:p>
            <a:r>
              <a:rPr lang="en-US"/>
              <a:t>Recommendations:</a:t>
            </a:r>
            <a:br>
              <a:rPr lang="en-US"/>
            </a:br>
            <a:r>
              <a:rPr lang="en-US"/>
              <a:t>Building bridges</a:t>
            </a:r>
          </a:p>
        </p:txBody>
      </p:sp>
      <p:sp>
        <p:nvSpPr>
          <p:cNvPr id="12" name="Freeform 11">
            <a:extLst>
              <a:ext uri="{FF2B5EF4-FFF2-40B4-BE49-F238E27FC236}">
                <a16:creationId xmlns:a16="http://schemas.microsoft.com/office/drawing/2014/main" id="{90EDDD17-7163-3746-AB1B-065482A862CD}"/>
              </a:ext>
            </a:extLst>
          </p:cNvPr>
          <p:cNvSpPr/>
          <p:nvPr/>
        </p:nvSpPr>
        <p:spPr>
          <a:xfrm>
            <a:off x="2623545"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Banks</a:t>
            </a:r>
            <a:endParaRPr lang="en-US" sz="1600" kern="1200">
              <a:solidFill>
                <a:schemeClr val="tx1"/>
              </a:solidFill>
              <a:latin typeface="Trebuchet MS Regular" panose="020B0603020202020204" pitchFamily="34" charset="0"/>
            </a:endParaRPr>
          </a:p>
        </p:txBody>
      </p:sp>
      <p:sp>
        <p:nvSpPr>
          <p:cNvPr id="14" name="Freeform 13">
            <a:extLst>
              <a:ext uri="{FF2B5EF4-FFF2-40B4-BE49-F238E27FC236}">
                <a16:creationId xmlns:a16="http://schemas.microsoft.com/office/drawing/2014/main" id="{E4B4AF1A-FBFD-6E46-AB88-015427567CB6}"/>
              </a:ext>
            </a:extLst>
          </p:cNvPr>
          <p:cNvSpPr/>
          <p:nvPr/>
        </p:nvSpPr>
        <p:spPr>
          <a:xfrm>
            <a:off x="4178503" y="3058322"/>
            <a:ext cx="3109914" cy="2709334"/>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2709333" y="0"/>
                </a:moveTo>
                <a:lnTo>
                  <a:pt x="1354666" y="2709333"/>
                </a:lnTo>
                <a:lnTo>
                  <a:pt x="0" y="0"/>
                </a:lnTo>
                <a:lnTo>
                  <a:pt x="2709333" y="0"/>
                </a:lnTo>
                <a:close/>
              </a:path>
            </a:pathLst>
          </a:custGeom>
          <a:solidFill>
            <a:schemeClr val="accent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3533" tIns="76201" rIns="753533" bIns="1430867" numCol="1" spcCol="1270" anchor="ctr" anchorCtr="0">
            <a:noAutofit/>
          </a:bodyPr>
          <a:lstStyle/>
          <a:p>
            <a:pPr marL="0" lvl="0" indent="0" algn="ctr" defTabSz="889000">
              <a:lnSpc>
                <a:spcPct val="90000"/>
              </a:lnSpc>
              <a:spcBef>
                <a:spcPct val="0"/>
              </a:spcBef>
              <a:spcAft>
                <a:spcPct val="35000"/>
              </a:spcAft>
              <a:buNone/>
            </a:pPr>
            <a:endParaRPr lang="en-US" sz="2000" kern="1200">
              <a:latin typeface="Trebuchet MS Regular" panose="020B0603020202020204" pitchFamily="34" charset="0"/>
            </a:endParaRPr>
          </a:p>
          <a:p>
            <a:pPr marL="0" lvl="0" indent="0" algn="ctr" defTabSz="889000">
              <a:lnSpc>
                <a:spcPct val="90000"/>
              </a:lnSpc>
              <a:spcBef>
                <a:spcPct val="0"/>
              </a:spcBef>
              <a:spcAft>
                <a:spcPct val="35000"/>
              </a:spcAft>
              <a:buNone/>
            </a:pPr>
            <a:r>
              <a:rPr lang="en-US" sz="2000" kern="1200">
                <a:latin typeface="Trebuchet MS Regular" panose="020B0603020202020204" pitchFamily="34" charset="0"/>
              </a:rPr>
              <a:t>Stagnant Caribbean economy</a:t>
            </a:r>
          </a:p>
        </p:txBody>
      </p:sp>
      <p:sp>
        <p:nvSpPr>
          <p:cNvPr id="15" name="Freeform 14">
            <a:extLst>
              <a:ext uri="{FF2B5EF4-FFF2-40B4-BE49-F238E27FC236}">
                <a16:creationId xmlns:a16="http://schemas.microsoft.com/office/drawing/2014/main" id="{B5B9EA94-1A6E-4B49-B67B-321D42EAE977}"/>
              </a:ext>
            </a:extLst>
          </p:cNvPr>
          <p:cNvSpPr/>
          <p:nvPr/>
        </p:nvSpPr>
        <p:spPr>
          <a:xfrm>
            <a:off x="5733461" y="3058323"/>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Data providers</a:t>
            </a:r>
          </a:p>
        </p:txBody>
      </p:sp>
      <p:sp>
        <p:nvSpPr>
          <p:cNvPr id="25" name="Freeform 24">
            <a:extLst>
              <a:ext uri="{FF2B5EF4-FFF2-40B4-BE49-F238E27FC236}">
                <a16:creationId xmlns:a16="http://schemas.microsoft.com/office/drawing/2014/main" id="{858A6482-3768-E942-8EBC-9768A6CCE42B}"/>
              </a:ext>
            </a:extLst>
          </p:cNvPr>
          <p:cNvSpPr/>
          <p:nvPr/>
        </p:nvSpPr>
        <p:spPr>
          <a:xfrm>
            <a:off x="4178502" y="348988"/>
            <a:ext cx="3109914" cy="2709333"/>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0" y="2709333"/>
                </a:moveTo>
                <a:lnTo>
                  <a:pt x="1354667" y="0"/>
                </a:lnTo>
                <a:lnTo>
                  <a:pt x="2709333" y="2709333"/>
                </a:lnTo>
                <a:lnTo>
                  <a:pt x="0" y="2709333"/>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38293" tIns="1415627" rIns="738293" bIns="60960" numCol="1" spcCol="1270" anchor="ctr" anchorCtr="0">
            <a:noAutofit/>
          </a:bodyPr>
          <a:lstStyle/>
          <a:p>
            <a:pPr marL="0" lvl="0" indent="0" algn="ctr" defTabSz="711200">
              <a:lnSpc>
                <a:spcPct val="90000"/>
              </a:lnSpc>
              <a:spcBef>
                <a:spcPct val="0"/>
              </a:spcBef>
              <a:spcAft>
                <a:spcPct val="35000"/>
              </a:spcAft>
              <a:buNone/>
            </a:pPr>
            <a:r>
              <a:rPr lang="en-US" sz="2000" kern="1200">
                <a:solidFill>
                  <a:schemeClr val="tx1"/>
                </a:solidFill>
                <a:latin typeface="Trebuchet MS Regular" panose="020B0603020202020204" pitchFamily="34" charset="0"/>
              </a:rPr>
              <a:t>SMEs</a:t>
            </a:r>
            <a:endParaRPr lang="en-US" sz="1600" kern="1200">
              <a:solidFill>
                <a:schemeClr val="tx1"/>
              </a:solidFill>
              <a:latin typeface="Trebuchet MS Regular" panose="020B0603020202020204" pitchFamily="34" charset="0"/>
            </a:endParaRPr>
          </a:p>
        </p:txBody>
      </p:sp>
      <p:sp>
        <p:nvSpPr>
          <p:cNvPr id="11" name="Freeform 10">
            <a:extLst>
              <a:ext uri="{FF2B5EF4-FFF2-40B4-BE49-F238E27FC236}">
                <a16:creationId xmlns:a16="http://schemas.microsoft.com/office/drawing/2014/main" id="{555D9099-114D-B94E-BD04-A45247AE9A23}"/>
              </a:ext>
            </a:extLst>
          </p:cNvPr>
          <p:cNvSpPr/>
          <p:nvPr/>
        </p:nvSpPr>
        <p:spPr>
          <a:xfrm>
            <a:off x="4178502" y="3058322"/>
            <a:ext cx="3109914" cy="2709334"/>
          </a:xfrm>
          <a:custGeom>
            <a:avLst/>
            <a:gdLst>
              <a:gd name="connsiteX0" fmla="*/ 0 w 2709333"/>
              <a:gd name="connsiteY0" fmla="*/ 2709333 h 2709333"/>
              <a:gd name="connsiteX1" fmla="*/ 1354667 w 2709333"/>
              <a:gd name="connsiteY1" fmla="*/ 0 h 2709333"/>
              <a:gd name="connsiteX2" fmla="*/ 2709333 w 2709333"/>
              <a:gd name="connsiteY2" fmla="*/ 2709333 h 2709333"/>
              <a:gd name="connsiteX3" fmla="*/ 0 w 2709333"/>
              <a:gd name="connsiteY3" fmla="*/ 2709333 h 2709333"/>
            </a:gdLst>
            <a:ahLst/>
            <a:cxnLst>
              <a:cxn ang="0">
                <a:pos x="connsiteX0" y="connsiteY0"/>
              </a:cxn>
              <a:cxn ang="0">
                <a:pos x="connsiteX1" y="connsiteY1"/>
              </a:cxn>
              <a:cxn ang="0">
                <a:pos x="connsiteX2" y="connsiteY2"/>
              </a:cxn>
              <a:cxn ang="0">
                <a:pos x="connsiteX3" y="connsiteY3"/>
              </a:cxn>
            </a:cxnLst>
            <a:rect l="l" t="t" r="r" b="b"/>
            <a:pathLst>
              <a:path w="2709333" h="2709333">
                <a:moveTo>
                  <a:pt x="2709333" y="0"/>
                </a:moveTo>
                <a:lnTo>
                  <a:pt x="1354666" y="2709333"/>
                </a:lnTo>
                <a:lnTo>
                  <a:pt x="0" y="0"/>
                </a:lnTo>
                <a:lnTo>
                  <a:pt x="2709333" y="0"/>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3533" tIns="76201" rIns="753533" bIns="1430867" numCol="1" spcCol="1270" anchor="ctr" anchorCtr="0">
            <a:noAutofit/>
          </a:bodyPr>
          <a:lstStyle/>
          <a:p>
            <a:pPr marL="0" lvl="0" indent="0" algn="ctr" defTabSz="889000">
              <a:lnSpc>
                <a:spcPct val="90000"/>
              </a:lnSpc>
              <a:spcBef>
                <a:spcPct val="0"/>
              </a:spcBef>
              <a:spcAft>
                <a:spcPct val="35000"/>
              </a:spcAft>
              <a:buNone/>
            </a:pPr>
            <a:endParaRPr lang="en-US" sz="2000" kern="1200">
              <a:latin typeface="Trebuchet MS Regular" panose="020B0603020202020204" pitchFamily="34" charset="0"/>
            </a:endParaRPr>
          </a:p>
          <a:p>
            <a:pPr marL="0" lvl="0" indent="0" algn="ctr" defTabSz="889000">
              <a:lnSpc>
                <a:spcPct val="90000"/>
              </a:lnSpc>
              <a:spcBef>
                <a:spcPct val="0"/>
              </a:spcBef>
              <a:spcAft>
                <a:spcPct val="35000"/>
              </a:spcAft>
              <a:buNone/>
            </a:pPr>
            <a:r>
              <a:rPr lang="en-US" sz="2000" kern="1200">
                <a:solidFill>
                  <a:schemeClr val="tx1"/>
                </a:solidFill>
                <a:latin typeface="Trebuchet MS Regular" panose="020B0603020202020204" pitchFamily="34" charset="0"/>
              </a:rPr>
              <a:t>Facilitator</a:t>
            </a:r>
          </a:p>
        </p:txBody>
      </p:sp>
    </p:spTree>
    <p:extLst>
      <p:ext uri="{BB962C8B-B14F-4D97-AF65-F5344CB8AC3E}">
        <p14:creationId xmlns:p14="http://schemas.microsoft.com/office/powerpoint/2010/main" val="1135387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42B6-E79F-4823-BE25-0F1AC13CE50B}"/>
              </a:ext>
            </a:extLst>
          </p:cNvPr>
          <p:cNvSpPr>
            <a:spLocks noGrp="1"/>
          </p:cNvSpPr>
          <p:nvPr>
            <p:ph type="ctrTitle"/>
          </p:nvPr>
        </p:nvSpPr>
        <p:spPr/>
        <p:txBody>
          <a:bodyPr/>
          <a:lstStyle/>
          <a:p>
            <a:r>
              <a:rPr lang="en-US"/>
              <a:t>Q&amp;A </a:t>
            </a:r>
          </a:p>
        </p:txBody>
      </p:sp>
    </p:spTree>
    <p:extLst>
      <p:ext uri="{BB962C8B-B14F-4D97-AF65-F5344CB8AC3E}">
        <p14:creationId xmlns:p14="http://schemas.microsoft.com/office/powerpoint/2010/main" val="1191844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42B6-E79F-4823-BE25-0F1AC13CE50B}"/>
              </a:ext>
            </a:extLst>
          </p:cNvPr>
          <p:cNvSpPr>
            <a:spLocks noGrp="1"/>
          </p:cNvSpPr>
          <p:nvPr>
            <p:ph type="ctrTitle"/>
          </p:nvPr>
        </p:nvSpPr>
        <p:spPr/>
        <p:txBody>
          <a:bodyPr/>
          <a:lstStyle/>
          <a:p>
            <a:r>
              <a:rPr lang="en-US"/>
              <a:t>Annex</a:t>
            </a:r>
          </a:p>
        </p:txBody>
      </p:sp>
    </p:spTree>
    <p:extLst>
      <p:ext uri="{BB962C8B-B14F-4D97-AF65-F5344CB8AC3E}">
        <p14:creationId xmlns:p14="http://schemas.microsoft.com/office/powerpoint/2010/main" val="2749590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815A7B4-532E-48C9-AC24-D78ACF3339DB}"/>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D40109F4-CE5C-45F4-856E-F3F69C9FD4E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0" name="Straight Connector 9">
              <a:extLst>
                <a:ext uri="{FF2B5EF4-FFF2-40B4-BE49-F238E27FC236}">
                  <a16:creationId xmlns:a16="http://schemas.microsoft.com/office/drawing/2014/main" id="{3CBAA4DE-3D7B-460B-AE98-D9F9990C0B62}"/>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BF1ED3E-4F80-4AF6-A41B-44F53DDE610D}"/>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C0B2D747-3E31-45C5-9A98-A9710A585FBB}"/>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A15FD4BA-3020-462D-8BE8-B3A65B8E492A}"/>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A304284A-7318-4DD5-898C-2F6B23C778FA}"/>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9DF48E66-B635-4509-B115-E0987C014EBC}"/>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E3B96D94-5F5A-4F4C-810C-917BF4D266C3}"/>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7F3782D6-BFF8-4389-9D39-A023ADAA92C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ECE162D4-FCAE-441B-B5E9-C91DE62124EF}"/>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3" name="Picture 3" descr="A screenshot of a cell phone&#10;&#10;Description generated with very high confidence">
            <a:extLst>
              <a:ext uri="{FF2B5EF4-FFF2-40B4-BE49-F238E27FC236}">
                <a16:creationId xmlns:a16="http://schemas.microsoft.com/office/drawing/2014/main" id="{0718A4D5-54C1-4593-9D6B-AB41E55365AB}"/>
              </a:ext>
            </a:extLst>
          </p:cNvPr>
          <p:cNvPicPr>
            <a:picLocks noChangeAspect="1"/>
          </p:cNvPicPr>
          <p:nvPr/>
        </p:nvPicPr>
        <p:blipFill>
          <a:blip r:embed="rId2"/>
          <a:stretch>
            <a:fillRect/>
          </a:stretch>
        </p:blipFill>
        <p:spPr>
          <a:xfrm>
            <a:off x="1095313" y="1911882"/>
            <a:ext cx="7638018" cy="4176468"/>
          </a:xfrm>
          <a:prstGeom prst="rect">
            <a:avLst/>
          </a:prstGeom>
        </p:spPr>
      </p:pic>
      <p:sp>
        <p:nvSpPr>
          <p:cNvPr id="2" name="Title 1">
            <a:extLst>
              <a:ext uri="{FF2B5EF4-FFF2-40B4-BE49-F238E27FC236}">
                <a16:creationId xmlns:a16="http://schemas.microsoft.com/office/drawing/2014/main" id="{B3CEAF61-2C2C-43C9-96FA-CCEAF1C98D6E}"/>
              </a:ext>
            </a:extLst>
          </p:cNvPr>
          <p:cNvSpPr>
            <a:spLocks noGrp="1"/>
          </p:cNvSpPr>
          <p:nvPr>
            <p:ph type="title"/>
          </p:nvPr>
        </p:nvSpPr>
        <p:spPr>
          <a:xfrm>
            <a:off x="1043478" y="571184"/>
            <a:ext cx="8288032" cy="1096316"/>
          </a:xfrm>
        </p:spPr>
        <p:txBody>
          <a:bodyPr vert="horz" lIns="91440" tIns="45720" rIns="91440" bIns="45720" rtlCol="0" anchor="b">
            <a:normAutofit/>
          </a:bodyPr>
          <a:lstStyle/>
          <a:p>
            <a:r>
              <a:rPr lang="en-US" sz="4800">
                <a:latin typeface="Candara"/>
              </a:rPr>
              <a:t>Why Blockchain-based SSI</a:t>
            </a:r>
            <a:endParaRPr lang="en-US" sz="4800"/>
          </a:p>
        </p:txBody>
      </p:sp>
    </p:spTree>
    <p:extLst>
      <p:ext uri="{BB962C8B-B14F-4D97-AF65-F5344CB8AC3E}">
        <p14:creationId xmlns:p14="http://schemas.microsoft.com/office/powerpoint/2010/main" val="34667177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731</Words>
  <Application>Microsoft Macintosh PowerPoint</Application>
  <PresentationFormat>Widescreen</PresentationFormat>
  <Paragraphs>250</Paragraphs>
  <Slides>26</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Arial</vt:lpstr>
      <vt:lpstr>Calibri</vt:lpstr>
      <vt:lpstr>Calibri Light</vt:lpstr>
      <vt:lpstr>Candara</vt:lpstr>
      <vt:lpstr>Courier New</vt:lpstr>
      <vt:lpstr>Trebuchet MS</vt:lpstr>
      <vt:lpstr>Trebuchet MS Regular</vt:lpstr>
      <vt:lpstr>Wingdings 3</vt:lpstr>
      <vt:lpstr>Facet</vt:lpstr>
      <vt:lpstr>Facet</vt:lpstr>
      <vt:lpstr>CONNECTING DISPARATE DATA: How Blockchain can Improve Access to Finance for Caribbean SMEs</vt:lpstr>
      <vt:lpstr>The problem</vt:lpstr>
      <vt:lpstr>Solution components</vt:lpstr>
      <vt:lpstr>Our proposal</vt:lpstr>
      <vt:lpstr>Methodology &amp; Limitations</vt:lpstr>
      <vt:lpstr>Problems to overcome  </vt:lpstr>
      <vt:lpstr>'channels of finance that emerge outside of the regulated banking system'</vt:lpstr>
      <vt:lpstr>Alternative data for creditworthiness:</vt:lpstr>
      <vt:lpstr>Alternative Payment Data</vt:lpstr>
      <vt:lpstr>"Mobile phone behaviour is not random, it is a rich proxy for the consumer's lifestyle"</vt:lpstr>
      <vt:lpstr>Psychometric testing</vt:lpstr>
      <vt:lpstr>The Role of Blockchain</vt:lpstr>
      <vt:lpstr>Blockchain is to value as the internet is to information.</vt:lpstr>
      <vt:lpstr>Blockchain replaces  trust in humans with  trust in mathematics.  The Sovrin Foundation</vt:lpstr>
      <vt:lpstr>Security on the Blockchain:  Unique Cryptography</vt:lpstr>
      <vt:lpstr>Resistance to Attacks &amp; Resilience of Personhood</vt:lpstr>
      <vt:lpstr>The Self-Sovereign Identification System</vt:lpstr>
      <vt:lpstr>Controllability, Consent &amp; Minimization </vt:lpstr>
      <vt:lpstr>Portability, Persistence &amp; Interoperability</vt:lpstr>
      <vt:lpstr>Visualising the SSI</vt:lpstr>
      <vt:lpstr>Existing and Emerging Regulations </vt:lpstr>
      <vt:lpstr>Human Rights  </vt:lpstr>
      <vt:lpstr>Recommendations: Building bridges</vt:lpstr>
      <vt:lpstr>Q&amp;A </vt:lpstr>
      <vt:lpstr>Annex</vt:lpstr>
      <vt:lpstr>Why Blockchain-based SSI</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CONNECTING DISPARATE DATA: How Blockchain can Improve Access to Finance for Caribbean SMEs</dc:title>
  <cp:lastModifiedBy>Haisley Wert</cp:lastModifiedBy>
  <cp:revision>1</cp:revision>
  <dcterms:modified xsi:type="dcterms:W3CDTF">2018-04-27T11:14:42Z</dcterms:modified>
</cp:coreProperties>
</file>