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84" r:id="rId3"/>
    <p:sldMasterId id="2147483696" r:id="rId4"/>
    <p:sldMasterId id="2147483708" r:id="rId5"/>
    <p:sldMasterId id="2147483732" r:id="rId6"/>
    <p:sldMasterId id="2147483744" r:id="rId7"/>
  </p:sldMasterIdLst>
  <p:notesMasterIdLst>
    <p:notesMasterId r:id="rId18"/>
  </p:notesMasterIdLst>
  <p:sldIdLst>
    <p:sldId id="256" r:id="rId8"/>
    <p:sldId id="258" r:id="rId9"/>
    <p:sldId id="261" r:id="rId10"/>
    <p:sldId id="263" r:id="rId11"/>
    <p:sldId id="264" r:id="rId12"/>
    <p:sldId id="278" r:id="rId13"/>
    <p:sldId id="259" r:id="rId14"/>
    <p:sldId id="280" r:id="rId15"/>
    <p:sldId id="270" r:id="rId16"/>
    <p:sldId id="271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10" Type="http://schemas.openxmlformats.org/officeDocument/2006/relationships/slide" Target="slides/slide3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T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Sheet2!$B$1</c:f>
              <c:strCache>
                <c:ptCount val="1"/>
                <c:pt idx="0">
                  <c:v>Firms</c:v>
                </c:pt>
              </c:strCache>
            </c:strRef>
          </c:tx>
          <c:spPr>
            <a:solidFill>
              <a:srgbClr val="1F497D">
                <a:lumMod val="75000"/>
              </a:srgbClr>
            </a:solidFill>
          </c:spPr>
          <c:invertIfNegative val="0"/>
          <c:dLbls>
            <c:txPr>
              <a:bodyPr/>
              <a:lstStyle/>
              <a:p>
                <a:pPr>
                  <a:defRPr sz="18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Sheet2!$A$2:$A$4</c:f>
              <c:strCache>
                <c:ptCount val="3"/>
                <c:pt idx="0">
                  <c:v>Innovators</c:v>
                </c:pt>
                <c:pt idx="1">
                  <c:v>Potential innovators </c:v>
                </c:pt>
                <c:pt idx="2">
                  <c:v>Non-innovators</c:v>
                </c:pt>
              </c:strCache>
            </c:strRef>
          </c:cat>
          <c:val>
            <c:numRef>
              <c:f>Sheet2!$B$2:$B$4</c:f>
              <c:numCache>
                <c:formatCode>General</c:formatCode>
                <c:ptCount val="3"/>
                <c:pt idx="0">
                  <c:v>26</c:v>
                </c:pt>
                <c:pt idx="1">
                  <c:v>59</c:v>
                </c:pt>
                <c:pt idx="2">
                  <c:v>15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axId val="123994112"/>
        <c:axId val="169527168"/>
      </c:barChart>
      <c:catAx>
        <c:axId val="123994112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/>
          <a:lstStyle/>
          <a:p>
            <a:pPr>
              <a:defRPr sz="2000" b="1"/>
            </a:pPr>
            <a:endParaRPr lang="en-US"/>
          </a:p>
        </c:txPr>
        <c:crossAx val="169527168"/>
        <c:crosses val="autoZero"/>
        <c:auto val="1"/>
        <c:lblAlgn val="ctr"/>
        <c:lblOffset val="100"/>
        <c:noMultiLvlLbl val="0"/>
      </c:catAx>
      <c:valAx>
        <c:axId val="16952716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2000" b="1"/>
            </a:pPr>
            <a:endParaRPr lang="en-US"/>
          </a:p>
        </c:txPr>
        <c:crossAx val="123994112"/>
        <c:crosses val="autoZero"/>
        <c:crossBetween val="between"/>
      </c:valAx>
    </c:plotArea>
    <c:plotVisOnly val="1"/>
    <c:dispBlanksAs val="gap"/>
    <c:showDLblsOverMax val="0"/>
  </c:chart>
  <c:externalData r:id="rId2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T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341DBE-7D2C-47F7-BBAE-584BDAA86548}" type="datetimeFigureOut">
              <a:rPr lang="en-TT" smtClean="0"/>
              <a:t>17/11/2016</a:t>
            </a:fld>
            <a:endParaRPr lang="en-T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T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T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T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72CA77-A628-497F-8FDE-11FCD9129596}" type="slidenum">
              <a:rPr lang="en-TT" smtClean="0"/>
              <a:t>‹#›</a:t>
            </a:fld>
            <a:endParaRPr lang="en-TT"/>
          </a:p>
        </p:txBody>
      </p:sp>
    </p:spTree>
    <p:extLst>
      <p:ext uri="{BB962C8B-B14F-4D97-AF65-F5344CB8AC3E}">
        <p14:creationId xmlns:p14="http://schemas.microsoft.com/office/powerpoint/2010/main" val="23686808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T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T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8AB3C-0D33-476A-9F1C-1EA0FDE1538F}" type="datetime1">
              <a:rPr lang="en-TT" smtClean="0"/>
              <a:t>17/11/2016</a:t>
            </a:fld>
            <a:endParaRPr lang="en-T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68BED-56D6-4385-A803-273ED2FD218E}" type="slidenum">
              <a:rPr lang="en-TT" smtClean="0"/>
              <a:t>‹#›</a:t>
            </a:fld>
            <a:endParaRPr lang="en-TT"/>
          </a:p>
        </p:txBody>
      </p:sp>
    </p:spTree>
    <p:extLst>
      <p:ext uri="{BB962C8B-B14F-4D97-AF65-F5344CB8AC3E}">
        <p14:creationId xmlns:p14="http://schemas.microsoft.com/office/powerpoint/2010/main" val="14289353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T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T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21C8D-BA77-4C00-AA5D-87138F01DE32}" type="datetime1">
              <a:rPr lang="en-TT" smtClean="0"/>
              <a:t>17/11/2016</a:t>
            </a:fld>
            <a:endParaRPr lang="en-T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68BED-56D6-4385-A803-273ED2FD218E}" type="slidenum">
              <a:rPr lang="en-TT" smtClean="0"/>
              <a:t>‹#›</a:t>
            </a:fld>
            <a:endParaRPr lang="en-TT"/>
          </a:p>
        </p:txBody>
      </p:sp>
    </p:spTree>
    <p:extLst>
      <p:ext uri="{BB962C8B-B14F-4D97-AF65-F5344CB8AC3E}">
        <p14:creationId xmlns:p14="http://schemas.microsoft.com/office/powerpoint/2010/main" val="11369966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T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43B75-F5C0-484F-B722-A7B8171C92B3}" type="datetime1">
              <a:rPr lang="en-TT" smtClean="0"/>
              <a:t>17/11/2016</a:t>
            </a:fld>
            <a:endParaRPr lang="en-T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68BED-56D6-4385-A803-273ED2FD218E}" type="slidenum">
              <a:rPr lang="en-TT" smtClean="0"/>
              <a:t>‹#›</a:t>
            </a:fld>
            <a:endParaRPr lang="en-TT"/>
          </a:p>
        </p:txBody>
      </p:sp>
    </p:spTree>
    <p:extLst>
      <p:ext uri="{BB962C8B-B14F-4D97-AF65-F5344CB8AC3E}">
        <p14:creationId xmlns:p14="http://schemas.microsoft.com/office/powerpoint/2010/main" val="1875430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T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T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TT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42C1A-1247-499B-8D3B-49E839CA5300}" type="datetime1">
              <a:rPr lang="en-TT" smtClean="0"/>
              <a:t>17/11/2016</a:t>
            </a:fld>
            <a:endParaRPr lang="en-T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68BED-56D6-4385-A803-273ED2FD218E}" type="slidenum">
              <a:rPr lang="en-TT" smtClean="0"/>
              <a:t>‹#›</a:t>
            </a:fld>
            <a:endParaRPr lang="en-TT"/>
          </a:p>
        </p:txBody>
      </p:sp>
    </p:spTree>
    <p:extLst>
      <p:ext uri="{BB962C8B-B14F-4D97-AF65-F5344CB8AC3E}">
        <p14:creationId xmlns:p14="http://schemas.microsoft.com/office/powerpoint/2010/main" val="10270181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T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T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TT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2CDF7-625E-4F32-BAE4-5A1283D70A3E}" type="datetime1">
              <a:rPr lang="en-TT" smtClean="0"/>
              <a:t>17/11/2016</a:t>
            </a:fld>
            <a:endParaRPr lang="en-T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68BED-56D6-4385-A803-273ED2FD218E}" type="slidenum">
              <a:rPr lang="en-TT" smtClean="0"/>
              <a:t>‹#›</a:t>
            </a:fld>
            <a:endParaRPr lang="en-TT"/>
          </a:p>
        </p:txBody>
      </p:sp>
    </p:spTree>
    <p:extLst>
      <p:ext uri="{BB962C8B-B14F-4D97-AF65-F5344CB8AC3E}">
        <p14:creationId xmlns:p14="http://schemas.microsoft.com/office/powerpoint/2010/main" val="18062075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TT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4534E-3FC9-48AD-887B-DFFBFD79817D}" type="datetime1">
              <a:rPr lang="en-TT" smtClean="0"/>
              <a:t>17/11/2016</a:t>
            </a:fld>
            <a:endParaRPr lang="en-T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68BED-56D6-4385-A803-273ED2FD218E}" type="slidenum">
              <a:rPr lang="en-TT" smtClean="0"/>
              <a:t>‹#›</a:t>
            </a:fld>
            <a:endParaRPr lang="en-TT"/>
          </a:p>
        </p:txBody>
      </p:sp>
    </p:spTree>
    <p:extLst>
      <p:ext uri="{BB962C8B-B14F-4D97-AF65-F5344CB8AC3E}">
        <p14:creationId xmlns:p14="http://schemas.microsoft.com/office/powerpoint/2010/main" val="27111843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B7185E-9B92-416F-B7E6-F9FC3D2F1B52}" type="datetime1">
              <a:rPr lang="en-TT" smtClean="0"/>
              <a:t>17/11/2016</a:t>
            </a:fld>
            <a:endParaRPr lang="en-T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68BED-56D6-4385-A803-273ED2FD218E}" type="slidenum">
              <a:rPr lang="en-TT" smtClean="0"/>
              <a:t>‹#›</a:t>
            </a:fld>
            <a:endParaRPr lang="en-TT"/>
          </a:p>
        </p:txBody>
      </p:sp>
    </p:spTree>
    <p:extLst>
      <p:ext uri="{BB962C8B-B14F-4D97-AF65-F5344CB8AC3E}">
        <p14:creationId xmlns:p14="http://schemas.microsoft.com/office/powerpoint/2010/main" val="19127408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T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T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851C0-F8FA-4105-9DE1-0A39368CA2BD}" type="datetime1">
              <a:rPr lang="en-TT" smtClean="0"/>
              <a:t>17/11/2016</a:t>
            </a:fld>
            <a:endParaRPr lang="en-T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68BED-56D6-4385-A803-273ED2FD218E}" type="slidenum">
              <a:rPr lang="en-TT" smtClean="0"/>
              <a:t>‹#›</a:t>
            </a:fld>
            <a:endParaRPr lang="en-TT"/>
          </a:p>
        </p:txBody>
      </p:sp>
    </p:spTree>
    <p:extLst>
      <p:ext uri="{BB962C8B-B14F-4D97-AF65-F5344CB8AC3E}">
        <p14:creationId xmlns:p14="http://schemas.microsoft.com/office/powerpoint/2010/main" val="18503165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T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T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04DD3-27DC-46AE-94F8-2DB7EBD2B7E0}" type="datetime1">
              <a:rPr lang="en-TT" smtClean="0"/>
              <a:t>17/11/2016</a:t>
            </a:fld>
            <a:endParaRPr lang="en-T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68BED-56D6-4385-A803-273ED2FD218E}" type="slidenum">
              <a:rPr lang="en-TT" smtClean="0"/>
              <a:t>‹#›</a:t>
            </a:fld>
            <a:endParaRPr lang="en-TT"/>
          </a:p>
        </p:txBody>
      </p:sp>
    </p:spTree>
    <p:extLst>
      <p:ext uri="{BB962C8B-B14F-4D97-AF65-F5344CB8AC3E}">
        <p14:creationId xmlns:p14="http://schemas.microsoft.com/office/powerpoint/2010/main" val="39953896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T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T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7D2CE-BE3E-4D95-9B68-CA0F1C73CADF}" type="datetime1">
              <a:rPr lang="en-TT" smtClean="0"/>
              <a:t>17/11/2016</a:t>
            </a:fld>
            <a:endParaRPr lang="en-T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68BED-56D6-4385-A803-273ED2FD218E}" type="slidenum">
              <a:rPr lang="en-TT" smtClean="0"/>
              <a:t>‹#›</a:t>
            </a:fld>
            <a:endParaRPr lang="en-TT"/>
          </a:p>
        </p:txBody>
      </p:sp>
    </p:spTree>
    <p:extLst>
      <p:ext uri="{BB962C8B-B14F-4D97-AF65-F5344CB8AC3E}">
        <p14:creationId xmlns:p14="http://schemas.microsoft.com/office/powerpoint/2010/main" val="36446386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T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T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F6158-C231-4878-8C01-01AD9D754AA6}" type="datetime1">
              <a:rPr lang="en-TT" smtClean="0"/>
              <a:t>17/11/2016</a:t>
            </a:fld>
            <a:endParaRPr lang="en-T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68BED-56D6-4385-A803-273ED2FD218E}" type="slidenum">
              <a:rPr lang="en-TT" smtClean="0"/>
              <a:t>‹#›</a:t>
            </a:fld>
            <a:endParaRPr lang="en-TT"/>
          </a:p>
        </p:txBody>
      </p:sp>
    </p:spTree>
    <p:extLst>
      <p:ext uri="{BB962C8B-B14F-4D97-AF65-F5344CB8AC3E}">
        <p14:creationId xmlns:p14="http://schemas.microsoft.com/office/powerpoint/2010/main" val="17590799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T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T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B877F-8E06-4B8D-B1F4-DB30ED999B2C}" type="datetime1">
              <a:rPr lang="en-TT" smtClean="0">
                <a:solidFill>
                  <a:prstClr val="black">
                    <a:tint val="75000"/>
                  </a:prstClr>
                </a:solidFill>
              </a:rPr>
              <a:t>17/11/2016</a:t>
            </a:fld>
            <a:endParaRPr lang="en-T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21383-0BF8-4A79-AB71-DFDBDA3E487E}" type="slidenum">
              <a:rPr lang="en-T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T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92141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T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T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2E092-959A-418D-BEBC-C4B995985E4C}" type="datetime1">
              <a:rPr lang="en-TT" smtClean="0">
                <a:solidFill>
                  <a:prstClr val="black">
                    <a:tint val="75000"/>
                  </a:prstClr>
                </a:solidFill>
              </a:rPr>
              <a:t>17/11/2016</a:t>
            </a:fld>
            <a:endParaRPr lang="en-T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21383-0BF8-4A79-AB71-DFDBDA3E487E}" type="slidenum">
              <a:rPr lang="en-T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T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915047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T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EC3B8-18CA-497D-954E-377E7F2B50D5}" type="datetime1">
              <a:rPr lang="en-TT" smtClean="0">
                <a:solidFill>
                  <a:prstClr val="black">
                    <a:tint val="75000"/>
                  </a:prstClr>
                </a:solidFill>
              </a:rPr>
              <a:t>17/11/2016</a:t>
            </a:fld>
            <a:endParaRPr lang="en-T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21383-0BF8-4A79-AB71-DFDBDA3E487E}" type="slidenum">
              <a:rPr lang="en-T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T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79262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T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T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TT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69341-23F1-486C-8451-FC1CF84E4743}" type="datetime1">
              <a:rPr lang="en-TT" smtClean="0">
                <a:solidFill>
                  <a:prstClr val="black">
                    <a:tint val="75000"/>
                  </a:prstClr>
                </a:solidFill>
              </a:rPr>
              <a:t>17/11/2016</a:t>
            </a:fld>
            <a:endParaRPr lang="en-T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21383-0BF8-4A79-AB71-DFDBDA3E487E}" type="slidenum">
              <a:rPr lang="en-T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T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667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T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T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TT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09691-399F-47CC-9219-D558F5478AEF}" type="datetime1">
              <a:rPr lang="en-TT" smtClean="0">
                <a:solidFill>
                  <a:prstClr val="black">
                    <a:tint val="75000"/>
                  </a:prstClr>
                </a:solidFill>
              </a:rPr>
              <a:t>17/11/2016</a:t>
            </a:fld>
            <a:endParaRPr lang="en-T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21383-0BF8-4A79-AB71-DFDBDA3E487E}" type="slidenum">
              <a:rPr lang="en-T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T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290575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TT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68612-994F-4FC1-B2EC-4B6094851D40}" type="datetime1">
              <a:rPr lang="en-TT" smtClean="0">
                <a:solidFill>
                  <a:prstClr val="black">
                    <a:tint val="75000"/>
                  </a:prstClr>
                </a:solidFill>
              </a:rPr>
              <a:t>17/11/2016</a:t>
            </a:fld>
            <a:endParaRPr lang="en-T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21383-0BF8-4A79-AB71-DFDBDA3E487E}" type="slidenum">
              <a:rPr lang="en-T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T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847255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39741-2109-4F69-BCE0-37B99DEAB9E8}" type="datetime1">
              <a:rPr lang="en-TT" smtClean="0">
                <a:solidFill>
                  <a:prstClr val="black">
                    <a:tint val="75000"/>
                  </a:prstClr>
                </a:solidFill>
              </a:rPr>
              <a:t>17/11/2016</a:t>
            </a:fld>
            <a:endParaRPr lang="en-T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21383-0BF8-4A79-AB71-DFDBDA3E487E}" type="slidenum">
              <a:rPr lang="en-T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T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463879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T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T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6B23DF-2161-42A2-84BC-7CAA619C66F5}" type="datetime1">
              <a:rPr lang="en-TT" smtClean="0">
                <a:solidFill>
                  <a:prstClr val="black">
                    <a:tint val="75000"/>
                  </a:prstClr>
                </a:solidFill>
              </a:rPr>
              <a:t>17/11/2016</a:t>
            </a:fld>
            <a:endParaRPr lang="en-T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21383-0BF8-4A79-AB71-DFDBDA3E487E}" type="slidenum">
              <a:rPr lang="en-T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T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191036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T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T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89A36-20EA-4612-AE39-8DAB6E6E238A}" type="datetime1">
              <a:rPr lang="en-TT" smtClean="0">
                <a:solidFill>
                  <a:prstClr val="black">
                    <a:tint val="75000"/>
                  </a:prstClr>
                </a:solidFill>
              </a:rPr>
              <a:t>17/11/2016</a:t>
            </a:fld>
            <a:endParaRPr lang="en-T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21383-0BF8-4A79-AB71-DFDBDA3E487E}" type="slidenum">
              <a:rPr lang="en-T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T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02509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T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T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2E019D-C52C-4C26-8E1C-3E852EFF3EEB}" type="datetime1">
              <a:rPr lang="en-TT" smtClean="0">
                <a:solidFill>
                  <a:prstClr val="black">
                    <a:tint val="75000"/>
                  </a:prstClr>
                </a:solidFill>
              </a:rPr>
              <a:t>17/11/2016</a:t>
            </a:fld>
            <a:endParaRPr lang="en-T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21383-0BF8-4A79-AB71-DFDBDA3E487E}" type="slidenum">
              <a:rPr lang="en-T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T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742988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T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T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C40B1-BC5E-470B-ACEE-C59CF27623A5}" type="datetime1">
              <a:rPr lang="en-TT" smtClean="0">
                <a:solidFill>
                  <a:prstClr val="black">
                    <a:tint val="75000"/>
                  </a:prstClr>
                </a:solidFill>
              </a:rPr>
              <a:t>17/11/2016</a:t>
            </a:fld>
            <a:endParaRPr lang="en-T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21383-0BF8-4A79-AB71-DFDBDA3E487E}" type="slidenum">
              <a:rPr lang="en-T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T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123229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T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T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08CE1-16D0-48E3-9674-797610067789}" type="datetime1">
              <a:rPr lang="en-TT" smtClean="0">
                <a:solidFill>
                  <a:prstClr val="black">
                    <a:tint val="75000"/>
                  </a:prstClr>
                </a:solidFill>
              </a:rPr>
              <a:t>17/11/2016</a:t>
            </a:fld>
            <a:endParaRPr lang="en-T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21383-0BF8-4A79-AB71-DFDBDA3E487E}" type="slidenum">
              <a:rPr lang="en-T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T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808453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T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T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36BF3-FE8C-4D1F-9321-1442E510368C}" type="datetime1">
              <a:rPr lang="en-TT" smtClean="0">
                <a:solidFill>
                  <a:prstClr val="black">
                    <a:tint val="75000"/>
                  </a:prstClr>
                </a:solidFill>
              </a:rPr>
              <a:t>17/11/2016</a:t>
            </a:fld>
            <a:endParaRPr lang="en-T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21383-0BF8-4A79-AB71-DFDBDA3E487E}" type="slidenum">
              <a:rPr lang="en-T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T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194848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T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76D44-40EA-499F-8D4E-DDECD142F46C}" type="datetime1">
              <a:rPr lang="en-TT" smtClean="0">
                <a:solidFill>
                  <a:prstClr val="black">
                    <a:tint val="75000"/>
                  </a:prstClr>
                </a:solidFill>
              </a:rPr>
              <a:t>17/11/2016</a:t>
            </a:fld>
            <a:endParaRPr lang="en-T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21383-0BF8-4A79-AB71-DFDBDA3E487E}" type="slidenum">
              <a:rPr lang="en-T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T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371542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T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T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TT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C2661-A0F3-4F5A-91C5-EF52B5094C6F}" type="datetime1">
              <a:rPr lang="en-TT" smtClean="0">
                <a:solidFill>
                  <a:prstClr val="black">
                    <a:tint val="75000"/>
                  </a:prstClr>
                </a:solidFill>
              </a:rPr>
              <a:t>17/11/2016</a:t>
            </a:fld>
            <a:endParaRPr lang="en-T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21383-0BF8-4A79-AB71-DFDBDA3E487E}" type="slidenum">
              <a:rPr lang="en-T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T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86456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T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T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TT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060772-1EF7-4F01-A719-F0992CCC19AF}" type="datetime1">
              <a:rPr lang="en-TT" smtClean="0">
                <a:solidFill>
                  <a:prstClr val="black">
                    <a:tint val="75000"/>
                  </a:prstClr>
                </a:solidFill>
              </a:rPr>
              <a:t>17/11/2016</a:t>
            </a:fld>
            <a:endParaRPr lang="en-T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21383-0BF8-4A79-AB71-DFDBDA3E487E}" type="slidenum">
              <a:rPr lang="en-T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T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772431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TT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EB438-7C94-476C-A3A3-535FED5C0CCC}" type="datetime1">
              <a:rPr lang="en-TT" smtClean="0">
                <a:solidFill>
                  <a:prstClr val="black">
                    <a:tint val="75000"/>
                  </a:prstClr>
                </a:solidFill>
              </a:rPr>
              <a:t>17/11/2016</a:t>
            </a:fld>
            <a:endParaRPr lang="en-T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21383-0BF8-4A79-AB71-DFDBDA3E487E}" type="slidenum">
              <a:rPr lang="en-T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T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031299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70230-ABC5-4833-A4A7-28EDBDD1E288}" type="datetime1">
              <a:rPr lang="en-TT" smtClean="0">
                <a:solidFill>
                  <a:prstClr val="black">
                    <a:tint val="75000"/>
                  </a:prstClr>
                </a:solidFill>
              </a:rPr>
              <a:t>17/11/2016</a:t>
            </a:fld>
            <a:endParaRPr lang="en-T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21383-0BF8-4A79-AB71-DFDBDA3E487E}" type="slidenum">
              <a:rPr lang="en-T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T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473187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T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T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16823-198D-4A35-84BD-FDE454D51452}" type="datetime1">
              <a:rPr lang="en-TT" smtClean="0">
                <a:solidFill>
                  <a:prstClr val="black">
                    <a:tint val="75000"/>
                  </a:prstClr>
                </a:solidFill>
              </a:rPr>
              <a:t>17/11/2016</a:t>
            </a:fld>
            <a:endParaRPr lang="en-T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21383-0BF8-4A79-AB71-DFDBDA3E487E}" type="slidenum">
              <a:rPr lang="en-T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T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680249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T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T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BB049-42E9-46F3-B353-8F190378F0AD}" type="datetime1">
              <a:rPr lang="en-TT" smtClean="0">
                <a:solidFill>
                  <a:prstClr val="black">
                    <a:tint val="75000"/>
                  </a:prstClr>
                </a:solidFill>
              </a:rPr>
              <a:t>17/11/2016</a:t>
            </a:fld>
            <a:endParaRPr lang="en-T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21383-0BF8-4A79-AB71-DFDBDA3E487E}" type="slidenum">
              <a:rPr lang="en-T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T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934578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T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T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3CE2D-EC9E-4823-8811-D2FAE8D376B6}" type="datetime1">
              <a:rPr lang="en-TT" smtClean="0">
                <a:solidFill>
                  <a:prstClr val="black">
                    <a:tint val="75000"/>
                  </a:prstClr>
                </a:solidFill>
              </a:rPr>
              <a:t>17/11/2016</a:t>
            </a:fld>
            <a:endParaRPr lang="en-T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21383-0BF8-4A79-AB71-DFDBDA3E487E}" type="slidenum">
              <a:rPr lang="en-T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T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634829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T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T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B48E7-4F0C-4220-AE30-50464390003D}" type="datetime1">
              <a:rPr lang="en-TT" smtClean="0">
                <a:solidFill>
                  <a:prstClr val="black">
                    <a:tint val="75000"/>
                  </a:prstClr>
                </a:solidFill>
              </a:rPr>
              <a:t>17/11/2016</a:t>
            </a:fld>
            <a:endParaRPr lang="en-T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21383-0BF8-4A79-AB71-DFDBDA3E487E}" type="slidenum">
              <a:rPr lang="en-T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T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164294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T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T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22269-C87E-4F5F-9091-D664C491F8D5}" type="datetime1">
              <a:rPr lang="en-TT" smtClean="0">
                <a:solidFill>
                  <a:prstClr val="black">
                    <a:tint val="75000"/>
                  </a:prstClr>
                </a:solidFill>
              </a:rPr>
              <a:t>17/11/2016</a:t>
            </a:fld>
            <a:endParaRPr lang="en-T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21383-0BF8-4A79-AB71-DFDBDA3E487E}" type="slidenum">
              <a:rPr lang="en-T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T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510845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T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T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6753FE-C625-431C-9048-05B35352B0BF}" type="datetime1">
              <a:rPr lang="en-TT" smtClean="0">
                <a:solidFill>
                  <a:prstClr val="black">
                    <a:tint val="75000"/>
                  </a:prstClr>
                </a:solidFill>
              </a:rPr>
              <a:t>17/11/2016</a:t>
            </a:fld>
            <a:endParaRPr lang="en-T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21383-0BF8-4A79-AB71-DFDBDA3E487E}" type="slidenum">
              <a:rPr lang="en-T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T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23444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T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9B295-C29E-480D-9653-A3D8FEDF5FD7}" type="datetime1">
              <a:rPr lang="en-TT" smtClean="0">
                <a:solidFill>
                  <a:prstClr val="black">
                    <a:tint val="75000"/>
                  </a:prstClr>
                </a:solidFill>
              </a:rPr>
              <a:t>17/11/2016</a:t>
            </a:fld>
            <a:endParaRPr lang="en-T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21383-0BF8-4A79-AB71-DFDBDA3E487E}" type="slidenum">
              <a:rPr lang="en-T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T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398366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T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T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TT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F745E-7787-4C51-8652-7865C24D96B9}" type="datetime1">
              <a:rPr lang="en-TT" smtClean="0">
                <a:solidFill>
                  <a:prstClr val="black">
                    <a:tint val="75000"/>
                  </a:prstClr>
                </a:solidFill>
              </a:rPr>
              <a:t>17/11/2016</a:t>
            </a:fld>
            <a:endParaRPr lang="en-T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21383-0BF8-4A79-AB71-DFDBDA3E487E}" type="slidenum">
              <a:rPr lang="en-T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T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082989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T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T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TT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2CBD5-28C4-427A-88A1-B625447D3F5D}" type="datetime1">
              <a:rPr lang="en-TT" smtClean="0">
                <a:solidFill>
                  <a:prstClr val="black">
                    <a:tint val="75000"/>
                  </a:prstClr>
                </a:solidFill>
              </a:rPr>
              <a:t>17/11/2016</a:t>
            </a:fld>
            <a:endParaRPr lang="en-T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21383-0BF8-4A79-AB71-DFDBDA3E487E}" type="slidenum">
              <a:rPr lang="en-T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T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629751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TT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B75B5-BF47-49E7-8CEA-9B2CCC454A04}" type="datetime1">
              <a:rPr lang="en-TT" smtClean="0">
                <a:solidFill>
                  <a:prstClr val="black">
                    <a:tint val="75000"/>
                  </a:prstClr>
                </a:solidFill>
              </a:rPr>
              <a:t>17/11/2016</a:t>
            </a:fld>
            <a:endParaRPr lang="en-T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21383-0BF8-4A79-AB71-DFDBDA3E487E}" type="slidenum">
              <a:rPr lang="en-T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T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089681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7247D-1152-4719-83BE-16D494EA390C}" type="datetime1">
              <a:rPr lang="en-TT" smtClean="0">
                <a:solidFill>
                  <a:prstClr val="black">
                    <a:tint val="75000"/>
                  </a:prstClr>
                </a:solidFill>
              </a:rPr>
              <a:t>17/11/2016</a:t>
            </a:fld>
            <a:endParaRPr lang="en-T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21383-0BF8-4A79-AB71-DFDBDA3E487E}" type="slidenum">
              <a:rPr lang="en-T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T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101857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T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T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99F25-8012-4A14-AE12-88AA0BB83D49}" type="datetime1">
              <a:rPr lang="en-TT" smtClean="0">
                <a:solidFill>
                  <a:prstClr val="black">
                    <a:tint val="75000"/>
                  </a:prstClr>
                </a:solidFill>
              </a:rPr>
              <a:t>17/11/2016</a:t>
            </a:fld>
            <a:endParaRPr lang="en-T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21383-0BF8-4A79-AB71-DFDBDA3E487E}" type="slidenum">
              <a:rPr lang="en-T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T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184174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T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T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6FD94F-A020-4789-B5EB-880A4758B7C7}" type="datetime1">
              <a:rPr lang="en-TT" smtClean="0">
                <a:solidFill>
                  <a:prstClr val="black">
                    <a:tint val="75000"/>
                  </a:prstClr>
                </a:solidFill>
              </a:rPr>
              <a:t>17/11/2016</a:t>
            </a:fld>
            <a:endParaRPr lang="en-T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21383-0BF8-4A79-AB71-DFDBDA3E487E}" type="slidenum">
              <a:rPr lang="en-T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T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611614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T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T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843E8-C1C2-4908-BF94-3E9EDBB18E77}" type="datetime1">
              <a:rPr lang="en-TT" smtClean="0">
                <a:solidFill>
                  <a:prstClr val="black">
                    <a:tint val="75000"/>
                  </a:prstClr>
                </a:solidFill>
              </a:rPr>
              <a:t>17/11/2016</a:t>
            </a:fld>
            <a:endParaRPr lang="en-T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21383-0BF8-4A79-AB71-DFDBDA3E487E}" type="slidenum">
              <a:rPr lang="en-T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T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281639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T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T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BDDFAB-C566-4E58-A578-F3369956F87A}" type="datetime1">
              <a:rPr lang="en-TT" smtClean="0">
                <a:solidFill>
                  <a:prstClr val="black">
                    <a:tint val="75000"/>
                  </a:prstClr>
                </a:solidFill>
              </a:rPr>
              <a:t>17/11/2016</a:t>
            </a:fld>
            <a:endParaRPr lang="en-T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21383-0BF8-4A79-AB71-DFDBDA3E487E}" type="slidenum">
              <a:rPr lang="en-T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T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319676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T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T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E03BBF-E32D-48DD-B59B-8350F5B60AFC}" type="datetime1">
              <a:rPr lang="en-TT" smtClean="0">
                <a:solidFill>
                  <a:prstClr val="black">
                    <a:tint val="75000"/>
                  </a:prstClr>
                </a:solidFill>
              </a:rPr>
              <a:t>17/11/2016</a:t>
            </a:fld>
            <a:endParaRPr lang="en-T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21383-0BF8-4A79-AB71-DFDBDA3E487E}" type="slidenum">
              <a:rPr lang="en-T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T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713138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T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T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3B04A2-96AD-4361-8E7C-29F5386B191C}" type="datetime1">
              <a:rPr lang="en-TT" smtClean="0">
                <a:solidFill>
                  <a:prstClr val="black">
                    <a:tint val="75000"/>
                  </a:prstClr>
                </a:solidFill>
              </a:rPr>
              <a:t>17/11/2016</a:t>
            </a:fld>
            <a:endParaRPr lang="en-T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21383-0BF8-4A79-AB71-DFDBDA3E487E}" type="slidenum">
              <a:rPr lang="en-T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T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017846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T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AD1AE-7F16-4EE5-8617-8FB433B8CC24}" type="datetime1">
              <a:rPr lang="en-TT" smtClean="0">
                <a:solidFill>
                  <a:prstClr val="black">
                    <a:tint val="75000"/>
                  </a:prstClr>
                </a:solidFill>
              </a:rPr>
              <a:t>17/11/2016</a:t>
            </a:fld>
            <a:endParaRPr lang="en-T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21383-0BF8-4A79-AB71-DFDBDA3E487E}" type="slidenum">
              <a:rPr lang="en-T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T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418323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T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T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TT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96888-F59B-4B84-A532-BAC6FB6D3C99}" type="datetime1">
              <a:rPr lang="en-TT" smtClean="0">
                <a:solidFill>
                  <a:prstClr val="black">
                    <a:tint val="75000"/>
                  </a:prstClr>
                </a:solidFill>
              </a:rPr>
              <a:t>17/11/2016</a:t>
            </a:fld>
            <a:endParaRPr lang="en-T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21383-0BF8-4A79-AB71-DFDBDA3E487E}" type="slidenum">
              <a:rPr lang="en-T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T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305978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T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T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TT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99F25-45C8-4289-AD26-E9CB3A6FD3BB}" type="datetime1">
              <a:rPr lang="en-TT" smtClean="0">
                <a:solidFill>
                  <a:prstClr val="black">
                    <a:tint val="75000"/>
                  </a:prstClr>
                </a:solidFill>
              </a:rPr>
              <a:t>17/11/2016</a:t>
            </a:fld>
            <a:endParaRPr lang="en-T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21383-0BF8-4A79-AB71-DFDBDA3E487E}" type="slidenum">
              <a:rPr lang="en-T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T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1029433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TT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44649-E77A-4CDB-9AF7-A401DBC95E03}" type="datetime1">
              <a:rPr lang="en-TT" smtClean="0">
                <a:solidFill>
                  <a:prstClr val="black">
                    <a:tint val="75000"/>
                  </a:prstClr>
                </a:solidFill>
              </a:rPr>
              <a:t>17/11/2016</a:t>
            </a:fld>
            <a:endParaRPr lang="en-T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21383-0BF8-4A79-AB71-DFDBDA3E487E}" type="slidenum">
              <a:rPr lang="en-T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T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956068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9CE165-6616-4D95-AC4E-264AFAC7A34D}" type="datetime1">
              <a:rPr lang="en-TT" smtClean="0">
                <a:solidFill>
                  <a:prstClr val="black">
                    <a:tint val="75000"/>
                  </a:prstClr>
                </a:solidFill>
              </a:rPr>
              <a:t>17/11/2016</a:t>
            </a:fld>
            <a:endParaRPr lang="en-T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21383-0BF8-4A79-AB71-DFDBDA3E487E}" type="slidenum">
              <a:rPr lang="en-T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T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661429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T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T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0BE58-636D-4E83-9C9B-1FDBD19017EA}" type="datetime1">
              <a:rPr lang="en-TT" smtClean="0">
                <a:solidFill>
                  <a:prstClr val="black">
                    <a:tint val="75000"/>
                  </a:prstClr>
                </a:solidFill>
              </a:rPr>
              <a:t>17/11/2016</a:t>
            </a:fld>
            <a:endParaRPr lang="en-T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21383-0BF8-4A79-AB71-DFDBDA3E487E}" type="slidenum">
              <a:rPr lang="en-T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T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816609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T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T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45A5F-FEF9-4D3E-8827-97AF861CE049}" type="datetime1">
              <a:rPr lang="en-TT" smtClean="0">
                <a:solidFill>
                  <a:prstClr val="black">
                    <a:tint val="75000"/>
                  </a:prstClr>
                </a:solidFill>
              </a:rPr>
              <a:t>17/11/2016</a:t>
            </a:fld>
            <a:endParaRPr lang="en-T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21383-0BF8-4A79-AB71-DFDBDA3E487E}" type="slidenum">
              <a:rPr lang="en-T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T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438562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T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T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DDAC2-ABBB-4EA4-9363-3A871607D3A7}" type="datetime1">
              <a:rPr lang="en-TT" smtClean="0">
                <a:solidFill>
                  <a:prstClr val="black">
                    <a:tint val="75000"/>
                  </a:prstClr>
                </a:solidFill>
              </a:rPr>
              <a:t>17/11/2016</a:t>
            </a:fld>
            <a:endParaRPr lang="en-T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21383-0BF8-4A79-AB71-DFDBDA3E487E}" type="slidenum">
              <a:rPr lang="en-T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T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3560946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T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T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D32B4-AEC3-4703-9F32-5FF848777F1D}" type="datetime1">
              <a:rPr lang="en-TT" smtClean="0">
                <a:solidFill>
                  <a:prstClr val="black">
                    <a:tint val="75000"/>
                  </a:prstClr>
                </a:solidFill>
              </a:rPr>
              <a:t>17/11/2016</a:t>
            </a:fld>
            <a:endParaRPr lang="en-T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21383-0BF8-4A79-AB71-DFDBDA3E487E}" type="slidenum">
              <a:rPr lang="en-T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T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370143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T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T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6B305-237A-4910-90DC-4ABA9E7CA54B}" type="datetime1">
              <a:rPr lang="en-TT" smtClean="0">
                <a:solidFill>
                  <a:prstClr val="black">
                    <a:tint val="75000"/>
                  </a:prstClr>
                </a:solidFill>
              </a:rPr>
              <a:t>17/11/2016</a:t>
            </a:fld>
            <a:endParaRPr lang="en-T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102A4-95A3-407B-BFDF-AD93FB3F2EE0}" type="slidenum">
              <a:rPr lang="en-T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T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4214639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T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T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9D046F-8884-4D35-BE44-071E7BC003FC}" type="datetime1">
              <a:rPr lang="en-TT" smtClean="0">
                <a:solidFill>
                  <a:prstClr val="black">
                    <a:tint val="75000"/>
                  </a:prstClr>
                </a:solidFill>
              </a:rPr>
              <a:t>17/11/2016</a:t>
            </a:fld>
            <a:endParaRPr lang="en-T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102A4-95A3-407B-BFDF-AD93FB3F2EE0}" type="slidenum">
              <a:rPr lang="en-T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T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0814001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T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7607C-F9D4-41DD-84B7-2EC2314B7E71}" type="datetime1">
              <a:rPr lang="en-TT" smtClean="0">
                <a:solidFill>
                  <a:prstClr val="black">
                    <a:tint val="75000"/>
                  </a:prstClr>
                </a:solidFill>
              </a:rPr>
              <a:t>17/11/2016</a:t>
            </a:fld>
            <a:endParaRPr lang="en-T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102A4-95A3-407B-BFDF-AD93FB3F2EE0}" type="slidenum">
              <a:rPr lang="en-T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T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6029301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T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T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TT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20F1C-6B17-43B5-86F4-6B12E7B75E1F}" type="datetime1">
              <a:rPr lang="en-TT" smtClean="0">
                <a:solidFill>
                  <a:prstClr val="black">
                    <a:tint val="75000"/>
                  </a:prstClr>
                </a:solidFill>
              </a:rPr>
              <a:t>17/11/2016</a:t>
            </a:fld>
            <a:endParaRPr lang="en-T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102A4-95A3-407B-BFDF-AD93FB3F2EE0}" type="slidenum">
              <a:rPr lang="en-T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T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6768749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T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T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TT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E72B0-5C30-4A50-ADD5-94F3F68FA33A}" type="datetime1">
              <a:rPr lang="en-TT" smtClean="0">
                <a:solidFill>
                  <a:prstClr val="black">
                    <a:tint val="75000"/>
                  </a:prstClr>
                </a:solidFill>
              </a:rPr>
              <a:t>17/11/2016</a:t>
            </a:fld>
            <a:endParaRPr lang="en-T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102A4-95A3-407B-BFDF-AD93FB3F2EE0}" type="slidenum">
              <a:rPr lang="en-T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T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700362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TT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E34AE-1A8A-4B08-9339-0A0AC476ECBA}" type="datetime1">
              <a:rPr lang="en-TT" smtClean="0">
                <a:solidFill>
                  <a:prstClr val="black">
                    <a:tint val="75000"/>
                  </a:prstClr>
                </a:solidFill>
              </a:rPr>
              <a:t>17/11/2016</a:t>
            </a:fld>
            <a:endParaRPr lang="en-T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102A4-95A3-407B-BFDF-AD93FB3F2EE0}" type="slidenum">
              <a:rPr lang="en-T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T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5384349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1E5372-4D5D-4433-BE0B-D08C110A60EA}" type="datetime1">
              <a:rPr lang="en-TT" smtClean="0">
                <a:solidFill>
                  <a:prstClr val="black">
                    <a:tint val="75000"/>
                  </a:prstClr>
                </a:solidFill>
              </a:rPr>
              <a:t>17/11/2016</a:t>
            </a:fld>
            <a:endParaRPr lang="en-T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102A4-95A3-407B-BFDF-AD93FB3F2EE0}" type="slidenum">
              <a:rPr lang="en-T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T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127660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T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T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2721A-A790-4DB1-98E0-72FC5FBF2E9C}" type="datetime1">
              <a:rPr lang="en-TT" smtClean="0">
                <a:solidFill>
                  <a:prstClr val="black">
                    <a:tint val="75000"/>
                  </a:prstClr>
                </a:solidFill>
              </a:rPr>
              <a:t>17/11/2016</a:t>
            </a:fld>
            <a:endParaRPr lang="en-T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102A4-95A3-407B-BFDF-AD93FB3F2EE0}" type="slidenum">
              <a:rPr lang="en-T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T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0484598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T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T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4F966B-B46D-4945-95C5-CE79F836208A}" type="datetime1">
              <a:rPr lang="en-TT" smtClean="0">
                <a:solidFill>
                  <a:prstClr val="black">
                    <a:tint val="75000"/>
                  </a:prstClr>
                </a:solidFill>
              </a:rPr>
              <a:t>17/11/2016</a:t>
            </a:fld>
            <a:endParaRPr lang="en-T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102A4-95A3-407B-BFDF-AD93FB3F2EE0}" type="slidenum">
              <a:rPr lang="en-T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T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6331332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T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T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F9282-1FF1-4D82-9336-3DFE26CE31BA}" type="datetime1">
              <a:rPr lang="en-TT" smtClean="0">
                <a:solidFill>
                  <a:prstClr val="black">
                    <a:tint val="75000"/>
                  </a:prstClr>
                </a:solidFill>
              </a:rPr>
              <a:t>17/11/2016</a:t>
            </a:fld>
            <a:endParaRPr lang="en-T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102A4-95A3-407B-BFDF-AD93FB3F2EE0}" type="slidenum">
              <a:rPr lang="en-T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T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8721172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T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T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0F38D-8E54-48E3-83D7-B2374FB04641}" type="datetime1">
              <a:rPr lang="en-TT" smtClean="0">
                <a:solidFill>
                  <a:prstClr val="black">
                    <a:tint val="75000"/>
                  </a:prstClr>
                </a:solidFill>
              </a:rPr>
              <a:t>17/11/2016</a:t>
            </a:fld>
            <a:endParaRPr lang="en-T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102A4-95A3-407B-BFDF-AD93FB3F2EE0}" type="slidenum">
              <a:rPr lang="en-T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T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4494118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T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T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337C2-260F-4BBD-B5C2-3B4E23216D5C}" type="datetime1">
              <a:rPr lang="en-TT" smtClean="0">
                <a:solidFill>
                  <a:prstClr val="black">
                    <a:tint val="75000"/>
                  </a:prstClr>
                </a:solidFill>
              </a:rPr>
              <a:t>17/11/2016</a:t>
            </a:fld>
            <a:endParaRPr lang="en-T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102A4-95A3-407B-BFDF-AD93FB3F2EE0}" type="slidenum">
              <a:rPr lang="en-T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T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4956613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T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T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E482B-837D-4A9B-B43E-A8792AEC6F5C}" type="datetime1">
              <a:rPr lang="en-TT" smtClean="0">
                <a:solidFill>
                  <a:prstClr val="black">
                    <a:tint val="75000"/>
                  </a:prstClr>
                </a:solidFill>
              </a:rPr>
              <a:t>17/11/2016</a:t>
            </a:fld>
            <a:endParaRPr lang="en-T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102A4-95A3-407B-BFDF-AD93FB3F2EE0}" type="slidenum">
              <a:rPr lang="en-T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T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2937103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T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0ED9A-681C-4CBE-B374-291196B52F99}" type="datetime1">
              <a:rPr lang="en-TT" smtClean="0">
                <a:solidFill>
                  <a:prstClr val="black">
                    <a:tint val="75000"/>
                  </a:prstClr>
                </a:solidFill>
              </a:rPr>
              <a:t>17/11/2016</a:t>
            </a:fld>
            <a:endParaRPr lang="en-T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102A4-95A3-407B-BFDF-AD93FB3F2EE0}" type="slidenum">
              <a:rPr lang="en-T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T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7501227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T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T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TT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A25B1-08A5-479E-B7C8-EFD8B707C83B}" type="datetime1">
              <a:rPr lang="en-TT" smtClean="0">
                <a:solidFill>
                  <a:prstClr val="black">
                    <a:tint val="75000"/>
                  </a:prstClr>
                </a:solidFill>
              </a:rPr>
              <a:t>17/11/2016</a:t>
            </a:fld>
            <a:endParaRPr lang="en-T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102A4-95A3-407B-BFDF-AD93FB3F2EE0}" type="slidenum">
              <a:rPr lang="en-T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T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264827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T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T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TT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40B80-6685-44A0-B56F-5A054508DE0D}" type="datetime1">
              <a:rPr lang="en-TT" smtClean="0">
                <a:solidFill>
                  <a:prstClr val="black">
                    <a:tint val="75000"/>
                  </a:prstClr>
                </a:solidFill>
              </a:rPr>
              <a:t>17/11/2016</a:t>
            </a:fld>
            <a:endParaRPr lang="en-T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102A4-95A3-407B-BFDF-AD93FB3F2EE0}" type="slidenum">
              <a:rPr lang="en-T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T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0221666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TT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F8047-C9C3-4372-A69B-628A1557F565}" type="datetime1">
              <a:rPr lang="en-TT" smtClean="0">
                <a:solidFill>
                  <a:prstClr val="black">
                    <a:tint val="75000"/>
                  </a:prstClr>
                </a:solidFill>
              </a:rPr>
              <a:t>17/11/2016</a:t>
            </a:fld>
            <a:endParaRPr lang="en-T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102A4-95A3-407B-BFDF-AD93FB3F2EE0}" type="slidenum">
              <a:rPr lang="en-T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T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9667902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867EE-32F7-4D33-9F73-8C1F08D21695}" type="datetime1">
              <a:rPr lang="en-TT" smtClean="0">
                <a:solidFill>
                  <a:prstClr val="black">
                    <a:tint val="75000"/>
                  </a:prstClr>
                </a:solidFill>
              </a:rPr>
              <a:t>17/11/2016</a:t>
            </a:fld>
            <a:endParaRPr lang="en-T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102A4-95A3-407B-BFDF-AD93FB3F2EE0}" type="slidenum">
              <a:rPr lang="en-T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T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9459707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T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T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FD524D-F6C5-4E5D-B478-82D5E7D9D558}" type="datetime1">
              <a:rPr lang="en-TT" smtClean="0">
                <a:solidFill>
                  <a:prstClr val="black">
                    <a:tint val="75000"/>
                  </a:prstClr>
                </a:solidFill>
              </a:rPr>
              <a:t>17/11/2016</a:t>
            </a:fld>
            <a:endParaRPr lang="en-T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102A4-95A3-407B-BFDF-AD93FB3F2EE0}" type="slidenum">
              <a:rPr lang="en-T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T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4866738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T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T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2F429-BB7B-4C54-B5B2-EC5D13D0F751}" type="datetime1">
              <a:rPr lang="en-TT" smtClean="0">
                <a:solidFill>
                  <a:prstClr val="black">
                    <a:tint val="75000"/>
                  </a:prstClr>
                </a:solidFill>
              </a:rPr>
              <a:t>17/11/2016</a:t>
            </a:fld>
            <a:endParaRPr lang="en-T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102A4-95A3-407B-BFDF-AD93FB3F2EE0}" type="slidenum">
              <a:rPr lang="en-T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T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2957724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T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T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AAF164-6BA9-4566-9860-AD376F99A6BC}" type="datetime1">
              <a:rPr lang="en-TT" smtClean="0">
                <a:solidFill>
                  <a:prstClr val="black">
                    <a:tint val="75000"/>
                  </a:prstClr>
                </a:solidFill>
              </a:rPr>
              <a:t>17/11/2016</a:t>
            </a:fld>
            <a:endParaRPr lang="en-T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102A4-95A3-407B-BFDF-AD93FB3F2EE0}" type="slidenum">
              <a:rPr lang="en-T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T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1911882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T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T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35652B-15D5-47B8-80B3-CA80D986338D}" type="datetime1">
              <a:rPr lang="en-TT" smtClean="0">
                <a:solidFill>
                  <a:prstClr val="black">
                    <a:tint val="75000"/>
                  </a:prstClr>
                </a:solidFill>
              </a:rPr>
              <a:t>17/11/2016</a:t>
            </a:fld>
            <a:endParaRPr lang="en-T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102A4-95A3-407B-BFDF-AD93FB3F2EE0}" type="slidenum">
              <a:rPr lang="en-T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T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26629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T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T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598095-7214-4259-941B-3FA8C02F39CB}" type="datetime1">
              <a:rPr lang="en-TT" smtClean="0"/>
              <a:t>17/11/2016</a:t>
            </a:fld>
            <a:endParaRPr lang="en-T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T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F68BED-56D6-4385-A803-273ED2FD218E}" type="slidenum">
              <a:rPr lang="en-TT" smtClean="0"/>
              <a:t>‹#›</a:t>
            </a:fld>
            <a:endParaRPr lang="en-TT"/>
          </a:p>
        </p:txBody>
      </p:sp>
    </p:spTree>
    <p:extLst>
      <p:ext uri="{BB962C8B-B14F-4D97-AF65-F5344CB8AC3E}">
        <p14:creationId xmlns:p14="http://schemas.microsoft.com/office/powerpoint/2010/main" val="5329127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T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T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9BE4EC-1E59-4D46-B729-6D571EBECCBC}" type="datetime1">
              <a:rPr lang="en-TT" smtClean="0">
                <a:solidFill>
                  <a:prstClr val="black">
                    <a:tint val="75000"/>
                  </a:prstClr>
                </a:solidFill>
              </a:rPr>
              <a:t>17/11/2016</a:t>
            </a:fld>
            <a:endParaRPr lang="en-T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T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021383-0BF8-4A79-AB71-DFDBDA3E487E}" type="slidenum">
              <a:rPr lang="en-T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T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58515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T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T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4FE880-0013-4934-B4F7-355C64D1FE1E}" type="datetime1">
              <a:rPr lang="en-TT" smtClean="0">
                <a:solidFill>
                  <a:prstClr val="black">
                    <a:tint val="75000"/>
                  </a:prstClr>
                </a:solidFill>
              </a:rPr>
              <a:t>17/11/2016</a:t>
            </a:fld>
            <a:endParaRPr lang="en-T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T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021383-0BF8-4A79-AB71-DFDBDA3E487E}" type="slidenum">
              <a:rPr lang="en-T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T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5849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T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T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5F9ED7-A947-45DC-B47B-1CF87EFC1933}" type="datetime1">
              <a:rPr lang="en-TT" smtClean="0">
                <a:solidFill>
                  <a:prstClr val="black">
                    <a:tint val="75000"/>
                  </a:prstClr>
                </a:solidFill>
              </a:rPr>
              <a:t>17/11/2016</a:t>
            </a:fld>
            <a:endParaRPr lang="en-T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T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021383-0BF8-4A79-AB71-DFDBDA3E487E}" type="slidenum">
              <a:rPr lang="en-T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T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68353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T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T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6EBEE4-7EDB-4A5A-8335-655D94E89477}" type="datetime1">
              <a:rPr lang="en-TT" smtClean="0">
                <a:solidFill>
                  <a:prstClr val="black">
                    <a:tint val="75000"/>
                  </a:prstClr>
                </a:solidFill>
              </a:rPr>
              <a:t>17/11/2016</a:t>
            </a:fld>
            <a:endParaRPr lang="en-T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T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021383-0BF8-4A79-AB71-DFDBDA3E487E}" type="slidenum">
              <a:rPr lang="en-T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T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14426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T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T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5BEACA-651F-4AEB-9FAC-E8B8C96EE3AA}" type="datetime1">
              <a:rPr lang="en-TT" smtClean="0">
                <a:solidFill>
                  <a:prstClr val="black">
                    <a:tint val="75000"/>
                  </a:prstClr>
                </a:solidFill>
              </a:rPr>
              <a:t>17/11/2016</a:t>
            </a:fld>
            <a:endParaRPr lang="en-T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T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A102A4-95A3-407B-BFDF-AD93FB3F2EE0}" type="slidenum">
              <a:rPr lang="en-T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T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39702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T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T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60BD76-38C0-4E4A-84E7-C69282949B7C}" type="datetime1">
              <a:rPr lang="en-TT" smtClean="0">
                <a:solidFill>
                  <a:prstClr val="black">
                    <a:tint val="75000"/>
                  </a:prstClr>
                </a:solidFill>
              </a:rPr>
              <a:t>17/11/2016</a:t>
            </a:fld>
            <a:endParaRPr lang="en-T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T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A102A4-95A3-407B-BFDF-AD93FB3F2EE0}" type="slidenum">
              <a:rPr lang="en-T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T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4850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0"/>
            <a:ext cx="7772400" cy="2971800"/>
          </a:xfrm>
        </p:spPr>
        <p:txBody>
          <a:bodyPr>
            <a:normAutofit/>
          </a:bodyPr>
          <a:lstStyle/>
          <a:p>
            <a:r>
              <a:rPr lang="en-TT" dirty="0" smtClean="0"/>
              <a:t> </a:t>
            </a:r>
            <a:r>
              <a:rPr lang="en-TT" b="1" dirty="0" smtClean="0"/>
              <a:t>New findings on the Factors</a:t>
            </a:r>
            <a:br>
              <a:rPr lang="en-TT" b="1" dirty="0" smtClean="0"/>
            </a:br>
            <a:r>
              <a:rPr lang="en-TT" b="1" dirty="0" smtClean="0"/>
              <a:t>Affecting Innovation and Productivity in</a:t>
            </a:r>
            <a:br>
              <a:rPr lang="en-TT" b="1" dirty="0" smtClean="0"/>
            </a:br>
            <a:r>
              <a:rPr lang="en-TT" b="1" dirty="0" smtClean="0"/>
              <a:t>the Caribbean</a:t>
            </a:r>
            <a:endParaRPr lang="en-TT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8200" y="3733800"/>
            <a:ext cx="7467600" cy="2895600"/>
          </a:xfrm>
        </p:spPr>
        <p:txBody>
          <a:bodyPr>
            <a:normAutofit fontScale="62500" lnSpcReduction="20000"/>
          </a:bodyPr>
          <a:lstStyle/>
          <a:p>
            <a:r>
              <a:rPr lang="en-TT" sz="3500" b="1" dirty="0" smtClean="0"/>
              <a:t>Supporting A Dynamic Private Sector</a:t>
            </a:r>
          </a:p>
          <a:p>
            <a:r>
              <a:rPr lang="en-TT" sz="3500" b="1" dirty="0" smtClean="0"/>
              <a:t>Driving Prosperity and Growth</a:t>
            </a:r>
          </a:p>
          <a:p>
            <a:r>
              <a:rPr lang="en-TT" sz="3500" b="1" dirty="0" smtClean="0"/>
              <a:t>In the Caribbean</a:t>
            </a:r>
          </a:p>
          <a:p>
            <a:endParaRPr lang="en-TT" b="1" dirty="0" smtClean="0"/>
          </a:p>
          <a:p>
            <a:r>
              <a:rPr lang="en-TT" b="1" dirty="0" err="1" smtClean="0"/>
              <a:t>Preeya</a:t>
            </a:r>
            <a:r>
              <a:rPr lang="en-TT" b="1" dirty="0" smtClean="0"/>
              <a:t> </a:t>
            </a:r>
            <a:r>
              <a:rPr lang="en-TT" b="1" dirty="0" smtClean="0"/>
              <a:t>Mohan</a:t>
            </a:r>
            <a:endParaRPr lang="en-TT" b="1" dirty="0" smtClean="0"/>
          </a:p>
          <a:p>
            <a:r>
              <a:rPr lang="en-TT" b="1" i="1" dirty="0" smtClean="0"/>
              <a:t>SALISES</a:t>
            </a:r>
          </a:p>
          <a:p>
            <a:endParaRPr lang="en-TT" b="1" dirty="0" smtClean="0"/>
          </a:p>
          <a:p>
            <a:r>
              <a:rPr lang="en-TT" sz="2200" b="1" dirty="0" smtClean="0"/>
              <a:t>Compete Caribbean</a:t>
            </a:r>
          </a:p>
          <a:p>
            <a:r>
              <a:rPr lang="en-TT" sz="2200" b="1" dirty="0" smtClean="0"/>
              <a:t>CELEBRATION &amp; STOCKTAKING EVENT</a:t>
            </a:r>
          </a:p>
          <a:p>
            <a:r>
              <a:rPr lang="en-TT" sz="2200" b="1" dirty="0" smtClean="0"/>
              <a:t>November 21st &amp; 22nd, 2016</a:t>
            </a:r>
            <a:endParaRPr lang="en-TT" sz="2200" b="1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68BED-56D6-4385-A803-273ED2FD218E}" type="slidenum">
              <a:rPr lang="en-TT" smtClean="0"/>
              <a:t>1</a:t>
            </a:fld>
            <a:endParaRPr lang="en-TT"/>
          </a:p>
        </p:txBody>
      </p:sp>
    </p:spTree>
    <p:extLst>
      <p:ext uri="{BB962C8B-B14F-4D97-AF65-F5344CB8AC3E}">
        <p14:creationId xmlns:p14="http://schemas.microsoft.com/office/powerpoint/2010/main" val="2433894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TT" b="1" dirty="0" smtClean="0"/>
              <a:t>Barriers </a:t>
            </a:r>
            <a:r>
              <a:rPr lang="en-TT" b="1" dirty="0"/>
              <a:t>to Innovation and Firm Productivity in the Caribbean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68BED-56D6-4385-A803-273ED2FD218E}" type="slidenum">
              <a:rPr lang="en-TT" smtClean="0"/>
              <a:t>2</a:t>
            </a:fld>
            <a:endParaRPr lang="en-TT"/>
          </a:p>
        </p:txBody>
      </p:sp>
    </p:spTree>
    <p:extLst>
      <p:ext uri="{BB962C8B-B14F-4D97-AF65-F5344CB8AC3E}">
        <p14:creationId xmlns:p14="http://schemas.microsoft.com/office/powerpoint/2010/main" val="2579944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TT" b="1" dirty="0">
                <a:solidFill>
                  <a:prstClr val="black"/>
                </a:solidFill>
              </a:rPr>
              <a:t>Motivation</a:t>
            </a:r>
            <a:endParaRPr lang="en-T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72000"/>
          </a:xfrm>
        </p:spPr>
        <p:txBody>
          <a:bodyPr>
            <a:normAutofit fontScale="85000" lnSpcReduction="10000"/>
          </a:bodyPr>
          <a:lstStyle/>
          <a:p>
            <a:pPr algn="just"/>
            <a:r>
              <a:rPr lang="en-TT" sz="3000" b="1" dirty="0"/>
              <a:t>I</a:t>
            </a:r>
            <a:r>
              <a:rPr lang="en-TT" sz="3000" b="1" dirty="0" smtClean="0"/>
              <a:t>nnovation barriers prohibit innovation:</a:t>
            </a:r>
          </a:p>
          <a:p>
            <a:pPr lvl="1" algn="just"/>
            <a:r>
              <a:rPr lang="en-TT" sz="2600" b="1" dirty="0"/>
              <a:t>O</a:t>
            </a:r>
            <a:r>
              <a:rPr lang="en-TT" sz="2600" b="1" dirty="0" smtClean="0"/>
              <a:t>nly 11</a:t>
            </a:r>
            <a:r>
              <a:rPr lang="en-TT" sz="2600" b="1" dirty="0"/>
              <a:t>% </a:t>
            </a:r>
            <a:r>
              <a:rPr lang="en-TT" sz="2600" b="1" dirty="0" smtClean="0"/>
              <a:t>of Caribbean firms engaged </a:t>
            </a:r>
            <a:r>
              <a:rPr lang="en-TT" sz="2600" b="1" dirty="0"/>
              <a:t>in </a:t>
            </a:r>
            <a:r>
              <a:rPr lang="en-TT" sz="2600" b="1" dirty="0" smtClean="0"/>
              <a:t>innovative </a:t>
            </a:r>
            <a:r>
              <a:rPr lang="en-TT" sz="2600" b="1" dirty="0"/>
              <a:t>activity </a:t>
            </a:r>
            <a:r>
              <a:rPr lang="en-TT" sz="2600" b="1" dirty="0" smtClean="0"/>
              <a:t>(Mohan et al. 2014).</a:t>
            </a:r>
          </a:p>
          <a:p>
            <a:pPr marL="0" indent="0" algn="just">
              <a:buNone/>
            </a:pPr>
            <a:endParaRPr lang="en-TT" sz="2800" b="1" dirty="0" smtClean="0"/>
          </a:p>
          <a:p>
            <a:pPr algn="just"/>
            <a:r>
              <a:rPr lang="en-TT" sz="3000" b="1" dirty="0" smtClean="0"/>
              <a:t>Nevertheless little is known about innovation barriers.</a:t>
            </a:r>
          </a:p>
          <a:p>
            <a:pPr algn="just"/>
            <a:endParaRPr lang="en-TT" sz="3000" b="1" dirty="0" smtClean="0"/>
          </a:p>
          <a:p>
            <a:pPr algn="just"/>
            <a:r>
              <a:rPr lang="en-TT" sz="3000" b="1" dirty="0" smtClean="0"/>
              <a:t>Identifying </a:t>
            </a:r>
            <a:r>
              <a:rPr lang="en-TT" sz="3000" b="1" dirty="0"/>
              <a:t>innovation barriers and their impact are important for:</a:t>
            </a:r>
          </a:p>
          <a:p>
            <a:pPr lvl="1" algn="just"/>
            <a:r>
              <a:rPr lang="en-TT" sz="2600" b="1" dirty="0"/>
              <a:t>Designing and implementing policies and incentives for firms to engage in innovation and reduce market failures</a:t>
            </a:r>
            <a:r>
              <a:rPr lang="en-TT" sz="2600" b="1" dirty="0" smtClean="0"/>
              <a:t>.</a:t>
            </a:r>
            <a:endParaRPr lang="en-TT" sz="3000" b="1" dirty="0"/>
          </a:p>
          <a:p>
            <a:pPr lvl="1" algn="just"/>
            <a:r>
              <a:rPr lang="en-TT" sz="2600" b="1" dirty="0"/>
              <a:t>Provide valuable information for entrepreneurs and managers when crafting innovation strategies. </a:t>
            </a:r>
          </a:p>
          <a:p>
            <a:pPr algn="just"/>
            <a:endParaRPr lang="en-TT" sz="3000" b="1" dirty="0" smtClean="0"/>
          </a:p>
          <a:p>
            <a:pPr marL="0" indent="0" algn="just">
              <a:buNone/>
            </a:pPr>
            <a:endParaRPr lang="en-TT" sz="2200" b="1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21383-0BF8-4A79-AB71-DFDBDA3E487E}" type="slidenum">
              <a:rPr lang="en-TT" smtClean="0">
                <a:solidFill>
                  <a:prstClr val="black">
                    <a:tint val="75000"/>
                  </a:prstClr>
                </a:solidFill>
              </a:rPr>
              <a:pPr/>
              <a:t>3</a:t>
            </a:fld>
            <a:endParaRPr lang="en-T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8421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TT" b="1" dirty="0" smtClean="0">
                <a:solidFill>
                  <a:prstClr val="black"/>
                </a:solidFill>
              </a:rPr>
              <a:t>Innovation Barriers</a:t>
            </a:r>
            <a:endParaRPr lang="en-T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pPr algn="just"/>
            <a:r>
              <a:rPr lang="en-TT" sz="3000" b="1" dirty="0" smtClean="0">
                <a:ea typeface="Calibri"/>
                <a:cs typeface="Times New Roman"/>
              </a:rPr>
              <a:t>Firm categories:</a:t>
            </a:r>
          </a:p>
          <a:p>
            <a:pPr lvl="1" algn="just"/>
            <a:r>
              <a:rPr lang="en-TT" sz="2600" b="1" dirty="0" smtClean="0">
                <a:ea typeface="Calibri"/>
                <a:cs typeface="Times New Roman"/>
              </a:rPr>
              <a:t>Innovators</a:t>
            </a:r>
          </a:p>
          <a:p>
            <a:pPr lvl="1" algn="just"/>
            <a:r>
              <a:rPr lang="en-TT" sz="2600" b="1" dirty="0" smtClean="0">
                <a:ea typeface="Calibri"/>
                <a:cs typeface="Times New Roman"/>
              </a:rPr>
              <a:t>Potential innovators</a:t>
            </a:r>
          </a:p>
          <a:p>
            <a:pPr lvl="1" algn="just"/>
            <a:r>
              <a:rPr lang="en-TT" sz="2600" b="1" dirty="0" smtClean="0">
                <a:ea typeface="Calibri"/>
                <a:cs typeface="Times New Roman"/>
              </a:rPr>
              <a:t>Non-innovators</a:t>
            </a:r>
            <a:endParaRPr lang="en-TT" sz="3000" b="1" dirty="0" smtClean="0">
              <a:ea typeface="Calibri"/>
              <a:cs typeface="Times New Roman"/>
            </a:endParaRPr>
          </a:p>
          <a:p>
            <a:pPr algn="just"/>
            <a:endParaRPr lang="en-TT" sz="3000" b="1" dirty="0" smtClean="0">
              <a:ea typeface="Calibri"/>
              <a:cs typeface="Times New Roman"/>
            </a:endParaRPr>
          </a:p>
          <a:p>
            <a:pPr algn="just"/>
            <a:r>
              <a:rPr lang="en-TT" sz="3000" b="1" dirty="0" smtClean="0">
                <a:ea typeface="Calibri"/>
                <a:cs typeface="Times New Roman"/>
              </a:rPr>
              <a:t>Innovation barrier categories:</a:t>
            </a:r>
          </a:p>
          <a:p>
            <a:pPr lvl="1" algn="just"/>
            <a:r>
              <a:rPr lang="en-TT" sz="2600" b="1" dirty="0" smtClean="0">
                <a:ea typeface="Calibri"/>
                <a:cs typeface="Times New Roman"/>
              </a:rPr>
              <a:t>Finance or cost </a:t>
            </a:r>
            <a:r>
              <a:rPr lang="en-TT" sz="2600" b="1" dirty="0" smtClean="0">
                <a:ea typeface="Calibri"/>
                <a:cs typeface="Times New Roman"/>
              </a:rPr>
              <a:t>factors</a:t>
            </a:r>
            <a:endParaRPr lang="en-TT" sz="2600" b="1" dirty="0" smtClean="0">
              <a:ea typeface="Calibri"/>
              <a:cs typeface="Times New Roman"/>
            </a:endParaRPr>
          </a:p>
          <a:p>
            <a:pPr lvl="1" algn="just"/>
            <a:r>
              <a:rPr lang="en-TT" sz="2400" b="1" dirty="0" smtClean="0">
                <a:ea typeface="Calibri"/>
                <a:cs typeface="Times New Roman"/>
              </a:rPr>
              <a:t>Knowledge</a:t>
            </a:r>
            <a:endParaRPr lang="en-TT" sz="2400" b="1" dirty="0" smtClean="0">
              <a:ea typeface="Calibri"/>
              <a:cs typeface="Times New Roman"/>
            </a:endParaRPr>
          </a:p>
          <a:p>
            <a:pPr lvl="1" algn="just"/>
            <a:r>
              <a:rPr lang="en-TT" sz="2400" b="1" dirty="0">
                <a:ea typeface="Calibri"/>
                <a:cs typeface="Times New Roman"/>
              </a:rPr>
              <a:t>M</a:t>
            </a:r>
            <a:r>
              <a:rPr lang="en-TT" sz="2400" b="1" dirty="0" smtClean="0">
                <a:ea typeface="Calibri"/>
                <a:cs typeface="Times New Roman"/>
              </a:rPr>
              <a:t>arket </a:t>
            </a:r>
          </a:p>
          <a:p>
            <a:pPr lvl="1" algn="just"/>
            <a:r>
              <a:rPr lang="en-TT" sz="2400" b="1" dirty="0" smtClean="0">
                <a:ea typeface="Calibri"/>
                <a:cs typeface="Times New Roman"/>
              </a:rPr>
              <a:t>Policy and regulatory environment</a:t>
            </a:r>
          </a:p>
          <a:p>
            <a:pPr marL="457200" lvl="1" indent="0" algn="just">
              <a:buNone/>
            </a:pPr>
            <a:endParaRPr lang="en-TT" sz="2400" b="1" dirty="0" smtClean="0">
              <a:ea typeface="Calibri"/>
              <a:cs typeface="Times New Roman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21383-0BF8-4A79-AB71-DFDBDA3E487E}" type="slidenum">
              <a:rPr lang="en-TT" smtClean="0">
                <a:solidFill>
                  <a:prstClr val="black">
                    <a:tint val="75000"/>
                  </a:prstClr>
                </a:solidFill>
              </a:rPr>
              <a:pPr/>
              <a:t>4</a:t>
            </a:fld>
            <a:endParaRPr lang="en-T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5632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TT" b="1" dirty="0" smtClean="0">
                <a:solidFill>
                  <a:prstClr val="black"/>
                </a:solidFill>
              </a:rPr>
              <a:t>Results</a:t>
            </a:r>
            <a:endParaRPr lang="en-TT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46338159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21383-0BF8-4A79-AB71-DFDBDA3E487E}" type="slidenum">
              <a:rPr lang="en-TT" smtClean="0">
                <a:solidFill>
                  <a:prstClr val="black">
                    <a:tint val="75000"/>
                  </a:prstClr>
                </a:solidFill>
              </a:rPr>
              <a:pPr/>
              <a:t>5</a:t>
            </a:fld>
            <a:endParaRPr lang="en-T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09954" y="1208128"/>
            <a:ext cx="53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TT" sz="2400" b="1" dirty="0" smtClean="0">
                <a:solidFill>
                  <a:prstClr val="black"/>
                </a:solidFill>
              </a:rPr>
              <a:t>%</a:t>
            </a:r>
            <a:endParaRPr lang="en-TT" sz="2400" b="1" dirty="0">
              <a:solidFill>
                <a:prstClr val="black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28600" y="6292334"/>
            <a:ext cx="4267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TT" sz="1600" b="1" i="1" dirty="0" smtClean="0"/>
              <a:t>Authors’ compilation using </a:t>
            </a:r>
            <a:r>
              <a:rPr lang="en-TT" sz="1600" b="1" i="1" dirty="0" err="1" smtClean="0"/>
              <a:t>PROTEqIN</a:t>
            </a:r>
            <a:r>
              <a:rPr lang="en-TT" sz="1600" b="1" i="1" dirty="0" smtClean="0"/>
              <a:t> data.</a:t>
            </a:r>
            <a:endParaRPr lang="en-TT" sz="1600" b="1" i="1" dirty="0"/>
          </a:p>
        </p:txBody>
      </p:sp>
    </p:spTree>
    <p:extLst>
      <p:ext uri="{BB962C8B-B14F-4D97-AF65-F5344CB8AC3E}">
        <p14:creationId xmlns:p14="http://schemas.microsoft.com/office/powerpoint/2010/main" val="1015032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TT" b="1" dirty="0">
                <a:solidFill>
                  <a:prstClr val="black"/>
                </a:solidFill>
              </a:rPr>
              <a:t>Results</a:t>
            </a:r>
            <a:endParaRPr lang="en-T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just"/>
            <a:r>
              <a:rPr lang="en-TT" sz="2200" b="1" dirty="0" smtClean="0"/>
              <a:t>Innovation barriers negatively affect the decision </a:t>
            </a:r>
            <a:r>
              <a:rPr lang="en-TT" sz="2200" b="1" dirty="0"/>
              <a:t>to </a:t>
            </a:r>
            <a:r>
              <a:rPr lang="en-TT" sz="2200" b="1" dirty="0" smtClean="0"/>
              <a:t>innovate- cost and market coefficients significant.</a:t>
            </a:r>
          </a:p>
          <a:p>
            <a:pPr algn="just"/>
            <a:endParaRPr lang="en-TT" sz="2200" b="1" dirty="0"/>
          </a:p>
          <a:p>
            <a:pPr algn="just"/>
            <a:r>
              <a:rPr lang="en-TT" sz="2200" b="1" dirty="0" smtClean="0"/>
              <a:t>Innovation barriers negatively </a:t>
            </a:r>
            <a:r>
              <a:rPr lang="en-TT" sz="2200" b="1" dirty="0"/>
              <a:t>affect innovation </a:t>
            </a:r>
            <a:r>
              <a:rPr lang="en-TT" sz="2200" b="1" dirty="0" smtClean="0"/>
              <a:t>expenditure- </a:t>
            </a:r>
            <a:r>
              <a:rPr lang="en-TT" sz="2200" b="1" dirty="0"/>
              <a:t>cost and market coefficients </a:t>
            </a:r>
            <a:r>
              <a:rPr lang="en-TT" sz="2200" b="1" dirty="0" smtClean="0"/>
              <a:t>significant</a:t>
            </a:r>
            <a:r>
              <a:rPr lang="en-TT" sz="2200" b="1" dirty="0"/>
              <a:t>. </a:t>
            </a:r>
            <a:endParaRPr lang="en-TT" sz="2200" b="1" dirty="0" smtClean="0"/>
          </a:p>
          <a:p>
            <a:pPr marL="0" indent="0" algn="just">
              <a:buNone/>
            </a:pPr>
            <a:endParaRPr lang="en-TT" sz="2200" b="1" dirty="0" smtClean="0"/>
          </a:p>
          <a:p>
            <a:pPr algn="just"/>
            <a:r>
              <a:rPr lang="en-TT" sz="2200" b="1" dirty="0" smtClean="0"/>
              <a:t>Innovation barriers reduce the probability of innovation: </a:t>
            </a:r>
          </a:p>
          <a:p>
            <a:pPr lvl="1" algn="just"/>
            <a:r>
              <a:rPr lang="en-TT" sz="1600" b="1" dirty="0" smtClean="0"/>
              <a:t>Cost barriers reduce innovation by 46%</a:t>
            </a:r>
          </a:p>
          <a:p>
            <a:pPr lvl="1" algn="just"/>
            <a:r>
              <a:rPr lang="en-TT" sz="1600" b="1" dirty="0" smtClean="0"/>
              <a:t>Knowledge barriers reduce innovation by 25%</a:t>
            </a:r>
          </a:p>
          <a:p>
            <a:pPr lvl="1" algn="just"/>
            <a:r>
              <a:rPr lang="en-TT" sz="1600" b="1" dirty="0" smtClean="0"/>
              <a:t>Policy barriers reduce innovation by 34</a:t>
            </a:r>
            <a:r>
              <a:rPr lang="en-TT" sz="1500" b="1" dirty="0" smtClean="0"/>
              <a:t>% </a:t>
            </a:r>
          </a:p>
          <a:p>
            <a:pPr marL="0" indent="0" algn="just">
              <a:buNone/>
            </a:pPr>
            <a:endParaRPr lang="en-TT" sz="1900" b="1" dirty="0" smtClean="0"/>
          </a:p>
          <a:p>
            <a:pPr algn="just"/>
            <a:r>
              <a:rPr lang="en-TT" sz="2200" b="1" dirty="0" smtClean="0"/>
              <a:t>Innovation barriers do not have a significant impact on labour productivity.</a:t>
            </a:r>
            <a:endParaRPr lang="en-TT" sz="22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21383-0BF8-4A79-AB71-DFDBDA3E487E}" type="slidenum">
              <a:rPr lang="en-TT" smtClean="0">
                <a:solidFill>
                  <a:prstClr val="black">
                    <a:tint val="75000"/>
                  </a:prstClr>
                </a:solidFill>
              </a:rPr>
              <a:pPr/>
              <a:t>6</a:t>
            </a:fld>
            <a:endParaRPr lang="en-T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2588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TT" b="1" dirty="0" smtClean="0"/>
              <a:t>Foreign </a:t>
            </a:r>
            <a:r>
              <a:rPr lang="en-TT" b="1" dirty="0"/>
              <a:t>Direct Investment and Innovation and Productivity</a:t>
            </a:r>
            <a:br>
              <a:rPr lang="en-TT" b="1" dirty="0"/>
            </a:br>
            <a:r>
              <a:rPr lang="en-TT" b="1" dirty="0"/>
              <a:t>in the Caribbean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68BED-56D6-4385-A803-273ED2FD218E}" type="slidenum">
              <a:rPr lang="en-TT" smtClean="0"/>
              <a:t>7</a:t>
            </a:fld>
            <a:endParaRPr lang="en-TT"/>
          </a:p>
        </p:txBody>
      </p:sp>
    </p:spTree>
    <p:extLst>
      <p:ext uri="{BB962C8B-B14F-4D97-AF65-F5344CB8AC3E}">
        <p14:creationId xmlns:p14="http://schemas.microsoft.com/office/powerpoint/2010/main" val="3473635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TT" b="1" dirty="0">
                <a:solidFill>
                  <a:prstClr val="black"/>
                </a:solidFill>
              </a:rPr>
              <a:t>Motivation</a:t>
            </a:r>
            <a:endParaRPr lang="en-T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just"/>
            <a:r>
              <a:rPr lang="en-TT" sz="2800" b="1" dirty="0" smtClean="0"/>
              <a:t>FDI </a:t>
            </a:r>
            <a:r>
              <a:rPr lang="en-TT" sz="2800" b="1" dirty="0"/>
              <a:t>is potentially an important </a:t>
            </a:r>
            <a:r>
              <a:rPr lang="en-TT" sz="2800" b="1" dirty="0" smtClean="0"/>
              <a:t>channel for innovation </a:t>
            </a:r>
            <a:r>
              <a:rPr lang="en-TT" sz="2800" b="1" dirty="0"/>
              <a:t>and productivity </a:t>
            </a:r>
            <a:r>
              <a:rPr lang="en-TT" sz="2800" b="1" dirty="0" smtClean="0"/>
              <a:t>for local </a:t>
            </a:r>
            <a:r>
              <a:rPr lang="en-TT" sz="2800" b="1" dirty="0"/>
              <a:t>firms in host </a:t>
            </a:r>
            <a:r>
              <a:rPr lang="en-TT" sz="2800" b="1" dirty="0" smtClean="0"/>
              <a:t>countries.</a:t>
            </a:r>
          </a:p>
          <a:p>
            <a:pPr marL="0" indent="0" algn="just">
              <a:buNone/>
            </a:pPr>
            <a:endParaRPr lang="en-TT" sz="3300" b="1" dirty="0" smtClean="0"/>
          </a:p>
          <a:p>
            <a:pPr lvl="0" algn="just"/>
            <a:r>
              <a:rPr lang="en-TT" sz="2800" b="1" dirty="0">
                <a:solidFill>
                  <a:prstClr val="black"/>
                </a:solidFill>
              </a:rPr>
              <a:t>K</a:t>
            </a:r>
            <a:r>
              <a:rPr lang="en-TT" sz="2800" b="1" dirty="0" smtClean="0">
                <a:solidFill>
                  <a:prstClr val="black"/>
                </a:solidFill>
              </a:rPr>
              <a:t>nowledge transfer and </a:t>
            </a:r>
            <a:r>
              <a:rPr lang="en-TT" sz="2800" b="1" dirty="0" err="1" smtClean="0">
                <a:solidFill>
                  <a:prstClr val="black"/>
                </a:solidFill>
              </a:rPr>
              <a:t>spillover</a:t>
            </a:r>
            <a:r>
              <a:rPr lang="en-TT" sz="2800" b="1" dirty="0" smtClean="0">
                <a:solidFill>
                  <a:prstClr val="black"/>
                </a:solidFill>
              </a:rPr>
              <a:t> are not an automatic consequence of FDI.</a:t>
            </a:r>
          </a:p>
          <a:p>
            <a:pPr marL="0" lvl="0" indent="0" algn="just">
              <a:buNone/>
            </a:pPr>
            <a:endParaRPr lang="en-TT" sz="2800" b="1" dirty="0">
              <a:solidFill>
                <a:prstClr val="black"/>
              </a:solidFill>
            </a:endParaRPr>
          </a:p>
          <a:p>
            <a:pPr lvl="0" algn="just"/>
            <a:r>
              <a:rPr lang="en-TT" sz="2800" b="1" dirty="0" smtClean="0">
                <a:solidFill>
                  <a:prstClr val="black"/>
                </a:solidFill>
              </a:rPr>
              <a:t>Foreign </a:t>
            </a:r>
            <a:r>
              <a:rPr lang="en-TT" sz="2800" b="1" dirty="0">
                <a:solidFill>
                  <a:prstClr val="black"/>
                </a:solidFill>
              </a:rPr>
              <a:t>firms are less likely to undertake innovative </a:t>
            </a:r>
            <a:r>
              <a:rPr lang="en-TT" sz="2800" b="1" dirty="0" smtClean="0">
                <a:solidFill>
                  <a:prstClr val="black"/>
                </a:solidFill>
              </a:rPr>
              <a:t>activity- </a:t>
            </a:r>
            <a:r>
              <a:rPr lang="en-TT" sz="2800" b="1" dirty="0">
                <a:solidFill>
                  <a:prstClr val="black"/>
                </a:solidFill>
              </a:rPr>
              <a:t>in the Caribbean and only 25% of innovative firms are foreign owned (Mohan et al. 2014</a:t>
            </a:r>
            <a:r>
              <a:rPr lang="en-TT" sz="2800" b="1" dirty="0" smtClean="0">
                <a:solidFill>
                  <a:prstClr val="black"/>
                </a:solidFill>
              </a:rPr>
              <a:t>).</a:t>
            </a:r>
            <a:endParaRPr lang="en-TT" sz="2800" b="1" dirty="0">
              <a:solidFill>
                <a:prstClr val="black"/>
              </a:solidFill>
            </a:endParaRPr>
          </a:p>
          <a:p>
            <a:pPr lvl="0" algn="just"/>
            <a:endParaRPr lang="en-TT" sz="2800" b="1" dirty="0">
              <a:solidFill>
                <a:prstClr val="black"/>
              </a:solidFill>
            </a:endParaRPr>
          </a:p>
          <a:p>
            <a:pPr lvl="0" algn="just"/>
            <a:r>
              <a:rPr lang="en-TT" sz="2800" b="1" dirty="0">
                <a:solidFill>
                  <a:prstClr val="black"/>
                </a:solidFill>
              </a:rPr>
              <a:t>Significant policy relevance since governments place a lot of effort in attracting FDI:</a:t>
            </a:r>
          </a:p>
          <a:p>
            <a:pPr lvl="1" algn="just"/>
            <a:r>
              <a:rPr lang="en-TT" sz="2600" b="1" dirty="0">
                <a:solidFill>
                  <a:prstClr val="black"/>
                </a:solidFill>
              </a:rPr>
              <a:t>FDI inflows into the Caribbean average 10% of annual GDP.</a:t>
            </a:r>
          </a:p>
          <a:p>
            <a:pPr algn="just"/>
            <a:endParaRPr lang="en-TT" b="1" dirty="0" smtClean="0"/>
          </a:p>
          <a:p>
            <a:pPr algn="just"/>
            <a:endParaRPr lang="en-TT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102A4-95A3-407B-BFDF-AD93FB3F2EE0}" type="slidenum">
              <a:rPr lang="en-TT" smtClean="0">
                <a:solidFill>
                  <a:prstClr val="black">
                    <a:tint val="75000"/>
                  </a:prstClr>
                </a:solidFill>
              </a:rPr>
              <a:pPr/>
              <a:t>8</a:t>
            </a:fld>
            <a:endParaRPr lang="en-T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88441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TT" b="1" dirty="0" smtClean="0"/>
              <a:t>Results</a:t>
            </a:r>
            <a:endParaRPr lang="en-TT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pPr algn="just"/>
            <a:r>
              <a:rPr lang="en-TT" sz="8800" b="1" dirty="0"/>
              <a:t>I</a:t>
            </a:r>
            <a:r>
              <a:rPr lang="en-TT" sz="8800" b="1" dirty="0" smtClean="0"/>
              <a:t>nnovative </a:t>
            </a:r>
            <a:r>
              <a:rPr lang="en-TT" sz="8800" b="1" dirty="0" smtClean="0"/>
              <a:t>effort by foreign firms, </a:t>
            </a:r>
            <a:r>
              <a:rPr lang="en-TT" sz="8800" b="1" dirty="0" smtClean="0"/>
              <a:t>FDI </a:t>
            </a:r>
            <a:r>
              <a:rPr lang="en-TT" sz="8800" b="1" dirty="0" err="1" smtClean="0"/>
              <a:t>spillover</a:t>
            </a:r>
            <a:r>
              <a:rPr lang="en-TT" sz="8800" b="1" dirty="0" smtClean="0"/>
              <a:t> </a:t>
            </a:r>
            <a:r>
              <a:rPr lang="en-TT" sz="8800" b="1" dirty="0" smtClean="0"/>
              <a:t>and foreign influence do </a:t>
            </a:r>
            <a:r>
              <a:rPr lang="en-TT" sz="8800" b="1" dirty="0"/>
              <a:t>not </a:t>
            </a:r>
            <a:r>
              <a:rPr lang="en-TT" sz="8800" b="1" dirty="0" smtClean="0"/>
              <a:t>affect </a:t>
            </a:r>
            <a:r>
              <a:rPr lang="en-TT" sz="8800" b="1" dirty="0" smtClean="0"/>
              <a:t>firm innovation decision.</a:t>
            </a:r>
          </a:p>
          <a:p>
            <a:pPr marL="0" indent="0" algn="just">
              <a:buNone/>
            </a:pPr>
            <a:endParaRPr lang="en-TT" sz="8800" b="1" dirty="0" smtClean="0"/>
          </a:p>
          <a:p>
            <a:pPr algn="just"/>
            <a:r>
              <a:rPr lang="en-TT" sz="8800" b="1" dirty="0"/>
              <a:t>I</a:t>
            </a:r>
            <a:r>
              <a:rPr lang="en-TT" sz="8800" b="1" dirty="0" smtClean="0"/>
              <a:t>nnovative </a:t>
            </a:r>
            <a:r>
              <a:rPr lang="en-TT" sz="8800" b="1" dirty="0"/>
              <a:t>effort </a:t>
            </a:r>
            <a:r>
              <a:rPr lang="en-TT" sz="8800" b="1" dirty="0" smtClean="0"/>
              <a:t>by </a:t>
            </a:r>
            <a:r>
              <a:rPr lang="en-TT" sz="8800" b="1" dirty="0" smtClean="0"/>
              <a:t>foreign </a:t>
            </a:r>
            <a:r>
              <a:rPr lang="en-TT" sz="8800" b="1" dirty="0"/>
              <a:t>firms, </a:t>
            </a:r>
            <a:r>
              <a:rPr lang="en-TT" sz="8800" b="1" dirty="0" smtClean="0"/>
              <a:t>FDI </a:t>
            </a:r>
            <a:r>
              <a:rPr lang="en-TT" sz="8800" b="1" dirty="0" err="1"/>
              <a:t>spillover</a:t>
            </a:r>
            <a:r>
              <a:rPr lang="en-TT" sz="8800" b="1" dirty="0"/>
              <a:t> </a:t>
            </a:r>
            <a:r>
              <a:rPr lang="en-TT" sz="8800" b="1" dirty="0" smtClean="0"/>
              <a:t>and </a:t>
            </a:r>
            <a:r>
              <a:rPr lang="en-TT" sz="8800" b="1" dirty="0"/>
              <a:t>foreign influence do not affect </a:t>
            </a:r>
            <a:r>
              <a:rPr lang="en-TT" sz="8800" b="1" dirty="0" smtClean="0"/>
              <a:t>firm </a:t>
            </a:r>
            <a:r>
              <a:rPr lang="en-TT" sz="8800" b="1" dirty="0" smtClean="0"/>
              <a:t>innovation expenditure.</a:t>
            </a:r>
          </a:p>
          <a:p>
            <a:pPr marL="0" indent="0" algn="just">
              <a:buNone/>
            </a:pPr>
            <a:endParaRPr lang="en-TT" sz="8800" b="1" dirty="0"/>
          </a:p>
          <a:p>
            <a:pPr algn="just"/>
            <a:r>
              <a:rPr lang="en-TT" sz="8800" b="1" dirty="0"/>
              <a:t>I</a:t>
            </a:r>
            <a:r>
              <a:rPr lang="en-TT" sz="8800" b="1" dirty="0" smtClean="0"/>
              <a:t>nnovative </a:t>
            </a:r>
            <a:r>
              <a:rPr lang="en-TT" sz="8800" b="1" dirty="0"/>
              <a:t>effort by </a:t>
            </a:r>
            <a:r>
              <a:rPr lang="en-TT" sz="8800" b="1" dirty="0" smtClean="0"/>
              <a:t>foreign </a:t>
            </a:r>
            <a:r>
              <a:rPr lang="en-TT" sz="8800" b="1" dirty="0" smtClean="0"/>
              <a:t>firms</a:t>
            </a:r>
            <a:r>
              <a:rPr lang="en-TT" sz="8800" b="1" dirty="0"/>
              <a:t> </a:t>
            </a:r>
            <a:r>
              <a:rPr lang="en-TT" sz="8800" b="1" dirty="0" smtClean="0"/>
              <a:t>negatively affects innovation.</a:t>
            </a:r>
          </a:p>
          <a:p>
            <a:pPr algn="just"/>
            <a:endParaRPr lang="en-TT" sz="8800" b="1" dirty="0"/>
          </a:p>
          <a:p>
            <a:pPr algn="just"/>
            <a:r>
              <a:rPr lang="en-TT" sz="8800" b="1" dirty="0" smtClean="0"/>
              <a:t>Foreign influence positively affects innovation.</a:t>
            </a:r>
          </a:p>
          <a:p>
            <a:pPr marL="0" indent="0" algn="just">
              <a:buNone/>
            </a:pPr>
            <a:endParaRPr lang="en-TT" sz="8800" b="1" dirty="0" smtClean="0"/>
          </a:p>
          <a:p>
            <a:pPr algn="just"/>
            <a:r>
              <a:rPr lang="en-TT" sz="8800" b="1" dirty="0" smtClean="0"/>
              <a:t>I</a:t>
            </a:r>
            <a:r>
              <a:rPr lang="en-TT" sz="8800" b="1" dirty="0" smtClean="0"/>
              <a:t>nnovative effort </a:t>
            </a:r>
            <a:r>
              <a:rPr lang="en-TT" sz="8800" b="1" dirty="0"/>
              <a:t>by foreign </a:t>
            </a:r>
            <a:r>
              <a:rPr lang="en-TT" sz="8800" b="1" dirty="0" smtClean="0"/>
              <a:t>firms </a:t>
            </a:r>
            <a:r>
              <a:rPr lang="en-TT" sz="8800" b="1" dirty="0" smtClean="0"/>
              <a:t>and </a:t>
            </a:r>
            <a:r>
              <a:rPr lang="en-TT" sz="8800" b="1" dirty="0"/>
              <a:t>FDI </a:t>
            </a:r>
            <a:r>
              <a:rPr lang="en-TT" sz="8800" b="1" dirty="0" err="1"/>
              <a:t>spillover</a:t>
            </a:r>
            <a:r>
              <a:rPr lang="en-TT" sz="8800" b="1" dirty="0"/>
              <a:t> do not have a significant impact on labour </a:t>
            </a:r>
            <a:r>
              <a:rPr lang="en-TT" sz="8800" b="1" dirty="0" smtClean="0"/>
              <a:t>productivity. </a:t>
            </a:r>
            <a:endParaRPr lang="en-TT" sz="8800" b="1" dirty="0"/>
          </a:p>
          <a:p>
            <a:pPr algn="just"/>
            <a:endParaRPr lang="en-TT" sz="8800" b="1" dirty="0"/>
          </a:p>
          <a:p>
            <a:pPr algn="just"/>
            <a:r>
              <a:rPr lang="en-TT" sz="8800" b="1" dirty="0"/>
              <a:t>Foreign </a:t>
            </a:r>
            <a:r>
              <a:rPr lang="en-TT" sz="8800" b="1" dirty="0" smtClean="0"/>
              <a:t>influence </a:t>
            </a:r>
            <a:r>
              <a:rPr lang="en-TT" sz="8800" b="1" dirty="0"/>
              <a:t>positively affects labour productivity</a:t>
            </a:r>
            <a:r>
              <a:rPr lang="en-TT" sz="8800" b="1" dirty="0" smtClean="0"/>
              <a:t>.</a:t>
            </a:r>
            <a:endParaRPr lang="en-TT" sz="8800" dirty="0" smtClean="0"/>
          </a:p>
          <a:p>
            <a:pPr marL="0" indent="0">
              <a:buNone/>
            </a:pPr>
            <a:endParaRPr lang="en-TT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102A4-95A3-407B-BFDF-AD93FB3F2EE0}" type="slidenum">
              <a:rPr lang="en-TT" smtClean="0">
                <a:solidFill>
                  <a:prstClr val="black">
                    <a:tint val="75000"/>
                  </a:prstClr>
                </a:solidFill>
              </a:rPr>
              <a:pPr/>
              <a:t>9</a:t>
            </a:fld>
            <a:endParaRPr lang="en-TT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0546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TT" b="1" dirty="0" smtClean="0"/>
              <a:t>Thank you</a:t>
            </a:r>
            <a:endParaRPr lang="en-TT" b="1" dirty="0"/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TT" b="1" dirty="0" smtClean="0"/>
              <a:t>Preeya.Mohan@sta.uwi.edu</a:t>
            </a:r>
            <a:endParaRPr lang="en-TT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102A4-95A3-407B-BFDF-AD93FB3F2EE0}" type="slidenum">
              <a:rPr lang="en-TT" smtClean="0">
                <a:solidFill>
                  <a:prstClr val="black">
                    <a:tint val="75000"/>
                  </a:prstClr>
                </a:solidFill>
              </a:rPr>
              <a:pPr/>
              <a:t>10</a:t>
            </a:fld>
            <a:endParaRPr lang="en-T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8542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7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8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649</TotalTime>
  <Words>394</Words>
  <Application>Microsoft Office PowerPoint</Application>
  <PresentationFormat>On-screen Show (4:3)</PresentationFormat>
  <Paragraphs>80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7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Office Theme</vt:lpstr>
      <vt:lpstr>1_Office Theme</vt:lpstr>
      <vt:lpstr>3_Office Theme</vt:lpstr>
      <vt:lpstr>4_Office Theme</vt:lpstr>
      <vt:lpstr>5_Office Theme</vt:lpstr>
      <vt:lpstr>7_Office Theme</vt:lpstr>
      <vt:lpstr>8_Office Theme</vt:lpstr>
      <vt:lpstr> New findings on the Factors Affecting Innovation and Productivity in the Caribbean</vt:lpstr>
      <vt:lpstr>Barriers to Innovation and Firm Productivity in the Caribbean</vt:lpstr>
      <vt:lpstr>Motivation</vt:lpstr>
      <vt:lpstr>Innovation Barriers</vt:lpstr>
      <vt:lpstr>Results</vt:lpstr>
      <vt:lpstr>Results</vt:lpstr>
      <vt:lpstr>Foreign Direct Investment and Innovation and Productivity in the Caribbean</vt:lpstr>
      <vt:lpstr>Motivation</vt:lpstr>
      <vt:lpstr>Results</vt:lpstr>
      <vt:lpstr>Thank you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PCUser</dc:creator>
  <cp:lastModifiedBy>PCUser</cp:lastModifiedBy>
  <cp:revision>62</cp:revision>
  <dcterms:created xsi:type="dcterms:W3CDTF">2016-11-14T11:11:39Z</dcterms:created>
  <dcterms:modified xsi:type="dcterms:W3CDTF">2016-11-17T19:58:15Z</dcterms:modified>
</cp:coreProperties>
</file>