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320" r:id="rId28"/>
    <p:sldId id="279" r:id="rId29"/>
    <p:sldId id="280" r:id="rId30"/>
    <p:sldId id="281" r:id="rId31"/>
    <p:sldId id="282" r:id="rId32"/>
    <p:sldId id="283" r:id="rId33"/>
    <p:sldId id="284" r:id="rId34"/>
    <p:sldId id="285" r:id="rId35"/>
    <p:sldId id="286" r:id="rId36"/>
    <p:sldId id="287" r:id="rId37"/>
    <p:sldId id="288" r:id="rId38"/>
    <p:sldId id="289" r:id="rId39"/>
    <p:sldId id="321"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22" r:id="rId59"/>
    <p:sldId id="308" r:id="rId60"/>
    <p:sldId id="309" r:id="rId61"/>
    <p:sldId id="310" r:id="rId62"/>
    <p:sldId id="311" r:id="rId63"/>
    <p:sldId id="312" r:id="rId64"/>
    <p:sldId id="313" r:id="rId65"/>
    <p:sldId id="314" r:id="rId66"/>
    <p:sldId id="323" r:id="rId67"/>
    <p:sldId id="315" r:id="rId68"/>
    <p:sldId id="316" r:id="rId69"/>
    <p:sldId id="317" r:id="rId70"/>
    <p:sldId id="318" r:id="rId71"/>
    <p:sldId id="319" r:id="rId72"/>
    <p:sldId id="324" r:id="rId73"/>
  </p:sldIdLst>
  <p:sldSz cx="18288000" cy="10287000"/>
  <p:notesSz cx="6858000" cy="9144000"/>
  <p:embeddedFontLst>
    <p:embeddedFont>
      <p:font typeface="Calibri" panose="020F0502020204030204" pitchFamily="34" charset="0"/>
      <p:regular r:id="rId74"/>
      <p:bold r:id="rId75"/>
      <p:italic r:id="rId76"/>
      <p:boldItalic r:id="rId77"/>
    </p:embeddedFont>
    <p:embeddedFont>
      <p:font typeface="Garet" panose="020B0604020202020204" charset="0"/>
      <p:regular r:id="rId78"/>
    </p:embeddedFont>
    <p:embeddedFont>
      <p:font typeface="Garet Bold" panose="020B0604020202020204" charset="0"/>
      <p:regular r:id="rId79"/>
      <p:bold r:id="rId80"/>
    </p:embeddedFont>
    <p:embeddedFont>
      <p:font typeface="Garet Book" panose="020B0604020202020204" charset="0"/>
      <p:regular r:id="rId81"/>
    </p:embeddedFont>
    <p:embeddedFont>
      <p:font typeface="Poppins Medium" panose="00000600000000000000" pitchFamily="2" charset="0"/>
      <p:regular r:id="rId82"/>
      <p:italic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05" autoAdjust="0"/>
  </p:normalViewPr>
  <p:slideViewPr>
    <p:cSldViewPr>
      <p:cViewPr varScale="1">
        <p:scale>
          <a:sx n="49" d="100"/>
          <a:sy n="49" d="100"/>
        </p:scale>
        <p:origin x="1042"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font" Target="fonts/font4.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font" Target="fonts/font7.fntdata"/><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font" Target="fonts/font2.fntdata"/><Relationship Id="rId83"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3.fntdata"/><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font" Target="fonts/font9.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4T00:55:13.121"/>
    </inkml:context>
    <inkml:brush xml:id="br0">
      <inkml:brushProperty name="width" value="0.35" units="cm"/>
      <inkml:brushProperty name="height" value="0.35" units="cm"/>
      <inkml:brushProperty name="color" value="#00A0D7"/>
    </inkml:brush>
  </inkml:definitions>
  <inkml:trace contextRef="#ctx0" brushRef="#br0">7211 830 2409,'-30'-43'1071,"22"30"-1110,0 2 1,-1-1-1,0 1 1,-1 0-1,-20-17 1,-5 5 790,-2 2 1,0 1-1,-59-23 1,56 29-221,-1 1 0,0 3 0,0 1-1,-1 2 1,-74-3 0,-217 19 109,231-3-308,-356 14 623,304-9-706,-208 17 247,-217 54 77,-55 64-394,-53 91-125,-6 87-38,5 64 167,517-280-88,-239 198 1,-91 157-49,278-227 73,157-158 35,-65 103 0,76-92 93,4 3-1,4 2 1,-63 183 0,78-174-105,5 3-1,5 0 1,-11 131 0,25-144-73,5-1 0,3 0 1,21 157-1,-10-186-15,3-1 0,4 0-1,1-1 1,4-1 0,52 101 0,-48-114-29,3-1 0,1-1 0,2-2 0,2-2 1,2-1-1,1-1 0,45 33 0,-18-23-26,3-3 1,1-3-1,3-3 0,86 34 0,323 100-10,277 37-52,132-41 64,180-45 130,107-21 31,106-47 35,26-51-56,17-71 151,-60-74 50,-59-107-17,-914 159-72,461-206 0,159-160 309,-810 393-494,-4-5 1,-2-4-1,-4-4 1,-2-4-1,85-97 0,-120 112 0,-3-4-1,71-115 0,-67 82 29,63-148-1,-89 172-60,-4-1 0,-2-2 0,-5 0 0,-3-2 0,-3 0 0,-3 0 0,-1-111 0,-13 103-7,-5-1 0,-2 1-1,-5 1 1,-4 1 0,-3 0-1,-4 1 1,-38-82 0,15 60-1,-4 3 1,-5 1 0,-80-104-1,53 97-4,-5 3-1,-181-167 1,103 125-19,-5 8 0,-377-233 0,307 231-18,-267-115-1,244 146-15,-367-100 0,180 100-63,-724-82-1,593 147 0,-1442 69-252,1299 46 148,-906 176-977,-1237 459-5750,1867-396 3211,994-304 3678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4T00:58:02.722"/>
    </inkml:context>
    <inkml:brush xml:id="br0">
      <inkml:brushProperty name="width" value="0.35" units="cm"/>
      <inkml:brushProperty name="height" value="0.35" units="cm"/>
      <inkml:brushProperty name="color" value="#00A0D7"/>
    </inkml:brush>
  </inkml:definitions>
  <inkml:trace contextRef="#ctx0" brushRef="#br0">6146 436 5001,'-70'-27'1578,"-132"-45"1083,131 50-3084,-74-11 0,-14 10-129,-170-2 1,-245 22 4029,-75 34-2048,420-9-1191,-270 62 0,104 23 306,285-69-238,-158 78 0,144-52-173,3 6 0,3 6 0,4 4 0,-106 96 0,33-7-131,-278 323 0,333-324 81,9 6-1,-145 270 0,155-228 111,9 6 0,-82 259 1,143-344-25,6 1 0,7 2 1,5 1-1,-10 249 1,34-264-115,6 0 0,5 0 0,6-1 1,5-1-1,41 135 0,-32-165-53,5-1 0,3-1-1,4-3 1,4-1 0,3-2-1,115 147 1,-97-150 26,4-3-1,4-3 1,167 133 0,-122-126 60,256 133 0,159 13 74,113-40-16,24-65-91,335-15-19,733-87 143,-1127-39-96,1333-99 137,-1310 52-106,1331-196 591,-110-125 330,-1250 225-779,504-176 49,-153-57-4,-742 281-88,346-237-1,-412 236-46,-6-6 0,156-163 1,-230 207-41,-3-2-1,100-150 1,-130 165-42,-3-2 0,-3-1-1,-2-1 1,33-114 0,-47 124-28,-1 0 1,-4-1-1,-2 0 1,-2-1-1,-3 0 1,-2 0-1,-13-112 1,1 105-20,-3 1 1,-3 1-1,-2 1 1,-3 0-1,-2 2 1,-3 0-1,-48-76 1,10 39 20,-3 2 1,-155-161-1,97 131-5,-185-138 1,-60 7 15,-334-119 58,-37 57-81,171 113-54,-1421-341-135,1270 408 106,12 39-103,-982-11 0,845 128-35,-956 142-723,309 101-1075,12 76-2949,460-78 805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4T01:00:05.645"/>
    </inkml:context>
    <inkml:brush xml:id="br0">
      <inkml:brushProperty name="width" value="0.35" units="cm"/>
      <inkml:brushProperty name="height" value="0.35" units="cm"/>
      <inkml:brushProperty name="color" value="#00A0D7"/>
    </inkml:brush>
  </inkml:definitions>
  <inkml:trace contextRef="#ctx0" brushRef="#br0">3440 80 5913,'-189'16'1051,"-194"43"0,-215 123-1352,559-168 341,-615 243 1873,481-172-593,-271 180 0,354-202-1120,2 3 0,4 5 0,-144 155 0,169-155-143,3 3 0,3 3 0,3 1 0,-60 132 0,84-152-31,2 0 1,3 1-1,3 1 0,2 1 1,3 1-1,-9 121 0,20-110-11,5 0 0,2 0 1,3 0-1,4-1 0,38 128 0,-18-108 78,4-2 1,78 142-1,-63-143 37,123 161-1,106 58 35,-60-107-152,324 229 0,-293-254-38,459 242 0,512 101 111,239-71 35,-923-325-115,575 56 1,-542-131 3,360-27 32,-1-45 23,-309-15 27,1334-189 463,-115-156 124,-1260 220-395,444-181 372,-180-30-10,-670 281-375,302-217-1,-378 237-143,-4-5 0,-3-3-1,89-105 1,-144 143-64,-1-3 1,-3 0-1,-1-2 1,-3-1-1,-2-1 1,33-95-1,-48 111-24,-1 0 0,-2 0 0,-2-1 1,-1 0-1,-2 0 0,-1 0 0,-4-50 0,-3 43 16,-2 0 0,-2 0 0,-1 1 0,-3 1 1,-31-74-1,13 54 15,-2 1 1,-2 2-1,-3 1 1,-65-75-1,5 24 58,-118-101 0,-66-23 13,-24 21 50,-546-282-1,385 273-36,-617-209 81,100 155-201,-26 59-190,280 96 5,-1690-123-199,1592 221 288,-1865 175-826,1781-24 182,-59 52-528,35 36-784,-27 61-1464,84 29-286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4T01:00:20.838"/>
    </inkml:context>
    <inkml:brush xml:id="br0">
      <inkml:brushProperty name="width" value="0.35" units="cm"/>
      <inkml:brushProperty name="height" value="0.35" units="cm"/>
      <inkml:brushProperty name="color" value="#00A0D7"/>
    </inkml:brush>
  </inkml:definitions>
  <inkml:trace contextRef="#ctx0" brushRef="#br0">6642 1678 8330,'-299'8'3771,"239"-8"-3803,0-3 0,1-2 0,-1-2 0,1-3-1,0-3 1,1-2 0,-86-36 0,126 44 84,-275-100 1263,207 80-544,-139-24-1,59 31-42,-300 1-1,-252 79-330,-63 101-273,546-93-126,-371 160 0,179-21-20,22 34-30,276-147-4,-211 198-1,249-202 11,4 4 0,4 4 0,5 4 0,-129 219 0,149-219 15,4 2 0,5 2 0,-38 116 0,62-133 13,3 1 0,-15 133 0,30-150 11,4-1 0,2 1 0,15 116 0,-4-123 4,4-1 0,2 0 0,2-1 1,32 68-1,-12-49-5,4-2 0,76 110 0,-6-39-26,6-4-1,7-6 0,169 149 1,315 185-78,-254-250 58,-31-52 21,7-15-1,361 120 0,-166-113 81,708 136 138,935 40 127,-1419-258-239,1656 90 470,-1600-151-213,42-20 72,-34-23 29,41-21-12,360-54 73,-9-73-81,-424 18-164,624-241 242,-512 53-79,-59-92-27,-356 123-189,-335 199-131,-4-7 1,-6-5-1,207-240 0,-255 256-18,-5-5 0,130-229-1,-167 251-8,-5-2 0,-3-2 0,-4-1 0,35-165 0,-52 176-1,-3-1 1,-3-1-1,-5 1 1,-3-1-1,-3 0 1,-5 1-1,-26-133 1,6 104 5,-6 1-1,-4 2 1,-5 1 0,-4 3 0,-94-155 0,45 115-9,-5 4 0,-195-207 0,132 181-49,-266-210 1,-71 29-42,176 156 12,-591-252-1,425 251 7,-543-134 0,-767-49-133,-249 184 7,-209 224-52,1048 76 39,30 56-141,-68 66-398,29 48-829,-61 56-2057,135-3 5,1090-315 3427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4T01:00:39.599"/>
    </inkml:context>
    <inkml:brush xml:id="br0">
      <inkml:brushProperty name="width" value="0.35" units="cm"/>
      <inkml:brushProperty name="height" value="0.35" units="cm"/>
      <inkml:brushProperty name="color" value="#00A0D7"/>
    </inkml:brush>
  </inkml:definitions>
  <inkml:trace contextRef="#ctx0" brushRef="#br0">989 1180 4289,'-15'4'765,"-15"4"25,1 1 0,-1 1 1,2 1-1,0 2 0,-33 20 0,-27 25-565,-126 111-1,177-134 46,0 1 1,3 2-1,1 2 1,2 1-1,-36 61 1,36-42 62,2 1 1,4 2-1,-31 111 1,-19 206-77,69-337-147,3 1 0,2-1 0,1 1 0,2-1 0,3 1 0,1-1 0,2 0 1,2-1-1,15 43 0,-6-35 9,2-1 1,2 0-1,2-1 1,3-2-1,1-1 1,65 77-1,-63-90-52,1-2-1,1-1 1,1-1 0,2-2-1,0-1 1,2-3-1,45 21 1,19 3 99,166 48-1,822 179 229,-422-154 71,117-50 175,106-77-175,101-48-52,-704 39-258,458-35 293,352-101 136,93-95-129,1-67-119,-1188 314-335,1084-353 314,-899 280-176,262-143-1,-297 126-9,-4-6 0,265-227 0,-372 283-74,-3-2 1,-1-1-1,-2-3 1,54-88-1,-80 117-23,-1 1 0,-1-2 0,-1 1 0,-1-1-1,0 0 1,-2-1 0,0 0 0,-1 1 0,-1-1-1,-1-1 1,-1 1 0,0 0 0,-2 0 0,0-1-1,-1 1 1,-1 0 0,-1 0 0,-1 0 0,-14-35-1,5 22 12,-1 0-1,-2 1 1,-1 1-1,-2 1 1,-1 0-1,-29-31 1,16 24-15,-1 2 1,-3 2-1,-80-56 0,7 21-42,-4 5-1,-175-68 0,-38 10-46,-997-250-98,813 262 121,-640-55-25,632 134-134,-931 69 0,754 49-164,-819 235-958,335 57-631,27 73-2736,452-144 957</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9.sv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9.svg"/><Relationship Id="rId7" Type="http://schemas.openxmlformats.org/officeDocument/2006/relationships/image" Target="../media/image5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image" Target="../media/image39.sv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png"/><Relationship Id="rId2" Type="http://schemas.openxmlformats.org/officeDocument/2006/relationships/image" Target="../media/image38.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5" Type="http://schemas.openxmlformats.org/officeDocument/2006/relationships/image" Target="../media/image67.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9.svg"/><Relationship Id="rId7" Type="http://schemas.openxmlformats.org/officeDocument/2006/relationships/image" Target="../media/image49.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image" Target="../media/image39.sv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png"/><Relationship Id="rId2" Type="http://schemas.openxmlformats.org/officeDocument/2006/relationships/image" Target="../media/image38.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5" Type="http://schemas.openxmlformats.org/officeDocument/2006/relationships/image" Target="../media/image67.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jpe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image" Target="../media/image39.svg"/><Relationship Id="rId7" Type="http://schemas.openxmlformats.org/officeDocument/2006/relationships/image" Target="../media/image57.svg"/><Relationship Id="rId12" Type="http://schemas.openxmlformats.org/officeDocument/2006/relationships/image" Target="../media/image62.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5" Type="http://schemas.openxmlformats.org/officeDocument/2006/relationships/image" Target="../media/image6.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9.sv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9.svg"/><Relationship Id="rId7" Type="http://schemas.openxmlformats.org/officeDocument/2006/relationships/image" Target="../media/image6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8.png"/><Relationship Id="rId5" Type="http://schemas.openxmlformats.org/officeDocument/2006/relationships/image" Target="../media/image67.svg"/><Relationship Id="rId10" Type="http://schemas.openxmlformats.org/officeDocument/2006/relationships/customXml" Target="../ink/ink1.xml"/><Relationship Id="rId4" Type="http://schemas.openxmlformats.org/officeDocument/2006/relationships/image" Target="../media/image66.png"/><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1.sv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13" Type="http://schemas.openxmlformats.org/officeDocument/2006/relationships/image" Target="../media/image23.svg"/><Relationship Id="rId18" Type="http://schemas.openxmlformats.org/officeDocument/2006/relationships/image" Target="../media/image28.png"/><Relationship Id="rId26" Type="http://schemas.openxmlformats.org/officeDocument/2006/relationships/image" Target="../media/image36.png"/><Relationship Id="rId21" Type="http://schemas.openxmlformats.org/officeDocument/2006/relationships/image" Target="../media/image31.svg"/><Relationship Id="rId34" Type="http://schemas.openxmlformats.org/officeDocument/2006/relationships/image" Target="../media/image44.pn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7.svg"/><Relationship Id="rId25" Type="http://schemas.openxmlformats.org/officeDocument/2006/relationships/image" Target="../media/image35.svg"/><Relationship Id="rId33" Type="http://schemas.openxmlformats.org/officeDocument/2006/relationships/image" Target="../media/image43.svg"/><Relationship Id="rId2" Type="http://schemas.openxmlformats.org/officeDocument/2006/relationships/image" Target="../media/image12.png"/><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24" Type="http://schemas.openxmlformats.org/officeDocument/2006/relationships/image" Target="../media/image34.png"/><Relationship Id="rId32" Type="http://schemas.openxmlformats.org/officeDocument/2006/relationships/image" Target="../media/image42.png"/><Relationship Id="rId37" Type="http://schemas.openxmlformats.org/officeDocument/2006/relationships/image" Target="../media/image47.svg"/><Relationship Id="rId5" Type="http://schemas.openxmlformats.org/officeDocument/2006/relationships/image" Target="../media/image15.svg"/><Relationship Id="rId15" Type="http://schemas.openxmlformats.org/officeDocument/2006/relationships/image" Target="../media/image25.svg"/><Relationship Id="rId23" Type="http://schemas.openxmlformats.org/officeDocument/2006/relationships/image" Target="../media/image33.svg"/><Relationship Id="rId28" Type="http://schemas.openxmlformats.org/officeDocument/2006/relationships/image" Target="../media/image38.png"/><Relationship Id="rId36" Type="http://schemas.openxmlformats.org/officeDocument/2006/relationships/image" Target="../media/image46.png"/><Relationship Id="rId10" Type="http://schemas.openxmlformats.org/officeDocument/2006/relationships/image" Target="../media/image20.png"/><Relationship Id="rId19" Type="http://schemas.openxmlformats.org/officeDocument/2006/relationships/image" Target="../media/image29.svg"/><Relationship Id="rId31" Type="http://schemas.openxmlformats.org/officeDocument/2006/relationships/image" Target="../media/image41.sv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svg"/><Relationship Id="rId30" Type="http://schemas.openxmlformats.org/officeDocument/2006/relationships/image" Target="../media/image40.png"/><Relationship Id="rId35" Type="http://schemas.openxmlformats.org/officeDocument/2006/relationships/image" Target="../media/image45.svg"/><Relationship Id="rId8" Type="http://schemas.openxmlformats.org/officeDocument/2006/relationships/image" Target="../media/image18.png"/><Relationship Id="rId3" Type="http://schemas.openxmlformats.org/officeDocument/2006/relationships/image" Target="../media/image13.svg"/></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1.svg"/><Relationship Id="rId7" Type="http://schemas.openxmlformats.org/officeDocument/2006/relationships/image" Target="../media/image72.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6.png"/><Relationship Id="rId5" Type="http://schemas.openxmlformats.org/officeDocument/2006/relationships/image" Target="../media/image70.svg"/><Relationship Id="rId10" Type="http://schemas.openxmlformats.org/officeDocument/2006/relationships/image" Target="../media/image5.png"/><Relationship Id="rId4" Type="http://schemas.openxmlformats.org/officeDocument/2006/relationships/image" Target="../media/image69.png"/><Relationship Id="rId9" Type="http://schemas.openxmlformats.org/officeDocument/2006/relationships/image" Target="../media/image74.sv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png"/><Relationship Id="rId3" Type="http://schemas.openxmlformats.org/officeDocument/2006/relationships/image" Target="../media/image76.svg"/><Relationship Id="rId7" Type="http://schemas.openxmlformats.org/officeDocument/2006/relationships/image" Target="../media/image13.svg"/><Relationship Id="rId12" Type="http://schemas.openxmlformats.org/officeDocument/2006/relationships/image" Target="../media/image5.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74.svg"/><Relationship Id="rId5" Type="http://schemas.openxmlformats.org/officeDocument/2006/relationships/image" Target="../media/image78.svg"/><Relationship Id="rId10" Type="http://schemas.openxmlformats.org/officeDocument/2006/relationships/image" Target="../media/image73.png"/><Relationship Id="rId4" Type="http://schemas.openxmlformats.org/officeDocument/2006/relationships/image" Target="../media/image77.png"/><Relationship Id="rId9" Type="http://schemas.openxmlformats.org/officeDocument/2006/relationships/image" Target="../media/image41.svg"/></Relationships>
</file>

<file path=ppt/slides/_rels/slide2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svg"/><Relationship Id="rId7" Type="http://schemas.openxmlformats.org/officeDocument/2006/relationships/image" Target="../media/image70.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image" Target="../media/image41.sv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png"/><Relationship Id="rId2" Type="http://schemas.openxmlformats.org/officeDocument/2006/relationships/image" Target="../media/image40.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80.svg"/><Relationship Id="rId15" Type="http://schemas.openxmlformats.org/officeDocument/2006/relationships/image" Target="../media/image82.svg"/><Relationship Id="rId10" Type="http://schemas.openxmlformats.org/officeDocument/2006/relationships/image" Target="../media/image60.png"/><Relationship Id="rId4" Type="http://schemas.openxmlformats.org/officeDocument/2006/relationships/image" Target="../media/image79.png"/><Relationship Id="rId9" Type="http://schemas.openxmlformats.org/officeDocument/2006/relationships/image" Target="../media/image59.svg"/><Relationship Id="rId1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image" Target="../media/image41.svg"/><Relationship Id="rId7" Type="http://schemas.openxmlformats.org/officeDocument/2006/relationships/image" Target="../media/image57.svg"/><Relationship Id="rId12" Type="http://schemas.openxmlformats.org/officeDocument/2006/relationships/image" Target="../media/image62.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80.svg"/><Relationship Id="rId15" Type="http://schemas.openxmlformats.org/officeDocument/2006/relationships/image" Target="../media/image6.png"/><Relationship Id="rId10" Type="http://schemas.openxmlformats.org/officeDocument/2006/relationships/image" Target="../media/image60.png"/><Relationship Id="rId4" Type="http://schemas.openxmlformats.org/officeDocument/2006/relationships/image" Target="../media/image79.png"/><Relationship Id="rId9" Type="http://schemas.openxmlformats.org/officeDocument/2006/relationships/image" Target="../media/image59.svg"/><Relationship Id="rId1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svg"/><Relationship Id="rId7" Type="http://schemas.openxmlformats.org/officeDocument/2006/relationships/image" Target="../media/image72.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1.sv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2.svg"/><Relationship Id="rId7" Type="http://schemas.openxmlformats.org/officeDocument/2006/relationships/image" Target="../media/image41.sv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83.png"/><Relationship Id="rId5" Type="http://schemas.openxmlformats.org/officeDocument/2006/relationships/image" Target="../media/image59.svg"/><Relationship Id="rId10" Type="http://schemas.openxmlformats.org/officeDocument/2006/relationships/customXml" Target="../ink/ink2.xml"/><Relationship Id="rId4" Type="http://schemas.openxmlformats.org/officeDocument/2006/relationships/image" Target="../media/image58.png"/><Relationship Id="rId9"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3.sv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13" Type="http://schemas.openxmlformats.org/officeDocument/2006/relationships/image" Target="../media/image23.svg"/><Relationship Id="rId18" Type="http://schemas.openxmlformats.org/officeDocument/2006/relationships/image" Target="../media/image28.png"/><Relationship Id="rId26" Type="http://schemas.openxmlformats.org/officeDocument/2006/relationships/image" Target="../media/image36.png"/><Relationship Id="rId21" Type="http://schemas.openxmlformats.org/officeDocument/2006/relationships/image" Target="../media/image31.svg"/><Relationship Id="rId34" Type="http://schemas.openxmlformats.org/officeDocument/2006/relationships/image" Target="../media/image44.pn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7.svg"/><Relationship Id="rId25" Type="http://schemas.openxmlformats.org/officeDocument/2006/relationships/image" Target="../media/image35.svg"/><Relationship Id="rId33" Type="http://schemas.openxmlformats.org/officeDocument/2006/relationships/image" Target="../media/image43.svg"/><Relationship Id="rId2" Type="http://schemas.openxmlformats.org/officeDocument/2006/relationships/image" Target="../media/image12.png"/><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24" Type="http://schemas.openxmlformats.org/officeDocument/2006/relationships/image" Target="../media/image34.png"/><Relationship Id="rId32" Type="http://schemas.openxmlformats.org/officeDocument/2006/relationships/image" Target="../media/image42.png"/><Relationship Id="rId37" Type="http://schemas.openxmlformats.org/officeDocument/2006/relationships/image" Target="../media/image47.svg"/><Relationship Id="rId5" Type="http://schemas.openxmlformats.org/officeDocument/2006/relationships/image" Target="../media/image15.svg"/><Relationship Id="rId15" Type="http://schemas.openxmlformats.org/officeDocument/2006/relationships/image" Target="../media/image25.svg"/><Relationship Id="rId23" Type="http://schemas.openxmlformats.org/officeDocument/2006/relationships/image" Target="../media/image33.svg"/><Relationship Id="rId28" Type="http://schemas.openxmlformats.org/officeDocument/2006/relationships/image" Target="../media/image38.png"/><Relationship Id="rId36" Type="http://schemas.openxmlformats.org/officeDocument/2006/relationships/image" Target="../media/image46.png"/><Relationship Id="rId10" Type="http://schemas.openxmlformats.org/officeDocument/2006/relationships/image" Target="../media/image20.png"/><Relationship Id="rId19" Type="http://schemas.openxmlformats.org/officeDocument/2006/relationships/image" Target="../media/image29.svg"/><Relationship Id="rId31" Type="http://schemas.openxmlformats.org/officeDocument/2006/relationships/image" Target="../media/image41.sv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svg"/><Relationship Id="rId30" Type="http://schemas.openxmlformats.org/officeDocument/2006/relationships/image" Target="../media/image40.png"/><Relationship Id="rId35" Type="http://schemas.openxmlformats.org/officeDocument/2006/relationships/image" Target="../media/image45.svg"/><Relationship Id="rId8" Type="http://schemas.openxmlformats.org/officeDocument/2006/relationships/image" Target="../media/image18.png"/><Relationship Id="rId3" Type="http://schemas.openxmlformats.org/officeDocument/2006/relationships/image" Target="../media/image13.svg"/></Relationships>
</file>

<file path=ppt/slides/_rels/slide37.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svg"/><Relationship Id="rId3" Type="http://schemas.openxmlformats.org/officeDocument/2006/relationships/image" Target="../media/image43.svg"/><Relationship Id="rId7" Type="http://schemas.openxmlformats.org/officeDocument/2006/relationships/image" Target="../media/image87.svg"/><Relationship Id="rId12" Type="http://schemas.openxmlformats.org/officeDocument/2006/relationships/image" Target="../media/image92.png"/><Relationship Id="rId17" Type="http://schemas.openxmlformats.org/officeDocument/2006/relationships/image" Target="../media/image6.png"/><Relationship Id="rId2" Type="http://schemas.openxmlformats.org/officeDocument/2006/relationships/image" Target="../media/image42.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1.svg"/><Relationship Id="rId5" Type="http://schemas.openxmlformats.org/officeDocument/2006/relationships/image" Target="../media/image85.svg"/><Relationship Id="rId15" Type="http://schemas.openxmlformats.org/officeDocument/2006/relationships/image" Target="../media/image95.sv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svg"/><Relationship Id="rId14" Type="http://schemas.openxmlformats.org/officeDocument/2006/relationships/image" Target="../media/image94.png"/></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8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www.unwto.org/tourism-development-products#:~:text=As%20defined%20by%20UNWTO%2C%20a,and%20creates%20an%20overall%20visitor"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9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6.png"/></Relationships>
</file>

<file path=ppt/slides/_rels/slide4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18" Type="http://schemas.openxmlformats.org/officeDocument/2006/relationships/image" Target="../media/image5.png"/><Relationship Id="rId3" Type="http://schemas.openxmlformats.org/officeDocument/2006/relationships/image" Target="../media/image43.sv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99.svg"/><Relationship Id="rId2" Type="http://schemas.openxmlformats.org/officeDocument/2006/relationships/image" Target="../media/image42.png"/><Relationship Id="rId16"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97.svg"/><Relationship Id="rId15" Type="http://schemas.openxmlformats.org/officeDocument/2006/relationships/image" Target="../media/image65.svg"/><Relationship Id="rId10" Type="http://schemas.openxmlformats.org/officeDocument/2006/relationships/image" Target="../media/image60.png"/><Relationship Id="rId19" Type="http://schemas.openxmlformats.org/officeDocument/2006/relationships/image" Target="../media/image6.png"/><Relationship Id="rId4" Type="http://schemas.openxmlformats.org/officeDocument/2006/relationships/image" Target="../media/image96.png"/><Relationship Id="rId9" Type="http://schemas.openxmlformats.org/officeDocument/2006/relationships/image" Target="../media/image59.svg"/><Relationship Id="rId14" Type="http://schemas.openxmlformats.org/officeDocument/2006/relationships/image" Target="../media/image64.png"/></Relationships>
</file>

<file path=ppt/slides/_rels/slide4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89.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6.png"/></Relationships>
</file>

<file path=ppt/slides/_rels/slide4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18" Type="http://schemas.openxmlformats.org/officeDocument/2006/relationships/image" Target="../media/image5.png"/><Relationship Id="rId3" Type="http://schemas.openxmlformats.org/officeDocument/2006/relationships/image" Target="../media/image43.svg"/><Relationship Id="rId7" Type="http://schemas.openxmlformats.org/officeDocument/2006/relationships/image" Target="../media/image99.svg"/><Relationship Id="rId12" Type="http://schemas.openxmlformats.org/officeDocument/2006/relationships/image" Target="../media/image60.png"/><Relationship Id="rId17" Type="http://schemas.openxmlformats.org/officeDocument/2006/relationships/image" Target="../media/image65.svg"/><Relationship Id="rId2" Type="http://schemas.openxmlformats.org/officeDocument/2006/relationships/image" Target="../media/image42.png"/><Relationship Id="rId16"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59.svg"/><Relationship Id="rId5" Type="http://schemas.openxmlformats.org/officeDocument/2006/relationships/image" Target="../media/image97.svg"/><Relationship Id="rId15" Type="http://schemas.openxmlformats.org/officeDocument/2006/relationships/image" Target="../media/image63.svg"/><Relationship Id="rId10" Type="http://schemas.openxmlformats.org/officeDocument/2006/relationships/image" Target="../media/image58.png"/><Relationship Id="rId19" Type="http://schemas.openxmlformats.org/officeDocument/2006/relationships/image" Target="../media/image6.png"/><Relationship Id="rId4" Type="http://schemas.openxmlformats.org/officeDocument/2006/relationships/image" Target="../media/image96.png"/><Relationship Id="rId9" Type="http://schemas.openxmlformats.org/officeDocument/2006/relationships/image" Target="../media/image57.svg"/><Relationship Id="rId1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6.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7.svg"/><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9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6.png"/></Relationships>
</file>

<file path=ppt/slides/_rels/slide4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image" Target="../media/image43.sv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png"/><Relationship Id="rId2" Type="http://schemas.openxmlformats.org/officeDocument/2006/relationships/image" Target="../media/image42.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97.svg"/><Relationship Id="rId15" Type="http://schemas.openxmlformats.org/officeDocument/2006/relationships/image" Target="../media/image99.svg"/><Relationship Id="rId10" Type="http://schemas.openxmlformats.org/officeDocument/2006/relationships/image" Target="../media/image60.png"/><Relationship Id="rId4" Type="http://schemas.openxmlformats.org/officeDocument/2006/relationships/image" Target="../media/image96.png"/><Relationship Id="rId9" Type="http://schemas.openxmlformats.org/officeDocument/2006/relationships/image" Target="../media/image59.svg"/><Relationship Id="rId14" Type="http://schemas.openxmlformats.org/officeDocument/2006/relationships/image" Target="../media/image98.png"/></Relationships>
</file>

<file path=ppt/slides/_rels/slide4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png"/><Relationship Id="rId3" Type="http://schemas.openxmlformats.org/officeDocument/2006/relationships/image" Target="../media/image43.svg"/><Relationship Id="rId7" Type="http://schemas.openxmlformats.org/officeDocument/2006/relationships/image" Target="../media/image57.svg"/><Relationship Id="rId12"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97.svg"/><Relationship Id="rId10" Type="http://schemas.openxmlformats.org/officeDocument/2006/relationships/image" Target="../media/image60.png"/><Relationship Id="rId4" Type="http://schemas.openxmlformats.org/officeDocument/2006/relationships/image" Target="../media/image96.png"/><Relationship Id="rId9" Type="http://schemas.openxmlformats.org/officeDocument/2006/relationships/image" Target="../media/image59.svg"/></Relationships>
</file>

<file path=ppt/slides/_rels/slide4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8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6.png"/></Relationships>
</file>

<file path=ppt/slides/_rels/slide4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18" Type="http://schemas.openxmlformats.org/officeDocument/2006/relationships/image" Target="../media/image5.png"/><Relationship Id="rId3" Type="http://schemas.openxmlformats.org/officeDocument/2006/relationships/image" Target="../media/image43.sv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99.svg"/><Relationship Id="rId2" Type="http://schemas.openxmlformats.org/officeDocument/2006/relationships/image" Target="../media/image42.png"/><Relationship Id="rId16"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97.svg"/><Relationship Id="rId15" Type="http://schemas.openxmlformats.org/officeDocument/2006/relationships/image" Target="../media/image65.svg"/><Relationship Id="rId10" Type="http://schemas.openxmlformats.org/officeDocument/2006/relationships/image" Target="../media/image60.png"/><Relationship Id="rId19" Type="http://schemas.openxmlformats.org/officeDocument/2006/relationships/image" Target="../media/image6.png"/><Relationship Id="rId4" Type="http://schemas.openxmlformats.org/officeDocument/2006/relationships/image" Target="../media/image96.png"/><Relationship Id="rId9" Type="http://schemas.openxmlformats.org/officeDocument/2006/relationships/image" Target="../media/image59.svg"/><Relationship Id="rId14" Type="http://schemas.openxmlformats.org/officeDocument/2006/relationships/image" Target="../media/image64.png"/></Relationships>
</file>

<file path=ppt/slides/_rels/slide5.xml.rels><?xml version="1.0" encoding="UTF-8" standalone="yes"?>
<Relationships xmlns="http://schemas.openxmlformats.org/package/2006/relationships"><Relationship Id="rId13" Type="http://schemas.openxmlformats.org/officeDocument/2006/relationships/image" Target="../media/image23.svg"/><Relationship Id="rId18" Type="http://schemas.openxmlformats.org/officeDocument/2006/relationships/image" Target="../media/image28.png"/><Relationship Id="rId26" Type="http://schemas.openxmlformats.org/officeDocument/2006/relationships/image" Target="../media/image36.png"/><Relationship Id="rId21" Type="http://schemas.openxmlformats.org/officeDocument/2006/relationships/image" Target="../media/image31.svg"/><Relationship Id="rId34" Type="http://schemas.openxmlformats.org/officeDocument/2006/relationships/image" Target="../media/image44.pn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7.svg"/><Relationship Id="rId25" Type="http://schemas.openxmlformats.org/officeDocument/2006/relationships/image" Target="../media/image35.svg"/><Relationship Id="rId33" Type="http://schemas.openxmlformats.org/officeDocument/2006/relationships/image" Target="../media/image43.svg"/><Relationship Id="rId2" Type="http://schemas.openxmlformats.org/officeDocument/2006/relationships/image" Target="../media/image12.png"/><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24" Type="http://schemas.openxmlformats.org/officeDocument/2006/relationships/image" Target="../media/image34.png"/><Relationship Id="rId32" Type="http://schemas.openxmlformats.org/officeDocument/2006/relationships/image" Target="../media/image42.png"/><Relationship Id="rId37" Type="http://schemas.openxmlformats.org/officeDocument/2006/relationships/image" Target="../media/image47.svg"/><Relationship Id="rId5" Type="http://schemas.openxmlformats.org/officeDocument/2006/relationships/image" Target="../media/image15.svg"/><Relationship Id="rId15" Type="http://schemas.openxmlformats.org/officeDocument/2006/relationships/image" Target="../media/image25.svg"/><Relationship Id="rId23" Type="http://schemas.openxmlformats.org/officeDocument/2006/relationships/image" Target="../media/image33.svg"/><Relationship Id="rId28" Type="http://schemas.openxmlformats.org/officeDocument/2006/relationships/image" Target="../media/image38.png"/><Relationship Id="rId36" Type="http://schemas.openxmlformats.org/officeDocument/2006/relationships/image" Target="../media/image46.png"/><Relationship Id="rId10" Type="http://schemas.openxmlformats.org/officeDocument/2006/relationships/image" Target="../media/image20.png"/><Relationship Id="rId19" Type="http://schemas.openxmlformats.org/officeDocument/2006/relationships/image" Target="../media/image29.svg"/><Relationship Id="rId31" Type="http://schemas.openxmlformats.org/officeDocument/2006/relationships/image" Target="../media/image41.sv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svg"/><Relationship Id="rId30" Type="http://schemas.openxmlformats.org/officeDocument/2006/relationships/image" Target="../media/image40.png"/><Relationship Id="rId35" Type="http://schemas.openxmlformats.org/officeDocument/2006/relationships/image" Target="../media/image45.svg"/><Relationship Id="rId8" Type="http://schemas.openxmlformats.org/officeDocument/2006/relationships/image" Target="../media/image18.png"/><Relationship Id="rId3" Type="http://schemas.openxmlformats.org/officeDocument/2006/relationships/image" Target="../media/image13.svg"/></Relationships>
</file>

<file path=ppt/slides/_rels/slide5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9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6.png"/></Relationships>
</file>

<file path=ppt/slides/_rels/slide5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18" Type="http://schemas.openxmlformats.org/officeDocument/2006/relationships/image" Target="../media/image100.png"/><Relationship Id="rId3" Type="http://schemas.openxmlformats.org/officeDocument/2006/relationships/image" Target="../media/image43.svg"/><Relationship Id="rId21" Type="http://schemas.openxmlformats.org/officeDocument/2006/relationships/image" Target="../media/image6.png"/><Relationship Id="rId7" Type="http://schemas.openxmlformats.org/officeDocument/2006/relationships/image" Target="../media/image99.svg"/><Relationship Id="rId12" Type="http://schemas.openxmlformats.org/officeDocument/2006/relationships/image" Target="../media/image60.png"/><Relationship Id="rId17" Type="http://schemas.openxmlformats.org/officeDocument/2006/relationships/image" Target="../media/image65.svg"/><Relationship Id="rId2" Type="http://schemas.openxmlformats.org/officeDocument/2006/relationships/image" Target="../media/image42.png"/><Relationship Id="rId16" Type="http://schemas.openxmlformats.org/officeDocument/2006/relationships/image" Target="../media/image64.png"/><Relationship Id="rId20"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59.svg"/><Relationship Id="rId5" Type="http://schemas.openxmlformats.org/officeDocument/2006/relationships/image" Target="../media/image97.svg"/><Relationship Id="rId15" Type="http://schemas.openxmlformats.org/officeDocument/2006/relationships/image" Target="../media/image63.svg"/><Relationship Id="rId10" Type="http://schemas.openxmlformats.org/officeDocument/2006/relationships/image" Target="../media/image58.png"/><Relationship Id="rId19" Type="http://schemas.openxmlformats.org/officeDocument/2006/relationships/image" Target="../media/image101.svg"/><Relationship Id="rId4" Type="http://schemas.openxmlformats.org/officeDocument/2006/relationships/image" Target="../media/image96.png"/><Relationship Id="rId9" Type="http://schemas.openxmlformats.org/officeDocument/2006/relationships/image" Target="../media/image57.svg"/><Relationship Id="rId1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3.svg"/><Relationship Id="rId7" Type="http://schemas.openxmlformats.org/officeDocument/2006/relationships/image" Target="../media/image43.sv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106.png"/><Relationship Id="rId5" Type="http://schemas.openxmlformats.org/officeDocument/2006/relationships/image" Target="../media/image105.svg"/><Relationship Id="rId10" Type="http://schemas.openxmlformats.org/officeDocument/2006/relationships/customXml" Target="../ink/ink3.xml"/><Relationship Id="rId4" Type="http://schemas.openxmlformats.org/officeDocument/2006/relationships/image" Target="../media/image104.png"/><Relationship Id="rId9" Type="http://schemas.openxmlformats.org/officeDocument/2006/relationships/image" Target="../media/image6.png"/></Relationships>
</file>

<file path=ppt/slides/_rels/slide5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svg"/><Relationship Id="rId7" Type="http://schemas.openxmlformats.org/officeDocument/2006/relationships/image" Target="../media/image4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08.svg"/><Relationship Id="rId4" Type="http://schemas.openxmlformats.org/officeDocument/2006/relationships/image" Target="../media/image107.png"/><Relationship Id="rId9" Type="http://schemas.openxmlformats.org/officeDocument/2006/relationships/image" Target="../media/image6.png"/></Relationships>
</file>

<file path=ppt/slides/_rels/slide55.xml.rels><?xml version="1.0" encoding="UTF-8" standalone="yes"?>
<Relationships xmlns="http://schemas.openxmlformats.org/package/2006/relationships"><Relationship Id="rId13" Type="http://schemas.openxmlformats.org/officeDocument/2006/relationships/image" Target="../media/image23.svg"/><Relationship Id="rId18" Type="http://schemas.openxmlformats.org/officeDocument/2006/relationships/image" Target="../media/image28.png"/><Relationship Id="rId26" Type="http://schemas.openxmlformats.org/officeDocument/2006/relationships/image" Target="../media/image36.png"/><Relationship Id="rId21" Type="http://schemas.openxmlformats.org/officeDocument/2006/relationships/image" Target="../media/image31.svg"/><Relationship Id="rId34" Type="http://schemas.openxmlformats.org/officeDocument/2006/relationships/image" Target="../media/image44.pn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7.svg"/><Relationship Id="rId25" Type="http://schemas.openxmlformats.org/officeDocument/2006/relationships/image" Target="../media/image35.svg"/><Relationship Id="rId33" Type="http://schemas.openxmlformats.org/officeDocument/2006/relationships/image" Target="../media/image43.svg"/><Relationship Id="rId2" Type="http://schemas.openxmlformats.org/officeDocument/2006/relationships/image" Target="../media/image12.png"/><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24" Type="http://schemas.openxmlformats.org/officeDocument/2006/relationships/image" Target="../media/image34.png"/><Relationship Id="rId32" Type="http://schemas.openxmlformats.org/officeDocument/2006/relationships/image" Target="../media/image42.png"/><Relationship Id="rId37" Type="http://schemas.openxmlformats.org/officeDocument/2006/relationships/image" Target="../media/image47.svg"/><Relationship Id="rId5" Type="http://schemas.openxmlformats.org/officeDocument/2006/relationships/image" Target="../media/image15.svg"/><Relationship Id="rId15" Type="http://schemas.openxmlformats.org/officeDocument/2006/relationships/image" Target="../media/image25.svg"/><Relationship Id="rId23" Type="http://schemas.openxmlformats.org/officeDocument/2006/relationships/image" Target="../media/image33.svg"/><Relationship Id="rId28" Type="http://schemas.openxmlformats.org/officeDocument/2006/relationships/image" Target="../media/image38.png"/><Relationship Id="rId36" Type="http://schemas.openxmlformats.org/officeDocument/2006/relationships/image" Target="../media/image46.png"/><Relationship Id="rId10" Type="http://schemas.openxmlformats.org/officeDocument/2006/relationships/image" Target="../media/image20.png"/><Relationship Id="rId19" Type="http://schemas.openxmlformats.org/officeDocument/2006/relationships/image" Target="../media/image29.svg"/><Relationship Id="rId31" Type="http://schemas.openxmlformats.org/officeDocument/2006/relationships/image" Target="../media/image41.sv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svg"/><Relationship Id="rId30" Type="http://schemas.openxmlformats.org/officeDocument/2006/relationships/image" Target="../media/image40.png"/><Relationship Id="rId35" Type="http://schemas.openxmlformats.org/officeDocument/2006/relationships/image" Target="../media/image45.svg"/><Relationship Id="rId8" Type="http://schemas.openxmlformats.org/officeDocument/2006/relationships/image" Target="../media/image18.png"/><Relationship Id="rId3" Type="http://schemas.openxmlformats.org/officeDocument/2006/relationships/image" Target="../media/image13.svg"/></Relationships>
</file>

<file path=ppt/slides/_rels/slide5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5.svg"/><Relationship Id="rId7" Type="http://schemas.openxmlformats.org/officeDocument/2006/relationships/image" Target="../media/image112.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svg"/><Relationship Id="rId4" Type="http://schemas.openxmlformats.org/officeDocument/2006/relationships/image" Target="../media/image109.png"/><Relationship Id="rId9" Type="http://schemas.openxmlformats.org/officeDocument/2006/relationships/image" Target="../media/image6.png"/></Relationships>
</file>

<file path=ppt/slides/_rels/slide5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svg"/><Relationship Id="rId7" Type="http://schemas.openxmlformats.org/officeDocument/2006/relationships/image" Target="../media/image11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6.png"/></Relationships>
</file>

<file path=ppt/slides/_rels/slide5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18" Type="http://schemas.openxmlformats.org/officeDocument/2006/relationships/image" Target="../media/image5.png"/><Relationship Id="rId3" Type="http://schemas.openxmlformats.org/officeDocument/2006/relationships/image" Target="../media/image45.sv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116.svg"/><Relationship Id="rId2" Type="http://schemas.openxmlformats.org/officeDocument/2006/relationships/image" Target="../media/image44.png"/><Relationship Id="rId16"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114.svg"/><Relationship Id="rId15" Type="http://schemas.openxmlformats.org/officeDocument/2006/relationships/image" Target="../media/image65.svg"/><Relationship Id="rId10" Type="http://schemas.openxmlformats.org/officeDocument/2006/relationships/image" Target="../media/image60.png"/><Relationship Id="rId19" Type="http://schemas.openxmlformats.org/officeDocument/2006/relationships/image" Target="../media/image6.png"/><Relationship Id="rId4" Type="http://schemas.openxmlformats.org/officeDocument/2006/relationships/image" Target="../media/image113.png"/><Relationship Id="rId9" Type="http://schemas.openxmlformats.org/officeDocument/2006/relationships/image" Target="../media/image59.svg"/><Relationship Id="rId14" Type="http://schemas.openxmlformats.org/officeDocument/2006/relationships/image" Target="../media/image64.png"/></Relationships>
</file>

<file path=ppt/slides/_rels/slide5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svg"/><Relationship Id="rId7" Type="http://schemas.openxmlformats.org/officeDocument/2006/relationships/image" Target="../media/image112.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8.png"/></Relationships>
</file>

<file path=ppt/slides/_rels/slide6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18" Type="http://schemas.openxmlformats.org/officeDocument/2006/relationships/image" Target="../media/image5.png"/><Relationship Id="rId3" Type="http://schemas.openxmlformats.org/officeDocument/2006/relationships/image" Target="../media/image45.svg"/><Relationship Id="rId7" Type="http://schemas.openxmlformats.org/officeDocument/2006/relationships/image" Target="../media/image116.svg"/><Relationship Id="rId12" Type="http://schemas.openxmlformats.org/officeDocument/2006/relationships/image" Target="../media/image60.png"/><Relationship Id="rId17" Type="http://schemas.openxmlformats.org/officeDocument/2006/relationships/image" Target="../media/image65.svg"/><Relationship Id="rId2" Type="http://schemas.openxmlformats.org/officeDocument/2006/relationships/image" Target="../media/image44.png"/><Relationship Id="rId16"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15.png"/><Relationship Id="rId11" Type="http://schemas.openxmlformats.org/officeDocument/2006/relationships/image" Target="../media/image59.svg"/><Relationship Id="rId5" Type="http://schemas.openxmlformats.org/officeDocument/2006/relationships/image" Target="../media/image114.svg"/><Relationship Id="rId15" Type="http://schemas.openxmlformats.org/officeDocument/2006/relationships/image" Target="../media/image63.svg"/><Relationship Id="rId10" Type="http://schemas.openxmlformats.org/officeDocument/2006/relationships/image" Target="../media/image58.png"/><Relationship Id="rId19" Type="http://schemas.openxmlformats.org/officeDocument/2006/relationships/image" Target="../media/image6.png"/><Relationship Id="rId4" Type="http://schemas.openxmlformats.org/officeDocument/2006/relationships/image" Target="../media/image113.png"/><Relationship Id="rId9" Type="http://schemas.openxmlformats.org/officeDocument/2006/relationships/image" Target="../media/image57.svg"/><Relationship Id="rId14" Type="http://schemas.openxmlformats.org/officeDocument/2006/relationships/image" Target="../media/image62.png"/></Relationships>
</file>

<file path=ppt/slides/_rels/slide6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6.svg"/><Relationship Id="rId7" Type="http://schemas.openxmlformats.org/officeDocument/2006/relationships/image" Target="../media/image45.sv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117.png"/><Relationship Id="rId5" Type="http://schemas.openxmlformats.org/officeDocument/2006/relationships/image" Target="../media/image65.svg"/><Relationship Id="rId10" Type="http://schemas.openxmlformats.org/officeDocument/2006/relationships/customXml" Target="../ink/ink4.xml"/><Relationship Id="rId4" Type="http://schemas.openxmlformats.org/officeDocument/2006/relationships/image" Target="../media/image64.png"/><Relationship Id="rId9"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46.png"/></Relationships>
</file>

<file path=ppt/slides/_rels/slide63.xml.rels><?xml version="1.0" encoding="UTF-8" standalone="yes"?>
<Relationships xmlns="http://schemas.openxmlformats.org/package/2006/relationships"><Relationship Id="rId13" Type="http://schemas.openxmlformats.org/officeDocument/2006/relationships/image" Target="../media/image23.svg"/><Relationship Id="rId18" Type="http://schemas.openxmlformats.org/officeDocument/2006/relationships/image" Target="../media/image28.png"/><Relationship Id="rId26" Type="http://schemas.openxmlformats.org/officeDocument/2006/relationships/image" Target="../media/image36.png"/><Relationship Id="rId21" Type="http://schemas.openxmlformats.org/officeDocument/2006/relationships/image" Target="../media/image31.svg"/><Relationship Id="rId34" Type="http://schemas.openxmlformats.org/officeDocument/2006/relationships/image" Target="../media/image44.pn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7.svg"/><Relationship Id="rId25" Type="http://schemas.openxmlformats.org/officeDocument/2006/relationships/image" Target="../media/image35.svg"/><Relationship Id="rId33" Type="http://schemas.openxmlformats.org/officeDocument/2006/relationships/image" Target="../media/image43.svg"/><Relationship Id="rId2" Type="http://schemas.openxmlformats.org/officeDocument/2006/relationships/image" Target="../media/image12.png"/><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24" Type="http://schemas.openxmlformats.org/officeDocument/2006/relationships/image" Target="../media/image34.png"/><Relationship Id="rId32" Type="http://schemas.openxmlformats.org/officeDocument/2006/relationships/image" Target="../media/image42.png"/><Relationship Id="rId37" Type="http://schemas.openxmlformats.org/officeDocument/2006/relationships/image" Target="../media/image47.svg"/><Relationship Id="rId5" Type="http://schemas.openxmlformats.org/officeDocument/2006/relationships/image" Target="../media/image15.svg"/><Relationship Id="rId15" Type="http://schemas.openxmlformats.org/officeDocument/2006/relationships/image" Target="../media/image25.svg"/><Relationship Id="rId23" Type="http://schemas.openxmlformats.org/officeDocument/2006/relationships/image" Target="../media/image33.svg"/><Relationship Id="rId28" Type="http://schemas.openxmlformats.org/officeDocument/2006/relationships/image" Target="../media/image38.png"/><Relationship Id="rId36" Type="http://schemas.openxmlformats.org/officeDocument/2006/relationships/image" Target="../media/image46.png"/><Relationship Id="rId10" Type="http://schemas.openxmlformats.org/officeDocument/2006/relationships/image" Target="../media/image20.png"/><Relationship Id="rId19" Type="http://schemas.openxmlformats.org/officeDocument/2006/relationships/image" Target="../media/image29.svg"/><Relationship Id="rId31" Type="http://schemas.openxmlformats.org/officeDocument/2006/relationships/image" Target="../media/image41.sv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svg"/><Relationship Id="rId30" Type="http://schemas.openxmlformats.org/officeDocument/2006/relationships/image" Target="../media/image40.png"/><Relationship Id="rId35" Type="http://schemas.openxmlformats.org/officeDocument/2006/relationships/image" Target="../media/image45.svg"/><Relationship Id="rId8" Type="http://schemas.openxmlformats.org/officeDocument/2006/relationships/image" Target="../media/image18.png"/><Relationship Id="rId3" Type="http://schemas.openxmlformats.org/officeDocument/2006/relationships/image" Target="../media/image13.svg"/></Relationships>
</file>

<file path=ppt/slides/_rels/slide64.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6.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19.svg"/><Relationship Id="rId4" Type="http://schemas.openxmlformats.org/officeDocument/2006/relationships/image" Target="../media/image118.png"/></Relationships>
</file>

<file path=ppt/slides/_rels/slide65.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20.png"/><Relationship Id="rId3" Type="http://schemas.openxmlformats.org/officeDocument/2006/relationships/image" Target="../media/image11.svg"/><Relationship Id="rId7" Type="http://schemas.openxmlformats.org/officeDocument/2006/relationships/image" Target="../media/image119.svg"/><Relationship Id="rId12" Type="http://schemas.openxmlformats.org/officeDocument/2006/relationships/customXml" Target="../ink/ink5.xm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image" Target="../media/image6.png"/><Relationship Id="rId5" Type="http://schemas.openxmlformats.org/officeDocument/2006/relationships/image" Target="../media/image47.svg"/><Relationship Id="rId10" Type="http://schemas.openxmlformats.org/officeDocument/2006/relationships/image" Target="../media/image5.png"/><Relationship Id="rId4" Type="http://schemas.openxmlformats.org/officeDocument/2006/relationships/image" Target="../media/image46.png"/><Relationship Id="rId9" Type="http://schemas.openxmlformats.org/officeDocument/2006/relationships/image" Target="../media/image101.svg"/></Relationships>
</file>

<file path=ppt/slides/_rels/slide66.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22.svg"/><Relationship Id="rId4" Type="http://schemas.openxmlformats.org/officeDocument/2006/relationships/image" Target="../media/image121.png"/></Relationships>
</file>

<file path=ppt/slides/_rels/slide67.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6.png"/><Relationship Id="rId3" Type="http://schemas.openxmlformats.org/officeDocument/2006/relationships/image" Target="../media/image11.svg"/><Relationship Id="rId7" Type="http://schemas.openxmlformats.org/officeDocument/2006/relationships/image" Target="../media/image126.svg"/><Relationship Id="rId12"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5.png"/><Relationship Id="rId11" Type="http://schemas.openxmlformats.org/officeDocument/2006/relationships/image" Target="../media/image130.svg"/><Relationship Id="rId5" Type="http://schemas.openxmlformats.org/officeDocument/2006/relationships/image" Target="../media/image124.sv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svg"/></Relationships>
</file>

<file path=ppt/slides/_rels/slide68.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6.png"/><Relationship Id="rId3" Type="http://schemas.openxmlformats.org/officeDocument/2006/relationships/image" Target="../media/image11.svg"/><Relationship Id="rId7" Type="http://schemas.openxmlformats.org/officeDocument/2006/relationships/image" Target="../media/image134.svg"/><Relationship Id="rId12"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3.png"/><Relationship Id="rId11" Type="http://schemas.openxmlformats.org/officeDocument/2006/relationships/image" Target="../media/image130.svg"/><Relationship Id="rId5" Type="http://schemas.openxmlformats.org/officeDocument/2006/relationships/image" Target="../media/image132.svg"/><Relationship Id="rId10" Type="http://schemas.openxmlformats.org/officeDocument/2006/relationships/image" Target="../media/image129.png"/><Relationship Id="rId4" Type="http://schemas.openxmlformats.org/officeDocument/2006/relationships/image" Target="../media/image131.png"/><Relationship Id="rId9" Type="http://schemas.openxmlformats.org/officeDocument/2006/relationships/image" Target="../media/image136.sv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9.svg"/><Relationship Id="rId7" Type="http://schemas.openxmlformats.org/officeDocument/2006/relationships/image" Target="../media/image51.svg"/><Relationship Id="rId12" Type="http://schemas.openxmlformats.org/officeDocument/2006/relationships/image" Target="../media/image6.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png"/><Relationship Id="rId5" Type="http://schemas.openxmlformats.org/officeDocument/2006/relationships/image" Target="../media/image49.svg"/><Relationship Id="rId10" Type="http://schemas.openxmlformats.org/officeDocument/2006/relationships/hyperlink" Target="http://ourtourism.onecaribbean.org/wp-content/uploads/2019/11/Tourism-Asset-Inventory-Oct-15-2019-v1.xlsx" TargetMode="External"/><Relationship Id="rId4" Type="http://schemas.openxmlformats.org/officeDocument/2006/relationships/image" Target="../media/image48.png"/><Relationship Id="rId9" Type="http://schemas.openxmlformats.org/officeDocument/2006/relationships/image" Target="../media/image53.sv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9.svg"/><Relationship Id="rId7" Type="http://schemas.openxmlformats.org/officeDocument/2006/relationships/image" Target="../media/image51.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18" Type="http://schemas.openxmlformats.org/officeDocument/2006/relationships/image" Target="../media/image5.png"/><Relationship Id="rId3" Type="http://schemas.openxmlformats.org/officeDocument/2006/relationships/image" Target="../media/image39.sv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7.svg"/><Relationship Id="rId2" Type="http://schemas.openxmlformats.org/officeDocument/2006/relationships/image" Target="../media/image38.png"/><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5" Type="http://schemas.openxmlformats.org/officeDocument/2006/relationships/image" Target="../media/image65.svg"/><Relationship Id="rId10" Type="http://schemas.openxmlformats.org/officeDocument/2006/relationships/image" Target="../media/image60.png"/><Relationship Id="rId19" Type="http://schemas.openxmlformats.org/officeDocument/2006/relationships/image" Target="../media/image6.pn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BB0B"/>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8566763" y="0"/>
            <a:ext cx="10904892" cy="11023474"/>
            <a:chOff x="0" y="0"/>
            <a:chExt cx="5956300" cy="6021070"/>
          </a:xfrm>
        </p:grpSpPr>
        <p:sp>
          <p:nvSpPr>
            <p:cNvPr id="3" name="Freeform 3"/>
            <p:cNvSpPr/>
            <p:nvPr/>
          </p:nvSpPr>
          <p:spPr>
            <a:xfrm>
              <a:off x="0" y="0"/>
              <a:ext cx="5956300" cy="6021070"/>
            </a:xfrm>
            <a:custGeom>
              <a:avLst/>
              <a:gdLst/>
              <a:ahLst/>
              <a:cxnLst/>
              <a:rect l="l" t="t" r="r" b="b"/>
              <a:pathLst>
                <a:path w="5956300" h="6021070">
                  <a:moveTo>
                    <a:pt x="0" y="6021070"/>
                  </a:moveTo>
                  <a:lnTo>
                    <a:pt x="692150" y="0"/>
                  </a:lnTo>
                  <a:lnTo>
                    <a:pt x="5956300" y="0"/>
                  </a:lnTo>
                  <a:lnTo>
                    <a:pt x="5264150" y="6021070"/>
                  </a:lnTo>
                  <a:close/>
                </a:path>
              </a:pathLst>
            </a:custGeom>
            <a:blipFill>
              <a:blip r:embed="rId2"/>
              <a:stretch>
                <a:fillRect t="-14023" b="-14023"/>
              </a:stretch>
            </a:blipFill>
          </p:spPr>
        </p:sp>
      </p:grpSp>
      <p:sp>
        <p:nvSpPr>
          <p:cNvPr id="10" name="Freeform 10"/>
          <p:cNvSpPr/>
          <p:nvPr/>
        </p:nvSpPr>
        <p:spPr>
          <a:xfrm rot="685277">
            <a:off x="-617674" y="-528641"/>
            <a:ext cx="2020491" cy="2020491"/>
          </a:xfrm>
          <a:custGeom>
            <a:avLst/>
            <a:gdLst/>
            <a:ahLst/>
            <a:cxnLst/>
            <a:rect l="l" t="t" r="r" b="b"/>
            <a:pathLst>
              <a:path w="2020491" h="2020491">
                <a:moveTo>
                  <a:pt x="0" y="0"/>
                </a:moveTo>
                <a:lnTo>
                  <a:pt x="2020491" y="0"/>
                </a:lnTo>
                <a:lnTo>
                  <a:pt x="2020491" y="2020491"/>
                </a:lnTo>
                <a:lnTo>
                  <a:pt x="0" y="20204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3551292" y="8549706"/>
            <a:ext cx="2666460" cy="1702283"/>
          </a:xfrm>
          <a:custGeom>
            <a:avLst/>
            <a:gdLst/>
            <a:ahLst/>
            <a:cxnLst/>
            <a:rect l="l" t="t" r="r" b="b"/>
            <a:pathLst>
              <a:path w="2666460" h="1702283">
                <a:moveTo>
                  <a:pt x="0" y="0"/>
                </a:moveTo>
                <a:lnTo>
                  <a:pt x="2666460" y="0"/>
                </a:lnTo>
                <a:lnTo>
                  <a:pt x="2666460" y="1702283"/>
                </a:lnTo>
                <a:lnTo>
                  <a:pt x="0" y="1702283"/>
                </a:lnTo>
                <a:lnTo>
                  <a:pt x="0" y="0"/>
                </a:lnTo>
                <a:close/>
              </a:path>
            </a:pathLst>
          </a:custGeom>
          <a:blipFill>
            <a:blip r:embed="rId5"/>
            <a:stretch>
              <a:fillRect l="-10719" r="-10719"/>
            </a:stretch>
          </a:blipFill>
        </p:spPr>
      </p:sp>
      <p:sp>
        <p:nvSpPr>
          <p:cNvPr id="12" name="Freeform 12"/>
          <p:cNvSpPr/>
          <p:nvPr/>
        </p:nvSpPr>
        <p:spPr>
          <a:xfrm>
            <a:off x="392572" y="8808156"/>
            <a:ext cx="2824303" cy="1185383"/>
          </a:xfrm>
          <a:custGeom>
            <a:avLst/>
            <a:gdLst/>
            <a:ahLst/>
            <a:cxnLst/>
            <a:rect l="l" t="t" r="r" b="b"/>
            <a:pathLst>
              <a:path w="2824303" h="1185383">
                <a:moveTo>
                  <a:pt x="0" y="0"/>
                </a:moveTo>
                <a:lnTo>
                  <a:pt x="2824302" y="0"/>
                </a:lnTo>
                <a:lnTo>
                  <a:pt x="2824302" y="1185383"/>
                </a:lnTo>
                <a:lnTo>
                  <a:pt x="0" y="1185383"/>
                </a:lnTo>
                <a:lnTo>
                  <a:pt x="0" y="0"/>
                </a:lnTo>
                <a:close/>
              </a:path>
            </a:pathLst>
          </a:custGeom>
          <a:blipFill>
            <a:blip r:embed="rId6"/>
            <a:stretch>
              <a:fillRect/>
            </a:stretch>
          </a:blipFill>
        </p:spPr>
      </p:sp>
      <p:sp>
        <p:nvSpPr>
          <p:cNvPr id="13" name="TextBox 13"/>
          <p:cNvSpPr txBox="1"/>
          <p:nvPr/>
        </p:nvSpPr>
        <p:spPr>
          <a:xfrm>
            <a:off x="183690" y="2268623"/>
            <a:ext cx="15432274" cy="7386638"/>
          </a:xfrm>
          <a:prstGeom prst="rect">
            <a:avLst/>
          </a:prstGeom>
        </p:spPr>
        <p:txBody>
          <a:bodyPr lIns="0" tIns="0" rIns="0" bIns="0" rtlCol="0" anchor="t">
            <a:spAutoFit/>
          </a:bodyPr>
          <a:lstStyle/>
          <a:p>
            <a:pPr>
              <a:lnSpc>
                <a:spcPts val="14400"/>
              </a:lnSpc>
            </a:pPr>
            <a:r>
              <a:rPr lang="en-US" sz="8000" dirty="0">
                <a:solidFill>
                  <a:srgbClr val="202124"/>
                </a:solidFill>
                <a:latin typeface="Garet Bold"/>
              </a:rPr>
              <a:t>Tourism Product </a:t>
            </a:r>
          </a:p>
          <a:p>
            <a:pPr>
              <a:lnSpc>
                <a:spcPts val="14400"/>
              </a:lnSpc>
            </a:pPr>
            <a:r>
              <a:rPr lang="en-US" sz="8000" dirty="0">
                <a:solidFill>
                  <a:srgbClr val="202124"/>
                </a:solidFill>
                <a:latin typeface="Garet Bold"/>
              </a:rPr>
              <a:t>Development </a:t>
            </a:r>
          </a:p>
          <a:p>
            <a:pPr>
              <a:lnSpc>
                <a:spcPts val="14400"/>
              </a:lnSpc>
            </a:pPr>
            <a:r>
              <a:rPr lang="en-US" sz="8000" dirty="0">
                <a:solidFill>
                  <a:srgbClr val="202124"/>
                </a:solidFill>
                <a:latin typeface="Garet Bold"/>
              </a:rPr>
              <a:t>Playbook   </a:t>
            </a:r>
          </a:p>
          <a:p>
            <a:pPr>
              <a:lnSpc>
                <a:spcPts val="14400"/>
              </a:lnSpc>
            </a:pPr>
            <a:endParaRPr lang="en-US" sz="12000" dirty="0">
              <a:solidFill>
                <a:srgbClr val="202124"/>
              </a:solidFill>
              <a:latin typeface="Garet Bold"/>
            </a:endParaRPr>
          </a:p>
        </p:txBody>
      </p:sp>
      <p:grpSp>
        <p:nvGrpSpPr>
          <p:cNvPr id="14" name="Group 14"/>
          <p:cNvGrpSpPr/>
          <p:nvPr/>
        </p:nvGrpSpPr>
        <p:grpSpPr>
          <a:xfrm>
            <a:off x="9296400" y="-294983"/>
            <a:ext cx="952863" cy="95286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00BF63"/>
            </a:solidFill>
          </p:spPr>
        </p:sp>
        <p:sp>
          <p:nvSpPr>
            <p:cNvPr id="16" name="TextBox 16"/>
            <p:cNvSpPr txBox="1"/>
            <p:nvPr/>
          </p:nvSpPr>
          <p:spPr>
            <a:xfrm>
              <a:off x="127000" y="98425"/>
              <a:ext cx="558800" cy="587375"/>
            </a:xfrm>
            <a:prstGeom prst="rect">
              <a:avLst/>
            </a:prstGeom>
          </p:spPr>
          <p:txBody>
            <a:bodyPr lIns="50800" tIns="50800" rIns="50800" bIns="50800" rtlCol="0" anchor="ctr"/>
            <a:lstStyle/>
            <a:p>
              <a:pPr algn="ctr">
                <a:lnSpc>
                  <a:spcPts val="3380"/>
                </a:lnSpc>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1132630" cy="1593214"/>
          </a:xfrm>
          <a:custGeom>
            <a:avLst/>
            <a:gdLst/>
            <a:ahLst/>
            <a:cxnLst/>
            <a:rect l="l" t="t" r="r" b="b"/>
            <a:pathLst>
              <a:path w="1132630" h="1593214">
                <a:moveTo>
                  <a:pt x="0" y="0"/>
                </a:moveTo>
                <a:lnTo>
                  <a:pt x="1132630" y="0"/>
                </a:lnTo>
                <a:lnTo>
                  <a:pt x="1132630" y="1593214"/>
                </a:lnTo>
                <a:lnTo>
                  <a:pt x="0" y="15932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2606678" y="1449069"/>
            <a:ext cx="15681322" cy="752475"/>
          </a:xfrm>
          <a:prstGeom prst="rect">
            <a:avLst/>
          </a:prstGeom>
        </p:spPr>
        <p:txBody>
          <a:bodyPr lIns="0" tIns="0" rIns="0" bIns="0" rtlCol="0" anchor="t">
            <a:spAutoFit/>
          </a:bodyPr>
          <a:lstStyle/>
          <a:p>
            <a:pPr>
              <a:lnSpc>
                <a:spcPts val="5996"/>
              </a:lnSpc>
            </a:pPr>
            <a:r>
              <a:rPr lang="en-US" sz="4997">
                <a:solidFill>
                  <a:srgbClr val="00BF63"/>
                </a:solidFill>
                <a:latin typeface="Garet"/>
              </a:rPr>
              <a:t>EXAMPLES OF TOURIST ATTRACTIONS  </a:t>
            </a:r>
          </a:p>
        </p:txBody>
      </p:sp>
      <p:sp>
        <p:nvSpPr>
          <p:cNvPr id="4" name="TextBox 4"/>
          <p:cNvSpPr txBox="1"/>
          <p:nvPr/>
        </p:nvSpPr>
        <p:spPr>
          <a:xfrm>
            <a:off x="10909787" y="3252767"/>
            <a:ext cx="6218547" cy="269380"/>
          </a:xfrm>
          <a:prstGeom prst="rect">
            <a:avLst/>
          </a:prstGeom>
        </p:spPr>
        <p:txBody>
          <a:bodyPr lIns="0" tIns="0" rIns="0" bIns="0" rtlCol="0" anchor="t">
            <a:spAutoFit/>
          </a:bodyPr>
          <a:lstStyle/>
          <a:p>
            <a:pPr>
              <a:lnSpc>
                <a:spcPts val="2144"/>
              </a:lnSpc>
              <a:spcBef>
                <a:spcPct val="0"/>
              </a:spcBef>
            </a:pPr>
            <a:r>
              <a:rPr lang="en-US" sz="1531">
                <a:solidFill>
                  <a:srgbClr val="292828"/>
                </a:solidFill>
                <a:latin typeface="Poppins Medium"/>
              </a:rPr>
              <a:t> </a:t>
            </a:r>
          </a:p>
        </p:txBody>
      </p:sp>
      <p:sp>
        <p:nvSpPr>
          <p:cNvPr id="5" name="TextBox 5"/>
          <p:cNvSpPr txBox="1"/>
          <p:nvPr/>
        </p:nvSpPr>
        <p:spPr>
          <a:xfrm>
            <a:off x="1028700" y="2978632"/>
            <a:ext cx="16335952" cy="1299074"/>
          </a:xfrm>
          <a:prstGeom prst="rect">
            <a:avLst/>
          </a:prstGeom>
        </p:spPr>
        <p:txBody>
          <a:bodyPr lIns="0" tIns="0" rIns="0" bIns="0" rtlCol="0" anchor="t">
            <a:spAutoFit/>
          </a:bodyPr>
          <a:lstStyle/>
          <a:p>
            <a:pPr algn="just">
              <a:lnSpc>
                <a:spcPts val="3380"/>
              </a:lnSpc>
            </a:pPr>
            <a:r>
              <a:rPr lang="en-US" sz="2600" dirty="0">
                <a:solidFill>
                  <a:srgbClr val="202124"/>
                </a:solidFill>
                <a:latin typeface="Garet"/>
              </a:rPr>
              <a:t>Tourist Attractions can be any place, business, event, or site that attracts tourists to your destination. They can be natural or man-made. </a:t>
            </a:r>
          </a:p>
          <a:p>
            <a:pPr algn="just">
              <a:lnSpc>
                <a:spcPts val="3380"/>
              </a:lnSpc>
            </a:pPr>
            <a:endParaRPr lang="en-US" sz="2600" dirty="0">
              <a:solidFill>
                <a:srgbClr val="202124"/>
              </a:solidFill>
              <a:latin typeface="Garet"/>
            </a:endParaRPr>
          </a:p>
        </p:txBody>
      </p:sp>
      <p:grpSp>
        <p:nvGrpSpPr>
          <p:cNvPr id="6" name="Group 6"/>
          <p:cNvGrpSpPr/>
          <p:nvPr/>
        </p:nvGrpSpPr>
        <p:grpSpPr>
          <a:xfrm>
            <a:off x="1177906" y="4695561"/>
            <a:ext cx="3773957" cy="4562739"/>
            <a:chOff x="0" y="0"/>
            <a:chExt cx="1074591" cy="1299188"/>
          </a:xfrm>
        </p:grpSpPr>
        <p:sp>
          <p:nvSpPr>
            <p:cNvPr id="7" name="Freeform 7"/>
            <p:cNvSpPr/>
            <p:nvPr/>
          </p:nvSpPr>
          <p:spPr>
            <a:xfrm>
              <a:off x="0" y="0"/>
              <a:ext cx="1074591" cy="1299188"/>
            </a:xfrm>
            <a:custGeom>
              <a:avLst/>
              <a:gdLst/>
              <a:ahLst/>
              <a:cxnLst/>
              <a:rect l="l" t="t" r="r" b="b"/>
              <a:pathLst>
                <a:path w="1074591" h="1299188">
                  <a:moveTo>
                    <a:pt x="102570" y="0"/>
                  </a:moveTo>
                  <a:lnTo>
                    <a:pt x="972021" y="0"/>
                  </a:lnTo>
                  <a:cubicBezTo>
                    <a:pt x="1028669" y="0"/>
                    <a:pt x="1074591" y="45922"/>
                    <a:pt x="1074591" y="102570"/>
                  </a:cubicBezTo>
                  <a:lnTo>
                    <a:pt x="1074591" y="1196618"/>
                  </a:lnTo>
                  <a:cubicBezTo>
                    <a:pt x="1074591" y="1253266"/>
                    <a:pt x="1028669" y="1299188"/>
                    <a:pt x="972021" y="1299188"/>
                  </a:cubicBezTo>
                  <a:lnTo>
                    <a:pt x="102570" y="1299188"/>
                  </a:lnTo>
                  <a:cubicBezTo>
                    <a:pt x="45922" y="1299188"/>
                    <a:pt x="0" y="1253266"/>
                    <a:pt x="0" y="1196618"/>
                  </a:cubicBezTo>
                  <a:lnTo>
                    <a:pt x="0" y="102570"/>
                  </a:lnTo>
                  <a:cubicBezTo>
                    <a:pt x="0" y="45922"/>
                    <a:pt x="45922" y="0"/>
                    <a:pt x="102570" y="0"/>
                  </a:cubicBezTo>
                  <a:close/>
                </a:path>
              </a:pathLst>
            </a:custGeom>
            <a:solidFill>
              <a:srgbClr val="000000">
                <a:alpha val="0"/>
              </a:srgbClr>
            </a:solidFill>
            <a:ln w="28575">
              <a:solidFill>
                <a:srgbClr val="202124"/>
              </a:solidFill>
            </a:ln>
          </p:spPr>
        </p:sp>
        <p:sp>
          <p:nvSpPr>
            <p:cNvPr id="8" name="TextBox 8"/>
            <p:cNvSpPr txBox="1"/>
            <p:nvPr/>
          </p:nvSpPr>
          <p:spPr>
            <a:xfrm>
              <a:off x="0" y="-28575"/>
              <a:ext cx="812800" cy="841375"/>
            </a:xfrm>
            <a:prstGeom prst="rect">
              <a:avLst/>
            </a:prstGeom>
          </p:spPr>
          <p:txBody>
            <a:bodyPr lIns="46988" tIns="46988" rIns="46988" bIns="46988" rtlCol="0" anchor="ctr"/>
            <a:lstStyle/>
            <a:p>
              <a:pPr algn="ctr">
                <a:lnSpc>
                  <a:spcPts val="3380"/>
                </a:lnSpc>
              </a:pPr>
              <a:endParaRPr/>
            </a:p>
          </p:txBody>
        </p:sp>
      </p:grpSp>
      <p:grpSp>
        <p:nvGrpSpPr>
          <p:cNvPr id="9" name="Group 9"/>
          <p:cNvGrpSpPr/>
          <p:nvPr/>
        </p:nvGrpSpPr>
        <p:grpSpPr>
          <a:xfrm>
            <a:off x="4288995" y="4416327"/>
            <a:ext cx="854096" cy="854096"/>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3BF56"/>
            </a:solidFill>
          </p:spPr>
        </p:sp>
        <p:sp>
          <p:nvSpPr>
            <p:cNvPr id="11" name="TextBox 11"/>
            <p:cNvSpPr txBox="1"/>
            <p:nvPr/>
          </p:nvSpPr>
          <p:spPr>
            <a:xfrm>
              <a:off x="76200" y="47625"/>
              <a:ext cx="660400" cy="688975"/>
            </a:xfrm>
            <a:prstGeom prst="rect">
              <a:avLst/>
            </a:prstGeom>
          </p:spPr>
          <p:txBody>
            <a:bodyPr lIns="46988" tIns="46988" rIns="46988" bIns="46988" rtlCol="0" anchor="ctr"/>
            <a:lstStyle/>
            <a:p>
              <a:pPr algn="ctr">
                <a:lnSpc>
                  <a:spcPts val="3900"/>
                </a:lnSpc>
              </a:pPr>
              <a:r>
                <a:rPr lang="en-US" sz="3000">
                  <a:solidFill>
                    <a:srgbClr val="202124"/>
                  </a:solidFill>
                  <a:latin typeface="Garet Bold"/>
                </a:rPr>
                <a:t>1</a:t>
              </a:r>
            </a:p>
          </p:txBody>
        </p:sp>
      </p:grpSp>
      <p:sp>
        <p:nvSpPr>
          <p:cNvPr id="12" name="TextBox 12"/>
          <p:cNvSpPr txBox="1"/>
          <p:nvPr/>
        </p:nvSpPr>
        <p:spPr>
          <a:xfrm>
            <a:off x="1413725" y="6273695"/>
            <a:ext cx="3254871" cy="3565462"/>
          </a:xfrm>
          <a:prstGeom prst="rect">
            <a:avLst/>
          </a:prstGeom>
        </p:spPr>
        <p:txBody>
          <a:bodyPr lIns="0" tIns="0" rIns="0" bIns="0" rtlCol="0" anchor="t">
            <a:spAutoFit/>
          </a:bodyPr>
          <a:lstStyle/>
          <a:p>
            <a:pPr marL="432864" lvl="1" indent="-216432">
              <a:lnSpc>
                <a:spcPts val="2606"/>
              </a:lnSpc>
              <a:buFont typeface="Arial"/>
              <a:buChar char="•"/>
            </a:pPr>
            <a:r>
              <a:rPr lang="en-US" sz="2004">
                <a:solidFill>
                  <a:srgbClr val="202124"/>
                </a:solidFill>
                <a:latin typeface="Garet"/>
              </a:rPr>
              <a:t>Carnival</a:t>
            </a:r>
          </a:p>
          <a:p>
            <a:pPr marL="432864" lvl="1" indent="-216432">
              <a:lnSpc>
                <a:spcPts val="2606"/>
              </a:lnSpc>
              <a:buFont typeface="Arial"/>
              <a:buChar char="•"/>
            </a:pPr>
            <a:r>
              <a:rPr lang="en-US" sz="2004">
                <a:solidFill>
                  <a:srgbClr val="202124"/>
                </a:solidFill>
                <a:latin typeface="Garet"/>
              </a:rPr>
              <a:t>Food festival  </a:t>
            </a:r>
          </a:p>
          <a:p>
            <a:pPr marL="432864" lvl="1" indent="-216432">
              <a:lnSpc>
                <a:spcPts val="2606"/>
              </a:lnSpc>
              <a:buFont typeface="Arial"/>
              <a:buChar char="•"/>
            </a:pPr>
            <a:r>
              <a:rPr lang="en-US" sz="2004">
                <a:solidFill>
                  <a:srgbClr val="202124"/>
                </a:solidFill>
                <a:latin typeface="Garet"/>
              </a:rPr>
              <a:t>Agricultural event </a:t>
            </a:r>
          </a:p>
          <a:p>
            <a:pPr marL="432864" lvl="1" indent="-216432">
              <a:lnSpc>
                <a:spcPts val="2606"/>
              </a:lnSpc>
              <a:buFont typeface="Arial"/>
              <a:buChar char="•"/>
            </a:pPr>
            <a:r>
              <a:rPr lang="en-US" sz="2004">
                <a:solidFill>
                  <a:srgbClr val="202124"/>
                </a:solidFill>
                <a:latin typeface="Garet"/>
              </a:rPr>
              <a:t>Community fair </a:t>
            </a:r>
          </a:p>
          <a:p>
            <a:pPr marL="432864" lvl="1" indent="-216432">
              <a:lnSpc>
                <a:spcPts val="2606"/>
              </a:lnSpc>
              <a:buFont typeface="Arial"/>
              <a:buChar char="•"/>
            </a:pPr>
            <a:r>
              <a:rPr lang="en-US" sz="2004">
                <a:solidFill>
                  <a:srgbClr val="202124"/>
                </a:solidFill>
                <a:latin typeface="Garet"/>
              </a:rPr>
              <a:t>Music festival / concert </a:t>
            </a:r>
          </a:p>
          <a:p>
            <a:pPr marL="432864" lvl="1" indent="-216432">
              <a:lnSpc>
                <a:spcPts val="2606"/>
              </a:lnSpc>
              <a:buFont typeface="Arial"/>
              <a:buChar char="•"/>
            </a:pPr>
            <a:r>
              <a:rPr lang="en-US" sz="2004">
                <a:solidFill>
                  <a:srgbClr val="202124"/>
                </a:solidFill>
                <a:latin typeface="Garet"/>
              </a:rPr>
              <a:t>Religious festival  </a:t>
            </a:r>
          </a:p>
          <a:p>
            <a:pPr marL="432864" lvl="1" indent="-216432">
              <a:lnSpc>
                <a:spcPts val="2606"/>
              </a:lnSpc>
              <a:buFont typeface="Arial"/>
              <a:buChar char="•"/>
            </a:pPr>
            <a:r>
              <a:rPr lang="en-US" sz="2004">
                <a:solidFill>
                  <a:srgbClr val="202124"/>
                </a:solidFill>
                <a:latin typeface="Garet"/>
              </a:rPr>
              <a:t>Sporting event </a:t>
            </a:r>
          </a:p>
          <a:p>
            <a:pPr>
              <a:lnSpc>
                <a:spcPts val="2606"/>
              </a:lnSpc>
            </a:pPr>
            <a:endParaRPr lang="en-US" sz="2004">
              <a:solidFill>
                <a:srgbClr val="202124"/>
              </a:solidFill>
              <a:latin typeface="Garet"/>
            </a:endParaRPr>
          </a:p>
          <a:p>
            <a:pPr>
              <a:lnSpc>
                <a:spcPts val="2606"/>
              </a:lnSpc>
            </a:pPr>
            <a:endParaRPr lang="en-US" sz="2004">
              <a:solidFill>
                <a:srgbClr val="202124"/>
              </a:solidFill>
              <a:latin typeface="Garet"/>
            </a:endParaRPr>
          </a:p>
          <a:p>
            <a:pPr>
              <a:lnSpc>
                <a:spcPts val="2606"/>
              </a:lnSpc>
            </a:pPr>
            <a:endParaRPr lang="en-US" sz="2004">
              <a:solidFill>
                <a:srgbClr val="202124"/>
              </a:solidFill>
              <a:latin typeface="Garet"/>
            </a:endParaRPr>
          </a:p>
        </p:txBody>
      </p:sp>
      <p:sp>
        <p:nvSpPr>
          <p:cNvPr id="13" name="TextBox 13"/>
          <p:cNvSpPr txBox="1"/>
          <p:nvPr/>
        </p:nvSpPr>
        <p:spPr>
          <a:xfrm>
            <a:off x="1413725" y="5345846"/>
            <a:ext cx="3254871" cy="423800"/>
          </a:xfrm>
          <a:prstGeom prst="rect">
            <a:avLst/>
          </a:prstGeom>
        </p:spPr>
        <p:txBody>
          <a:bodyPr lIns="0" tIns="0" rIns="0" bIns="0" rtlCol="0" anchor="t">
            <a:spAutoFit/>
          </a:bodyPr>
          <a:lstStyle/>
          <a:p>
            <a:pPr>
              <a:lnSpc>
                <a:spcPts val="3418"/>
              </a:lnSpc>
            </a:pPr>
            <a:r>
              <a:rPr lang="en-US" sz="2629">
                <a:solidFill>
                  <a:srgbClr val="202124"/>
                </a:solidFill>
                <a:latin typeface="Garet Bold"/>
              </a:rPr>
              <a:t>Events &amp; Festivals </a:t>
            </a:r>
          </a:p>
        </p:txBody>
      </p:sp>
      <p:grpSp>
        <p:nvGrpSpPr>
          <p:cNvPr id="14" name="Group 14"/>
          <p:cNvGrpSpPr/>
          <p:nvPr/>
        </p:nvGrpSpPr>
        <p:grpSpPr>
          <a:xfrm>
            <a:off x="5222359" y="4695561"/>
            <a:ext cx="3773957" cy="4562739"/>
            <a:chOff x="0" y="0"/>
            <a:chExt cx="1074591" cy="1299188"/>
          </a:xfrm>
        </p:grpSpPr>
        <p:sp>
          <p:nvSpPr>
            <p:cNvPr id="15" name="Freeform 15"/>
            <p:cNvSpPr/>
            <p:nvPr/>
          </p:nvSpPr>
          <p:spPr>
            <a:xfrm>
              <a:off x="0" y="0"/>
              <a:ext cx="1074591" cy="1299188"/>
            </a:xfrm>
            <a:custGeom>
              <a:avLst/>
              <a:gdLst/>
              <a:ahLst/>
              <a:cxnLst/>
              <a:rect l="l" t="t" r="r" b="b"/>
              <a:pathLst>
                <a:path w="1074591" h="1299188">
                  <a:moveTo>
                    <a:pt x="102570" y="0"/>
                  </a:moveTo>
                  <a:lnTo>
                    <a:pt x="972021" y="0"/>
                  </a:lnTo>
                  <a:cubicBezTo>
                    <a:pt x="1028669" y="0"/>
                    <a:pt x="1074591" y="45922"/>
                    <a:pt x="1074591" y="102570"/>
                  </a:cubicBezTo>
                  <a:lnTo>
                    <a:pt x="1074591" y="1196618"/>
                  </a:lnTo>
                  <a:cubicBezTo>
                    <a:pt x="1074591" y="1253266"/>
                    <a:pt x="1028669" y="1299188"/>
                    <a:pt x="972021" y="1299188"/>
                  </a:cubicBezTo>
                  <a:lnTo>
                    <a:pt x="102570" y="1299188"/>
                  </a:lnTo>
                  <a:cubicBezTo>
                    <a:pt x="45922" y="1299188"/>
                    <a:pt x="0" y="1253266"/>
                    <a:pt x="0" y="1196618"/>
                  </a:cubicBezTo>
                  <a:lnTo>
                    <a:pt x="0" y="102570"/>
                  </a:lnTo>
                  <a:cubicBezTo>
                    <a:pt x="0" y="45922"/>
                    <a:pt x="45922" y="0"/>
                    <a:pt x="102570" y="0"/>
                  </a:cubicBezTo>
                  <a:close/>
                </a:path>
              </a:pathLst>
            </a:custGeom>
            <a:solidFill>
              <a:srgbClr val="000000">
                <a:alpha val="0"/>
              </a:srgbClr>
            </a:solidFill>
            <a:ln w="28575">
              <a:solidFill>
                <a:srgbClr val="202124"/>
              </a:solidFill>
            </a:ln>
          </p:spPr>
        </p:sp>
        <p:sp>
          <p:nvSpPr>
            <p:cNvPr id="16" name="TextBox 16"/>
            <p:cNvSpPr txBox="1"/>
            <p:nvPr/>
          </p:nvSpPr>
          <p:spPr>
            <a:xfrm>
              <a:off x="0" y="-28575"/>
              <a:ext cx="812800" cy="841375"/>
            </a:xfrm>
            <a:prstGeom prst="rect">
              <a:avLst/>
            </a:prstGeom>
          </p:spPr>
          <p:txBody>
            <a:bodyPr lIns="46988" tIns="46988" rIns="46988" bIns="46988" rtlCol="0" anchor="ctr"/>
            <a:lstStyle/>
            <a:p>
              <a:pPr algn="ctr">
                <a:lnSpc>
                  <a:spcPts val="3380"/>
                </a:lnSpc>
              </a:pPr>
              <a:endParaRPr/>
            </a:p>
          </p:txBody>
        </p:sp>
      </p:grpSp>
      <p:sp>
        <p:nvSpPr>
          <p:cNvPr id="17" name="TextBox 17"/>
          <p:cNvSpPr txBox="1"/>
          <p:nvPr/>
        </p:nvSpPr>
        <p:spPr>
          <a:xfrm>
            <a:off x="5500874" y="6273695"/>
            <a:ext cx="3216927" cy="2661178"/>
          </a:xfrm>
          <a:prstGeom prst="rect">
            <a:avLst/>
          </a:prstGeom>
        </p:spPr>
        <p:txBody>
          <a:bodyPr lIns="0" tIns="0" rIns="0" bIns="0" rtlCol="0" anchor="t">
            <a:spAutoFit/>
          </a:bodyPr>
          <a:lstStyle/>
          <a:p>
            <a:pPr marL="432864" lvl="1" indent="-216432">
              <a:lnSpc>
                <a:spcPts val="2606"/>
              </a:lnSpc>
              <a:buFont typeface="Arial"/>
              <a:buChar char="•"/>
            </a:pPr>
            <a:r>
              <a:rPr lang="en-US" sz="2004" dirty="0">
                <a:solidFill>
                  <a:srgbClr val="202124"/>
                </a:solidFill>
                <a:latin typeface="Garet"/>
              </a:rPr>
              <a:t>Artisans </a:t>
            </a:r>
          </a:p>
          <a:p>
            <a:pPr marL="432864" lvl="1" indent="-216432">
              <a:lnSpc>
                <a:spcPts val="2606"/>
              </a:lnSpc>
              <a:buFont typeface="Arial"/>
              <a:buChar char="•"/>
            </a:pPr>
            <a:r>
              <a:rPr lang="en-US" sz="2004" dirty="0">
                <a:solidFill>
                  <a:srgbClr val="202124"/>
                </a:solidFill>
                <a:latin typeface="Garet"/>
              </a:rPr>
              <a:t>Archaeological site </a:t>
            </a:r>
          </a:p>
          <a:p>
            <a:pPr marL="432864" lvl="1" indent="-216432">
              <a:lnSpc>
                <a:spcPts val="2606"/>
              </a:lnSpc>
              <a:buFont typeface="Arial"/>
              <a:buChar char="•"/>
            </a:pPr>
            <a:r>
              <a:rPr lang="en-US" sz="2004" dirty="0">
                <a:solidFill>
                  <a:srgbClr val="202124"/>
                </a:solidFill>
                <a:latin typeface="Garet"/>
              </a:rPr>
              <a:t>Art Gallery </a:t>
            </a:r>
          </a:p>
          <a:p>
            <a:pPr marL="432864" lvl="1" indent="-216432">
              <a:lnSpc>
                <a:spcPts val="2606"/>
              </a:lnSpc>
              <a:buFont typeface="Arial"/>
              <a:buChar char="•"/>
            </a:pPr>
            <a:r>
              <a:rPr lang="en-US" sz="2004" dirty="0">
                <a:solidFill>
                  <a:srgbClr val="202124"/>
                </a:solidFill>
                <a:latin typeface="Garet"/>
              </a:rPr>
              <a:t>Historical Building </a:t>
            </a:r>
          </a:p>
          <a:p>
            <a:pPr marL="432864" lvl="1" indent="-216432">
              <a:lnSpc>
                <a:spcPts val="2606"/>
              </a:lnSpc>
              <a:buFont typeface="Arial"/>
              <a:buChar char="•"/>
            </a:pPr>
            <a:r>
              <a:rPr lang="en-US" sz="2004" dirty="0">
                <a:solidFill>
                  <a:srgbClr val="202124"/>
                </a:solidFill>
                <a:latin typeface="Garet"/>
              </a:rPr>
              <a:t>Castle or fortress</a:t>
            </a:r>
          </a:p>
          <a:p>
            <a:pPr marL="432864" lvl="1" indent="-216432">
              <a:lnSpc>
                <a:spcPts val="2606"/>
              </a:lnSpc>
              <a:buFont typeface="Arial"/>
              <a:buChar char="•"/>
            </a:pPr>
            <a:r>
              <a:rPr lang="en-US" sz="2004" dirty="0">
                <a:solidFill>
                  <a:srgbClr val="202124"/>
                </a:solidFill>
                <a:latin typeface="Garet"/>
              </a:rPr>
              <a:t>Church or temple </a:t>
            </a:r>
          </a:p>
          <a:p>
            <a:pPr marL="432864" lvl="1" indent="-216432">
              <a:lnSpc>
                <a:spcPts val="2606"/>
              </a:lnSpc>
              <a:buFont typeface="Arial"/>
              <a:buChar char="•"/>
            </a:pPr>
            <a:r>
              <a:rPr lang="en-US" sz="2004" dirty="0">
                <a:solidFill>
                  <a:srgbClr val="202124"/>
                </a:solidFill>
                <a:latin typeface="Garet"/>
              </a:rPr>
              <a:t>Indigenous village </a:t>
            </a:r>
          </a:p>
          <a:p>
            <a:pPr>
              <a:lnSpc>
                <a:spcPts val="2606"/>
              </a:lnSpc>
            </a:pPr>
            <a:endParaRPr lang="en-US" sz="2004" dirty="0">
              <a:solidFill>
                <a:srgbClr val="202124"/>
              </a:solidFill>
              <a:latin typeface="Garet"/>
            </a:endParaRPr>
          </a:p>
        </p:txBody>
      </p:sp>
      <p:grpSp>
        <p:nvGrpSpPr>
          <p:cNvPr id="18" name="Group 18"/>
          <p:cNvGrpSpPr/>
          <p:nvPr/>
        </p:nvGrpSpPr>
        <p:grpSpPr>
          <a:xfrm>
            <a:off x="9299467" y="4649215"/>
            <a:ext cx="3773957" cy="4609085"/>
            <a:chOff x="0" y="0"/>
            <a:chExt cx="1074591" cy="1312384"/>
          </a:xfrm>
        </p:grpSpPr>
        <p:sp>
          <p:nvSpPr>
            <p:cNvPr id="19" name="Freeform 19"/>
            <p:cNvSpPr/>
            <p:nvPr/>
          </p:nvSpPr>
          <p:spPr>
            <a:xfrm>
              <a:off x="0" y="0"/>
              <a:ext cx="1074591" cy="1312384"/>
            </a:xfrm>
            <a:custGeom>
              <a:avLst/>
              <a:gdLst/>
              <a:ahLst/>
              <a:cxnLst/>
              <a:rect l="l" t="t" r="r" b="b"/>
              <a:pathLst>
                <a:path w="1074591" h="1312384">
                  <a:moveTo>
                    <a:pt x="102570" y="0"/>
                  </a:moveTo>
                  <a:lnTo>
                    <a:pt x="972021" y="0"/>
                  </a:lnTo>
                  <a:cubicBezTo>
                    <a:pt x="1028669" y="0"/>
                    <a:pt x="1074591" y="45922"/>
                    <a:pt x="1074591" y="102570"/>
                  </a:cubicBezTo>
                  <a:lnTo>
                    <a:pt x="1074591" y="1209814"/>
                  </a:lnTo>
                  <a:cubicBezTo>
                    <a:pt x="1074591" y="1266462"/>
                    <a:pt x="1028669" y="1312384"/>
                    <a:pt x="972021" y="1312384"/>
                  </a:cubicBezTo>
                  <a:lnTo>
                    <a:pt x="102570" y="1312384"/>
                  </a:lnTo>
                  <a:cubicBezTo>
                    <a:pt x="45922" y="1312384"/>
                    <a:pt x="0" y="1266462"/>
                    <a:pt x="0" y="1209814"/>
                  </a:cubicBezTo>
                  <a:lnTo>
                    <a:pt x="0" y="102570"/>
                  </a:lnTo>
                  <a:cubicBezTo>
                    <a:pt x="0" y="45922"/>
                    <a:pt x="45922" y="0"/>
                    <a:pt x="102570" y="0"/>
                  </a:cubicBezTo>
                  <a:close/>
                </a:path>
              </a:pathLst>
            </a:custGeom>
            <a:solidFill>
              <a:srgbClr val="000000">
                <a:alpha val="0"/>
              </a:srgbClr>
            </a:solidFill>
            <a:ln w="28575">
              <a:solidFill>
                <a:srgbClr val="202124"/>
              </a:solidFill>
            </a:ln>
          </p:spPr>
        </p:sp>
        <p:sp>
          <p:nvSpPr>
            <p:cNvPr id="20" name="TextBox 20"/>
            <p:cNvSpPr txBox="1"/>
            <p:nvPr/>
          </p:nvSpPr>
          <p:spPr>
            <a:xfrm>
              <a:off x="0" y="-28575"/>
              <a:ext cx="812800" cy="841375"/>
            </a:xfrm>
            <a:prstGeom prst="rect">
              <a:avLst/>
            </a:prstGeom>
          </p:spPr>
          <p:txBody>
            <a:bodyPr lIns="46988" tIns="46988" rIns="46988" bIns="46988" rtlCol="0" anchor="ctr"/>
            <a:lstStyle/>
            <a:p>
              <a:pPr algn="ctr">
                <a:lnSpc>
                  <a:spcPts val="3380"/>
                </a:lnSpc>
              </a:pPr>
              <a:endParaRPr/>
            </a:p>
          </p:txBody>
        </p:sp>
      </p:grpSp>
      <p:sp>
        <p:nvSpPr>
          <p:cNvPr id="21" name="TextBox 21"/>
          <p:cNvSpPr txBox="1"/>
          <p:nvPr/>
        </p:nvSpPr>
        <p:spPr>
          <a:xfrm>
            <a:off x="5500874" y="5345846"/>
            <a:ext cx="3729365" cy="852425"/>
          </a:xfrm>
          <a:prstGeom prst="rect">
            <a:avLst/>
          </a:prstGeom>
        </p:spPr>
        <p:txBody>
          <a:bodyPr lIns="0" tIns="0" rIns="0" bIns="0" rtlCol="0" anchor="t">
            <a:spAutoFit/>
          </a:bodyPr>
          <a:lstStyle/>
          <a:p>
            <a:pPr>
              <a:lnSpc>
                <a:spcPts val="3418"/>
              </a:lnSpc>
            </a:pPr>
            <a:r>
              <a:rPr lang="en-US" sz="2629">
                <a:solidFill>
                  <a:srgbClr val="202124"/>
                </a:solidFill>
                <a:latin typeface="Garet Bold"/>
              </a:rPr>
              <a:t>Cultural Heritage Attractions </a:t>
            </a:r>
          </a:p>
        </p:txBody>
      </p:sp>
      <p:sp>
        <p:nvSpPr>
          <p:cNvPr id="22" name="TextBox 22"/>
          <p:cNvSpPr txBox="1"/>
          <p:nvPr/>
        </p:nvSpPr>
        <p:spPr>
          <a:xfrm>
            <a:off x="9548766" y="6273695"/>
            <a:ext cx="3275358" cy="2917762"/>
          </a:xfrm>
          <a:prstGeom prst="rect">
            <a:avLst/>
          </a:prstGeom>
        </p:spPr>
        <p:txBody>
          <a:bodyPr lIns="0" tIns="0" rIns="0" bIns="0" rtlCol="0" anchor="t">
            <a:spAutoFit/>
          </a:bodyPr>
          <a:lstStyle/>
          <a:p>
            <a:pPr marL="432864" lvl="1" indent="-216432">
              <a:lnSpc>
                <a:spcPts val="2606"/>
              </a:lnSpc>
              <a:buFont typeface="Arial"/>
              <a:buChar char="•"/>
            </a:pPr>
            <a:r>
              <a:rPr lang="en-US" sz="2004">
                <a:solidFill>
                  <a:srgbClr val="202124"/>
                </a:solidFill>
                <a:latin typeface="Garet"/>
              </a:rPr>
              <a:t>Beach </a:t>
            </a:r>
          </a:p>
          <a:p>
            <a:pPr marL="432864" lvl="1" indent="-216432">
              <a:lnSpc>
                <a:spcPts val="2606"/>
              </a:lnSpc>
              <a:buFont typeface="Arial"/>
              <a:buChar char="•"/>
            </a:pPr>
            <a:r>
              <a:rPr lang="en-US" sz="2004">
                <a:solidFill>
                  <a:srgbClr val="202124"/>
                </a:solidFill>
                <a:latin typeface="Garet"/>
              </a:rPr>
              <a:t>Bird watching site </a:t>
            </a:r>
          </a:p>
          <a:p>
            <a:pPr marL="432864" lvl="1" indent="-216432">
              <a:lnSpc>
                <a:spcPts val="2606"/>
              </a:lnSpc>
              <a:buFont typeface="Arial"/>
              <a:buChar char="•"/>
            </a:pPr>
            <a:r>
              <a:rPr lang="en-US" sz="2004">
                <a:solidFill>
                  <a:srgbClr val="202124"/>
                </a:solidFill>
                <a:latin typeface="Garet"/>
              </a:rPr>
              <a:t>Botanical Park </a:t>
            </a:r>
          </a:p>
          <a:p>
            <a:pPr marL="432864" lvl="1" indent="-216432">
              <a:lnSpc>
                <a:spcPts val="2606"/>
              </a:lnSpc>
              <a:buFont typeface="Arial"/>
              <a:buChar char="•"/>
            </a:pPr>
            <a:r>
              <a:rPr lang="en-US" sz="2004">
                <a:solidFill>
                  <a:srgbClr val="202124"/>
                </a:solidFill>
                <a:latin typeface="Garet"/>
              </a:rPr>
              <a:t>Fishing spot </a:t>
            </a:r>
          </a:p>
          <a:p>
            <a:pPr marL="432864" lvl="1" indent="-216432">
              <a:lnSpc>
                <a:spcPts val="2606"/>
              </a:lnSpc>
              <a:buFont typeface="Arial"/>
              <a:buChar char="•"/>
            </a:pPr>
            <a:r>
              <a:rPr lang="en-US" sz="2004">
                <a:solidFill>
                  <a:srgbClr val="202124"/>
                </a:solidFill>
                <a:latin typeface="Garet"/>
              </a:rPr>
              <a:t>National Park </a:t>
            </a:r>
          </a:p>
          <a:p>
            <a:pPr marL="432864" lvl="1" indent="-216432">
              <a:lnSpc>
                <a:spcPts val="2606"/>
              </a:lnSpc>
              <a:buFont typeface="Arial"/>
              <a:buChar char="•"/>
            </a:pPr>
            <a:r>
              <a:rPr lang="en-US" sz="2004">
                <a:solidFill>
                  <a:srgbClr val="202124"/>
                </a:solidFill>
                <a:latin typeface="Garet"/>
              </a:rPr>
              <a:t>Mangroves </a:t>
            </a:r>
          </a:p>
          <a:p>
            <a:pPr marL="432864" lvl="1" indent="-216432">
              <a:lnSpc>
                <a:spcPts val="2606"/>
              </a:lnSpc>
              <a:buFont typeface="Arial"/>
              <a:buChar char="•"/>
            </a:pPr>
            <a:r>
              <a:rPr lang="en-US" sz="2004">
                <a:solidFill>
                  <a:srgbClr val="202124"/>
                </a:solidFill>
                <a:latin typeface="Garet"/>
              </a:rPr>
              <a:t>Lakes </a:t>
            </a:r>
          </a:p>
          <a:p>
            <a:pPr marL="432864" lvl="1" indent="-216432">
              <a:lnSpc>
                <a:spcPts val="2606"/>
              </a:lnSpc>
              <a:buFont typeface="Arial"/>
              <a:buChar char="•"/>
            </a:pPr>
            <a:r>
              <a:rPr lang="en-US" sz="2004">
                <a:solidFill>
                  <a:srgbClr val="202124"/>
                </a:solidFill>
                <a:latin typeface="Garet"/>
              </a:rPr>
              <a:t>Waterfall </a:t>
            </a:r>
          </a:p>
          <a:p>
            <a:pPr>
              <a:lnSpc>
                <a:spcPts val="2606"/>
              </a:lnSpc>
            </a:pPr>
            <a:endParaRPr lang="en-US" sz="2004">
              <a:solidFill>
                <a:srgbClr val="202124"/>
              </a:solidFill>
              <a:latin typeface="Garet"/>
            </a:endParaRPr>
          </a:p>
        </p:txBody>
      </p:sp>
      <p:sp>
        <p:nvSpPr>
          <p:cNvPr id="23" name="TextBox 23"/>
          <p:cNvSpPr txBox="1"/>
          <p:nvPr/>
        </p:nvSpPr>
        <p:spPr>
          <a:xfrm>
            <a:off x="9593358" y="5381413"/>
            <a:ext cx="3729365" cy="852425"/>
          </a:xfrm>
          <a:prstGeom prst="rect">
            <a:avLst/>
          </a:prstGeom>
        </p:spPr>
        <p:txBody>
          <a:bodyPr lIns="0" tIns="0" rIns="0" bIns="0" rtlCol="0" anchor="t">
            <a:spAutoFit/>
          </a:bodyPr>
          <a:lstStyle/>
          <a:p>
            <a:pPr>
              <a:lnSpc>
                <a:spcPts val="3418"/>
              </a:lnSpc>
            </a:pPr>
            <a:r>
              <a:rPr lang="en-US" sz="2629">
                <a:solidFill>
                  <a:srgbClr val="202124"/>
                </a:solidFill>
                <a:latin typeface="Garet Bold"/>
              </a:rPr>
              <a:t>Nature &amp; Wildlife Attractions </a:t>
            </a:r>
          </a:p>
        </p:txBody>
      </p:sp>
      <p:grpSp>
        <p:nvGrpSpPr>
          <p:cNvPr id="24" name="Group 24"/>
          <p:cNvGrpSpPr/>
          <p:nvPr/>
        </p:nvGrpSpPr>
        <p:grpSpPr>
          <a:xfrm>
            <a:off x="8342580" y="4416327"/>
            <a:ext cx="854096" cy="854096"/>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C3C"/>
            </a:solidFill>
          </p:spPr>
        </p:sp>
        <p:sp>
          <p:nvSpPr>
            <p:cNvPr id="26" name="TextBox 26"/>
            <p:cNvSpPr txBox="1"/>
            <p:nvPr/>
          </p:nvSpPr>
          <p:spPr>
            <a:xfrm>
              <a:off x="76200" y="47625"/>
              <a:ext cx="660400" cy="688975"/>
            </a:xfrm>
            <a:prstGeom prst="rect">
              <a:avLst/>
            </a:prstGeom>
          </p:spPr>
          <p:txBody>
            <a:bodyPr lIns="46988" tIns="46988" rIns="46988" bIns="46988" rtlCol="0" anchor="ctr"/>
            <a:lstStyle/>
            <a:p>
              <a:pPr algn="ctr">
                <a:lnSpc>
                  <a:spcPts val="3900"/>
                </a:lnSpc>
              </a:pPr>
              <a:r>
                <a:rPr lang="en-US" sz="3000">
                  <a:solidFill>
                    <a:srgbClr val="202124"/>
                  </a:solidFill>
                  <a:latin typeface="Garet Bold"/>
                </a:rPr>
                <a:t>2</a:t>
              </a:r>
            </a:p>
          </p:txBody>
        </p:sp>
      </p:grpSp>
      <p:grpSp>
        <p:nvGrpSpPr>
          <p:cNvPr id="27" name="Group 27"/>
          <p:cNvGrpSpPr/>
          <p:nvPr/>
        </p:nvGrpSpPr>
        <p:grpSpPr>
          <a:xfrm>
            <a:off x="12397076" y="4416327"/>
            <a:ext cx="854096" cy="854096"/>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185F4"/>
            </a:solidFill>
          </p:spPr>
        </p:sp>
        <p:sp>
          <p:nvSpPr>
            <p:cNvPr id="29" name="TextBox 29"/>
            <p:cNvSpPr txBox="1"/>
            <p:nvPr/>
          </p:nvSpPr>
          <p:spPr>
            <a:xfrm>
              <a:off x="76200" y="47625"/>
              <a:ext cx="660400" cy="688975"/>
            </a:xfrm>
            <a:prstGeom prst="rect">
              <a:avLst/>
            </a:prstGeom>
          </p:spPr>
          <p:txBody>
            <a:bodyPr lIns="46988" tIns="46988" rIns="46988" bIns="46988" rtlCol="0" anchor="ctr"/>
            <a:lstStyle/>
            <a:p>
              <a:pPr algn="ctr">
                <a:lnSpc>
                  <a:spcPts val="3900"/>
                </a:lnSpc>
              </a:pPr>
              <a:r>
                <a:rPr lang="en-US" sz="3000">
                  <a:solidFill>
                    <a:srgbClr val="202124"/>
                  </a:solidFill>
                  <a:latin typeface="Garet Bold"/>
                </a:rPr>
                <a:t>3</a:t>
              </a:r>
            </a:p>
          </p:txBody>
        </p:sp>
      </p:grpSp>
      <p:grpSp>
        <p:nvGrpSpPr>
          <p:cNvPr id="30" name="Group 30"/>
          <p:cNvGrpSpPr/>
          <p:nvPr/>
        </p:nvGrpSpPr>
        <p:grpSpPr>
          <a:xfrm>
            <a:off x="13322723" y="4695561"/>
            <a:ext cx="3773957" cy="4609085"/>
            <a:chOff x="0" y="0"/>
            <a:chExt cx="1074591" cy="1312384"/>
          </a:xfrm>
        </p:grpSpPr>
        <p:sp>
          <p:nvSpPr>
            <p:cNvPr id="31" name="Freeform 31"/>
            <p:cNvSpPr/>
            <p:nvPr/>
          </p:nvSpPr>
          <p:spPr>
            <a:xfrm>
              <a:off x="0" y="0"/>
              <a:ext cx="1074591" cy="1312384"/>
            </a:xfrm>
            <a:custGeom>
              <a:avLst/>
              <a:gdLst/>
              <a:ahLst/>
              <a:cxnLst/>
              <a:rect l="l" t="t" r="r" b="b"/>
              <a:pathLst>
                <a:path w="1074591" h="1312384">
                  <a:moveTo>
                    <a:pt x="102570" y="0"/>
                  </a:moveTo>
                  <a:lnTo>
                    <a:pt x="972021" y="0"/>
                  </a:lnTo>
                  <a:cubicBezTo>
                    <a:pt x="1028669" y="0"/>
                    <a:pt x="1074591" y="45922"/>
                    <a:pt x="1074591" y="102570"/>
                  </a:cubicBezTo>
                  <a:lnTo>
                    <a:pt x="1074591" y="1209814"/>
                  </a:lnTo>
                  <a:cubicBezTo>
                    <a:pt x="1074591" y="1266462"/>
                    <a:pt x="1028669" y="1312384"/>
                    <a:pt x="972021" y="1312384"/>
                  </a:cubicBezTo>
                  <a:lnTo>
                    <a:pt x="102570" y="1312384"/>
                  </a:lnTo>
                  <a:cubicBezTo>
                    <a:pt x="45922" y="1312384"/>
                    <a:pt x="0" y="1266462"/>
                    <a:pt x="0" y="1209814"/>
                  </a:cubicBezTo>
                  <a:lnTo>
                    <a:pt x="0" y="102570"/>
                  </a:lnTo>
                  <a:cubicBezTo>
                    <a:pt x="0" y="45922"/>
                    <a:pt x="45922" y="0"/>
                    <a:pt x="102570" y="0"/>
                  </a:cubicBezTo>
                  <a:close/>
                </a:path>
              </a:pathLst>
            </a:custGeom>
            <a:solidFill>
              <a:srgbClr val="000000">
                <a:alpha val="0"/>
              </a:srgbClr>
            </a:solidFill>
            <a:ln w="28575">
              <a:solidFill>
                <a:srgbClr val="202124"/>
              </a:solidFill>
            </a:ln>
          </p:spPr>
        </p:sp>
        <p:sp>
          <p:nvSpPr>
            <p:cNvPr id="32" name="TextBox 32"/>
            <p:cNvSpPr txBox="1"/>
            <p:nvPr/>
          </p:nvSpPr>
          <p:spPr>
            <a:xfrm>
              <a:off x="0" y="-28575"/>
              <a:ext cx="812800" cy="841375"/>
            </a:xfrm>
            <a:prstGeom prst="rect">
              <a:avLst/>
            </a:prstGeom>
          </p:spPr>
          <p:txBody>
            <a:bodyPr lIns="46988" tIns="46988" rIns="46988" bIns="46988" rtlCol="0" anchor="ctr"/>
            <a:lstStyle/>
            <a:p>
              <a:pPr algn="ctr">
                <a:lnSpc>
                  <a:spcPts val="3380"/>
                </a:lnSpc>
              </a:pPr>
              <a:endParaRPr/>
            </a:p>
          </p:txBody>
        </p:sp>
      </p:grpSp>
      <p:grpSp>
        <p:nvGrpSpPr>
          <p:cNvPr id="33" name="Group 33"/>
          <p:cNvGrpSpPr/>
          <p:nvPr/>
        </p:nvGrpSpPr>
        <p:grpSpPr>
          <a:xfrm>
            <a:off x="16451572" y="4416327"/>
            <a:ext cx="854096" cy="854096"/>
            <a:chOff x="0" y="0"/>
            <a:chExt cx="812800" cy="812800"/>
          </a:xfrm>
        </p:grpSpPr>
        <p:sp>
          <p:nvSpPr>
            <p:cNvPr id="34" name="Freeform 3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BF63"/>
            </a:solidFill>
          </p:spPr>
        </p:sp>
        <p:sp>
          <p:nvSpPr>
            <p:cNvPr id="35" name="TextBox 35"/>
            <p:cNvSpPr txBox="1"/>
            <p:nvPr/>
          </p:nvSpPr>
          <p:spPr>
            <a:xfrm>
              <a:off x="76200" y="47625"/>
              <a:ext cx="660400" cy="688975"/>
            </a:xfrm>
            <a:prstGeom prst="rect">
              <a:avLst/>
            </a:prstGeom>
          </p:spPr>
          <p:txBody>
            <a:bodyPr lIns="46988" tIns="46988" rIns="46988" bIns="46988" rtlCol="0" anchor="ctr"/>
            <a:lstStyle/>
            <a:p>
              <a:pPr algn="ctr">
                <a:lnSpc>
                  <a:spcPts val="3900"/>
                </a:lnSpc>
              </a:pPr>
              <a:r>
                <a:rPr lang="en-US" sz="3000">
                  <a:solidFill>
                    <a:srgbClr val="202124"/>
                  </a:solidFill>
                  <a:latin typeface="Garet Bold"/>
                </a:rPr>
                <a:t>4</a:t>
              </a:r>
            </a:p>
          </p:txBody>
        </p:sp>
      </p:grpSp>
      <p:sp>
        <p:nvSpPr>
          <p:cNvPr id="36" name="TextBox 36"/>
          <p:cNvSpPr txBox="1"/>
          <p:nvPr/>
        </p:nvSpPr>
        <p:spPr>
          <a:xfrm>
            <a:off x="13576303" y="5345846"/>
            <a:ext cx="3729365" cy="852425"/>
          </a:xfrm>
          <a:prstGeom prst="rect">
            <a:avLst/>
          </a:prstGeom>
        </p:spPr>
        <p:txBody>
          <a:bodyPr lIns="0" tIns="0" rIns="0" bIns="0" rtlCol="0" anchor="t">
            <a:spAutoFit/>
          </a:bodyPr>
          <a:lstStyle/>
          <a:p>
            <a:pPr>
              <a:lnSpc>
                <a:spcPts val="3418"/>
              </a:lnSpc>
            </a:pPr>
            <a:r>
              <a:rPr lang="en-US" sz="2629">
                <a:solidFill>
                  <a:srgbClr val="202124"/>
                </a:solidFill>
                <a:latin typeface="Garet Bold"/>
              </a:rPr>
              <a:t>General Tourist</a:t>
            </a:r>
          </a:p>
          <a:p>
            <a:pPr>
              <a:lnSpc>
                <a:spcPts val="3418"/>
              </a:lnSpc>
            </a:pPr>
            <a:r>
              <a:rPr lang="en-US" sz="2629">
                <a:solidFill>
                  <a:srgbClr val="202124"/>
                </a:solidFill>
                <a:latin typeface="Garet Bold"/>
              </a:rPr>
              <a:t>Attractions </a:t>
            </a:r>
          </a:p>
        </p:txBody>
      </p:sp>
      <p:sp>
        <p:nvSpPr>
          <p:cNvPr id="37" name="TextBox 37"/>
          <p:cNvSpPr txBox="1"/>
          <p:nvPr/>
        </p:nvSpPr>
        <p:spPr>
          <a:xfrm>
            <a:off x="13572022" y="6273695"/>
            <a:ext cx="3275358" cy="2593912"/>
          </a:xfrm>
          <a:prstGeom prst="rect">
            <a:avLst/>
          </a:prstGeom>
        </p:spPr>
        <p:txBody>
          <a:bodyPr lIns="0" tIns="0" rIns="0" bIns="0" rtlCol="0" anchor="t">
            <a:spAutoFit/>
          </a:bodyPr>
          <a:lstStyle/>
          <a:p>
            <a:pPr marL="432864" lvl="1" indent="-216432">
              <a:lnSpc>
                <a:spcPts val="2606"/>
              </a:lnSpc>
              <a:buFont typeface="Arial"/>
              <a:buChar char="•"/>
            </a:pPr>
            <a:r>
              <a:rPr lang="en-US" sz="2004">
                <a:solidFill>
                  <a:srgbClr val="202124"/>
                </a:solidFill>
                <a:latin typeface="Garet"/>
              </a:rPr>
              <a:t>Amusement Park </a:t>
            </a:r>
          </a:p>
          <a:p>
            <a:pPr marL="432864" lvl="1" indent="-216432">
              <a:lnSpc>
                <a:spcPts val="2606"/>
              </a:lnSpc>
              <a:buFont typeface="Arial"/>
              <a:buChar char="•"/>
            </a:pPr>
            <a:r>
              <a:rPr lang="en-US" sz="2004">
                <a:solidFill>
                  <a:srgbClr val="202124"/>
                </a:solidFill>
                <a:latin typeface="Garet"/>
              </a:rPr>
              <a:t>Casino </a:t>
            </a:r>
          </a:p>
          <a:p>
            <a:pPr marL="432864" lvl="1" indent="-216432">
              <a:lnSpc>
                <a:spcPts val="2606"/>
              </a:lnSpc>
              <a:buFont typeface="Arial"/>
              <a:buChar char="•"/>
            </a:pPr>
            <a:r>
              <a:rPr lang="en-US" sz="2004">
                <a:solidFill>
                  <a:srgbClr val="202124"/>
                </a:solidFill>
                <a:latin typeface="Garet"/>
              </a:rPr>
              <a:t>Cinema </a:t>
            </a:r>
          </a:p>
          <a:p>
            <a:pPr marL="432864" lvl="1" indent="-216432">
              <a:lnSpc>
                <a:spcPts val="2606"/>
              </a:lnSpc>
              <a:buFont typeface="Arial"/>
              <a:buChar char="•"/>
            </a:pPr>
            <a:r>
              <a:rPr lang="en-US" sz="2004">
                <a:solidFill>
                  <a:srgbClr val="202124"/>
                </a:solidFill>
                <a:latin typeface="Garet"/>
              </a:rPr>
              <a:t>Aquarium </a:t>
            </a:r>
          </a:p>
          <a:p>
            <a:pPr marL="432864" lvl="1" indent="-216432">
              <a:lnSpc>
                <a:spcPts val="2606"/>
              </a:lnSpc>
              <a:buFont typeface="Arial"/>
              <a:buChar char="•"/>
            </a:pPr>
            <a:r>
              <a:rPr lang="en-US" sz="2004">
                <a:solidFill>
                  <a:srgbClr val="202124"/>
                </a:solidFill>
                <a:latin typeface="Garet"/>
              </a:rPr>
              <a:t>Stadium </a:t>
            </a:r>
          </a:p>
          <a:p>
            <a:pPr marL="432864" lvl="1" indent="-216432">
              <a:lnSpc>
                <a:spcPts val="2606"/>
              </a:lnSpc>
              <a:buFont typeface="Arial"/>
              <a:buChar char="•"/>
            </a:pPr>
            <a:r>
              <a:rPr lang="en-US" sz="2004">
                <a:solidFill>
                  <a:srgbClr val="202124"/>
                </a:solidFill>
                <a:latin typeface="Garet"/>
              </a:rPr>
              <a:t>Thermal Spa </a:t>
            </a:r>
          </a:p>
          <a:p>
            <a:pPr marL="432864" lvl="1" indent="-216432">
              <a:lnSpc>
                <a:spcPts val="2606"/>
              </a:lnSpc>
              <a:buFont typeface="Arial"/>
              <a:buChar char="•"/>
            </a:pPr>
            <a:r>
              <a:rPr lang="en-US" sz="2004">
                <a:solidFill>
                  <a:srgbClr val="202124"/>
                </a:solidFill>
                <a:latin typeface="Garet"/>
              </a:rPr>
              <a:t>Zoo </a:t>
            </a:r>
          </a:p>
          <a:p>
            <a:pPr marL="432864" lvl="1" indent="-216432">
              <a:lnSpc>
                <a:spcPts val="2606"/>
              </a:lnSpc>
              <a:buFont typeface="Arial"/>
              <a:buChar char="•"/>
            </a:pPr>
            <a:r>
              <a:rPr lang="en-US" sz="2004">
                <a:solidFill>
                  <a:srgbClr val="202124"/>
                </a:solidFill>
                <a:latin typeface="Garet"/>
              </a:rPr>
              <a:t>Theatre </a:t>
            </a:r>
          </a:p>
        </p:txBody>
      </p:sp>
      <p:grpSp>
        <p:nvGrpSpPr>
          <p:cNvPr id="38" name="Group 38"/>
          <p:cNvGrpSpPr/>
          <p:nvPr/>
        </p:nvGrpSpPr>
        <p:grpSpPr>
          <a:xfrm>
            <a:off x="61458" y="9337363"/>
            <a:ext cx="2424685" cy="839587"/>
            <a:chOff x="0" y="0"/>
            <a:chExt cx="3232914" cy="1119449"/>
          </a:xfrm>
        </p:grpSpPr>
        <p:sp>
          <p:nvSpPr>
            <p:cNvPr id="39" name="Freeform 39"/>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4"/>
              <a:stretch>
                <a:fillRect/>
              </a:stretch>
            </a:blipFill>
          </p:spPr>
        </p:sp>
        <p:sp>
          <p:nvSpPr>
            <p:cNvPr id="40" name="Freeform 40"/>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5"/>
              <a:stretch>
                <a:fillRect/>
              </a:stretch>
            </a:blipFill>
          </p:spPr>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1132630" cy="1593214"/>
          </a:xfrm>
          <a:custGeom>
            <a:avLst/>
            <a:gdLst/>
            <a:ahLst/>
            <a:cxnLst/>
            <a:rect l="l" t="t" r="r" b="b"/>
            <a:pathLst>
              <a:path w="1132630" h="1593214">
                <a:moveTo>
                  <a:pt x="0" y="0"/>
                </a:moveTo>
                <a:lnTo>
                  <a:pt x="1132630" y="0"/>
                </a:lnTo>
                <a:lnTo>
                  <a:pt x="1132630" y="1593214"/>
                </a:lnTo>
                <a:lnTo>
                  <a:pt x="0" y="15932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2606678" y="1072832"/>
            <a:ext cx="15681322" cy="1504950"/>
          </a:xfrm>
          <a:prstGeom prst="rect">
            <a:avLst/>
          </a:prstGeom>
        </p:spPr>
        <p:txBody>
          <a:bodyPr lIns="0" tIns="0" rIns="0" bIns="0" rtlCol="0" anchor="t">
            <a:spAutoFit/>
          </a:bodyPr>
          <a:lstStyle/>
          <a:p>
            <a:pPr>
              <a:lnSpc>
                <a:spcPts val="5996"/>
              </a:lnSpc>
            </a:pPr>
            <a:r>
              <a:rPr lang="en-US" sz="4997">
                <a:solidFill>
                  <a:srgbClr val="00BF63"/>
                </a:solidFill>
                <a:latin typeface="Garet"/>
              </a:rPr>
              <a:t>EXAMPLES OF TOURISM ACTIVITIES AND EXPERIENCES</a:t>
            </a:r>
          </a:p>
        </p:txBody>
      </p:sp>
      <p:sp>
        <p:nvSpPr>
          <p:cNvPr id="4" name="TextBox 4"/>
          <p:cNvSpPr txBox="1"/>
          <p:nvPr/>
        </p:nvSpPr>
        <p:spPr>
          <a:xfrm>
            <a:off x="10909787" y="3252767"/>
            <a:ext cx="6218547" cy="269380"/>
          </a:xfrm>
          <a:prstGeom prst="rect">
            <a:avLst/>
          </a:prstGeom>
        </p:spPr>
        <p:txBody>
          <a:bodyPr lIns="0" tIns="0" rIns="0" bIns="0" rtlCol="0" anchor="t">
            <a:spAutoFit/>
          </a:bodyPr>
          <a:lstStyle/>
          <a:p>
            <a:pPr>
              <a:lnSpc>
                <a:spcPts val="2144"/>
              </a:lnSpc>
              <a:spcBef>
                <a:spcPct val="0"/>
              </a:spcBef>
            </a:pPr>
            <a:r>
              <a:rPr lang="en-US" sz="1531">
                <a:solidFill>
                  <a:srgbClr val="292828"/>
                </a:solidFill>
                <a:latin typeface="Poppins Medium"/>
              </a:rPr>
              <a:t> </a:t>
            </a:r>
          </a:p>
        </p:txBody>
      </p:sp>
      <p:sp>
        <p:nvSpPr>
          <p:cNvPr id="5" name="TextBox 5"/>
          <p:cNvSpPr txBox="1"/>
          <p:nvPr/>
        </p:nvSpPr>
        <p:spPr>
          <a:xfrm>
            <a:off x="1177906" y="2872485"/>
            <a:ext cx="16335952" cy="1735090"/>
          </a:xfrm>
          <a:prstGeom prst="rect">
            <a:avLst/>
          </a:prstGeom>
        </p:spPr>
        <p:txBody>
          <a:bodyPr lIns="0" tIns="0" rIns="0" bIns="0" rtlCol="0" anchor="t">
            <a:spAutoFit/>
          </a:bodyPr>
          <a:lstStyle/>
          <a:p>
            <a:pPr algn="just">
              <a:lnSpc>
                <a:spcPts val="3380"/>
              </a:lnSpc>
            </a:pPr>
            <a:r>
              <a:rPr lang="en-US" sz="2600" dirty="0">
                <a:solidFill>
                  <a:srgbClr val="202124"/>
                </a:solidFill>
                <a:latin typeface="Garet"/>
              </a:rPr>
              <a:t>Activities and experiences are things tourists can do during their visit. To best fit the Guyana offer we have divided these activities into 3 groups: Cultural Heritage experiences, Water-based adventure, and Land-based adventure. </a:t>
            </a:r>
          </a:p>
          <a:p>
            <a:pPr algn="just">
              <a:lnSpc>
                <a:spcPts val="3380"/>
              </a:lnSpc>
            </a:pPr>
            <a:endParaRPr lang="en-US" sz="2600" dirty="0">
              <a:solidFill>
                <a:srgbClr val="202124"/>
              </a:solidFill>
              <a:latin typeface="Garet"/>
            </a:endParaRPr>
          </a:p>
        </p:txBody>
      </p:sp>
      <p:grpSp>
        <p:nvGrpSpPr>
          <p:cNvPr id="6" name="Group 6"/>
          <p:cNvGrpSpPr/>
          <p:nvPr/>
        </p:nvGrpSpPr>
        <p:grpSpPr>
          <a:xfrm>
            <a:off x="3071592" y="4540320"/>
            <a:ext cx="12144817" cy="5746680"/>
            <a:chOff x="0" y="0"/>
            <a:chExt cx="16193089" cy="7662240"/>
          </a:xfrm>
        </p:grpSpPr>
        <p:grpSp>
          <p:nvGrpSpPr>
            <p:cNvPr id="7" name="Group 7"/>
            <p:cNvGrpSpPr/>
            <p:nvPr/>
          </p:nvGrpSpPr>
          <p:grpSpPr>
            <a:xfrm>
              <a:off x="0" y="372312"/>
              <a:ext cx="5031942" cy="6083652"/>
              <a:chOff x="0" y="0"/>
              <a:chExt cx="1074591" cy="1299188"/>
            </a:xfrm>
          </p:grpSpPr>
          <p:sp>
            <p:nvSpPr>
              <p:cNvPr id="8" name="Freeform 8"/>
              <p:cNvSpPr/>
              <p:nvPr/>
            </p:nvSpPr>
            <p:spPr>
              <a:xfrm>
                <a:off x="0" y="0"/>
                <a:ext cx="1074591" cy="1299188"/>
              </a:xfrm>
              <a:custGeom>
                <a:avLst/>
                <a:gdLst/>
                <a:ahLst/>
                <a:cxnLst/>
                <a:rect l="l" t="t" r="r" b="b"/>
                <a:pathLst>
                  <a:path w="1074591" h="1299188">
                    <a:moveTo>
                      <a:pt x="102570" y="0"/>
                    </a:moveTo>
                    <a:lnTo>
                      <a:pt x="972021" y="0"/>
                    </a:lnTo>
                    <a:cubicBezTo>
                      <a:pt x="1028669" y="0"/>
                      <a:pt x="1074591" y="45922"/>
                      <a:pt x="1074591" y="102570"/>
                    </a:cubicBezTo>
                    <a:lnTo>
                      <a:pt x="1074591" y="1196618"/>
                    </a:lnTo>
                    <a:cubicBezTo>
                      <a:pt x="1074591" y="1253266"/>
                      <a:pt x="1028669" y="1299188"/>
                      <a:pt x="972021" y="1299188"/>
                    </a:cubicBezTo>
                    <a:lnTo>
                      <a:pt x="102570" y="1299188"/>
                    </a:lnTo>
                    <a:cubicBezTo>
                      <a:pt x="45922" y="1299188"/>
                      <a:pt x="0" y="1253266"/>
                      <a:pt x="0" y="1196618"/>
                    </a:cubicBezTo>
                    <a:lnTo>
                      <a:pt x="0" y="102570"/>
                    </a:lnTo>
                    <a:cubicBezTo>
                      <a:pt x="0" y="45922"/>
                      <a:pt x="45922" y="0"/>
                      <a:pt x="102570" y="0"/>
                    </a:cubicBezTo>
                    <a:close/>
                  </a:path>
                </a:pathLst>
              </a:custGeom>
              <a:solidFill>
                <a:srgbClr val="000000">
                  <a:alpha val="0"/>
                </a:srgbClr>
              </a:solidFill>
              <a:ln w="28575">
                <a:solidFill>
                  <a:srgbClr val="202124"/>
                </a:solidFill>
              </a:ln>
            </p:spPr>
          </p:sp>
          <p:sp>
            <p:nvSpPr>
              <p:cNvPr id="9" name="TextBox 9"/>
              <p:cNvSpPr txBox="1"/>
              <p:nvPr/>
            </p:nvSpPr>
            <p:spPr>
              <a:xfrm>
                <a:off x="0" y="-28575"/>
                <a:ext cx="812800" cy="841375"/>
              </a:xfrm>
              <a:prstGeom prst="rect">
                <a:avLst/>
              </a:prstGeom>
            </p:spPr>
            <p:txBody>
              <a:bodyPr lIns="46988" tIns="46988" rIns="46988" bIns="46988" rtlCol="0" anchor="ctr"/>
              <a:lstStyle/>
              <a:p>
                <a:pPr algn="ctr">
                  <a:lnSpc>
                    <a:spcPts val="3380"/>
                  </a:lnSpc>
                </a:pPr>
                <a:endParaRPr/>
              </a:p>
            </p:txBody>
          </p:sp>
        </p:grpSp>
        <p:grpSp>
          <p:nvGrpSpPr>
            <p:cNvPr id="10" name="Group 10"/>
            <p:cNvGrpSpPr/>
            <p:nvPr/>
          </p:nvGrpSpPr>
          <p:grpSpPr>
            <a:xfrm>
              <a:off x="4148119" y="0"/>
              <a:ext cx="1138794" cy="1138794"/>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3BF56"/>
              </a:solidFill>
            </p:spPr>
          </p:sp>
          <p:sp>
            <p:nvSpPr>
              <p:cNvPr id="12" name="TextBox 12"/>
              <p:cNvSpPr txBox="1"/>
              <p:nvPr/>
            </p:nvSpPr>
            <p:spPr>
              <a:xfrm>
                <a:off x="76200" y="47625"/>
                <a:ext cx="660400" cy="688975"/>
              </a:xfrm>
              <a:prstGeom prst="rect">
                <a:avLst/>
              </a:prstGeom>
            </p:spPr>
            <p:txBody>
              <a:bodyPr lIns="46988" tIns="46988" rIns="46988" bIns="46988" rtlCol="0" anchor="ctr"/>
              <a:lstStyle/>
              <a:p>
                <a:pPr algn="ctr">
                  <a:lnSpc>
                    <a:spcPts val="3900"/>
                  </a:lnSpc>
                </a:pPr>
                <a:r>
                  <a:rPr lang="en-US" sz="3000">
                    <a:solidFill>
                      <a:srgbClr val="202124"/>
                    </a:solidFill>
                    <a:latin typeface="Garet Bold"/>
                  </a:rPr>
                  <a:t>1</a:t>
                </a:r>
              </a:p>
            </p:txBody>
          </p:sp>
        </p:grpSp>
        <p:sp>
          <p:nvSpPr>
            <p:cNvPr id="13" name="TextBox 13"/>
            <p:cNvSpPr txBox="1"/>
            <p:nvPr/>
          </p:nvSpPr>
          <p:spPr>
            <a:xfrm>
              <a:off x="314426" y="2486016"/>
              <a:ext cx="4671778" cy="5176225"/>
            </a:xfrm>
            <a:prstGeom prst="rect">
              <a:avLst/>
            </a:prstGeom>
          </p:spPr>
          <p:txBody>
            <a:bodyPr lIns="0" tIns="0" rIns="0" bIns="0" rtlCol="0" anchor="t">
              <a:spAutoFit/>
            </a:bodyPr>
            <a:lstStyle/>
            <a:p>
              <a:pPr marL="432864" lvl="1" indent="-216432">
                <a:lnSpc>
                  <a:spcPts val="2606"/>
                </a:lnSpc>
                <a:buFont typeface="Arial"/>
                <a:buChar char="•"/>
              </a:pPr>
              <a:r>
                <a:rPr lang="en-US" sz="2004">
                  <a:solidFill>
                    <a:srgbClr val="202124"/>
                  </a:solidFill>
                  <a:latin typeface="Garet"/>
                </a:rPr>
                <a:t>Cooking class </a:t>
              </a:r>
            </a:p>
            <a:p>
              <a:pPr marL="432864" lvl="1" indent="-216432">
                <a:lnSpc>
                  <a:spcPts val="2606"/>
                </a:lnSpc>
                <a:buFont typeface="Arial"/>
                <a:buChar char="•"/>
              </a:pPr>
              <a:r>
                <a:rPr lang="en-US" sz="2004">
                  <a:solidFill>
                    <a:srgbClr val="202124"/>
                  </a:solidFill>
                  <a:latin typeface="Garet"/>
                </a:rPr>
                <a:t>Dance performance </a:t>
              </a:r>
            </a:p>
            <a:p>
              <a:pPr marL="432864" lvl="1" indent="-216432">
                <a:lnSpc>
                  <a:spcPts val="2606"/>
                </a:lnSpc>
                <a:buFont typeface="Arial"/>
                <a:buChar char="•"/>
              </a:pPr>
              <a:r>
                <a:rPr lang="en-US" sz="2004">
                  <a:solidFill>
                    <a:srgbClr val="202124"/>
                  </a:solidFill>
                  <a:latin typeface="Garet"/>
                </a:rPr>
                <a:t>Traditional medicine </a:t>
              </a:r>
            </a:p>
            <a:p>
              <a:pPr marL="432864" lvl="1" indent="-216432">
                <a:lnSpc>
                  <a:spcPts val="2606"/>
                </a:lnSpc>
                <a:buFont typeface="Arial"/>
                <a:buChar char="•"/>
              </a:pPr>
              <a:r>
                <a:rPr lang="en-US" sz="2004">
                  <a:solidFill>
                    <a:srgbClr val="202124"/>
                  </a:solidFill>
                  <a:latin typeface="Garet"/>
                </a:rPr>
                <a:t>Traditional music </a:t>
              </a:r>
            </a:p>
            <a:p>
              <a:pPr marL="432864" lvl="1" indent="-216432">
                <a:lnSpc>
                  <a:spcPts val="2606"/>
                </a:lnSpc>
                <a:buFont typeface="Arial"/>
                <a:buChar char="•"/>
              </a:pPr>
              <a:r>
                <a:rPr lang="en-US" sz="2004">
                  <a:solidFill>
                    <a:srgbClr val="202124"/>
                  </a:solidFill>
                  <a:latin typeface="Garet"/>
                </a:rPr>
                <a:t>Tour of an indigenous community </a:t>
              </a:r>
            </a:p>
            <a:p>
              <a:pPr marL="432864" lvl="1" indent="-216432">
                <a:lnSpc>
                  <a:spcPts val="2606"/>
                </a:lnSpc>
                <a:buFont typeface="Arial"/>
                <a:buChar char="•"/>
              </a:pPr>
              <a:r>
                <a:rPr lang="en-US" sz="2004">
                  <a:solidFill>
                    <a:srgbClr val="202124"/>
                  </a:solidFill>
                  <a:latin typeface="Garet"/>
                </a:rPr>
                <a:t>Handicraft workshop </a:t>
              </a:r>
            </a:p>
            <a:p>
              <a:pPr marL="432864" lvl="1" indent="-216432">
                <a:lnSpc>
                  <a:spcPts val="2606"/>
                </a:lnSpc>
                <a:buFont typeface="Arial"/>
                <a:buChar char="•"/>
              </a:pPr>
              <a:r>
                <a:rPr lang="en-US" sz="2004">
                  <a:solidFill>
                    <a:srgbClr val="202124"/>
                  </a:solidFill>
                  <a:latin typeface="Garet"/>
                </a:rPr>
                <a:t>Farm tours </a:t>
              </a:r>
            </a:p>
            <a:p>
              <a:pPr>
                <a:lnSpc>
                  <a:spcPts val="2606"/>
                </a:lnSpc>
              </a:pPr>
              <a:r>
                <a:rPr lang="en-US" sz="2004">
                  <a:solidFill>
                    <a:srgbClr val="202124"/>
                  </a:solidFill>
                  <a:latin typeface="Garet"/>
                </a:rPr>
                <a:t> </a:t>
              </a:r>
            </a:p>
            <a:p>
              <a:pPr>
                <a:lnSpc>
                  <a:spcPts val="2606"/>
                </a:lnSpc>
              </a:pPr>
              <a:endParaRPr lang="en-US" sz="2004">
                <a:solidFill>
                  <a:srgbClr val="202124"/>
                </a:solidFill>
                <a:latin typeface="Garet"/>
              </a:endParaRPr>
            </a:p>
            <a:p>
              <a:pPr>
                <a:lnSpc>
                  <a:spcPts val="2606"/>
                </a:lnSpc>
              </a:pPr>
              <a:endParaRPr lang="en-US" sz="2004">
                <a:solidFill>
                  <a:srgbClr val="202124"/>
                </a:solidFill>
                <a:latin typeface="Garet"/>
              </a:endParaRPr>
            </a:p>
            <a:p>
              <a:pPr>
                <a:lnSpc>
                  <a:spcPts val="2606"/>
                </a:lnSpc>
              </a:pPr>
              <a:endParaRPr lang="en-US" sz="2004">
                <a:solidFill>
                  <a:srgbClr val="202124"/>
                </a:solidFill>
                <a:latin typeface="Garet"/>
              </a:endParaRPr>
            </a:p>
          </p:txBody>
        </p:sp>
        <p:sp>
          <p:nvSpPr>
            <p:cNvPr id="14" name="TextBox 14"/>
            <p:cNvSpPr txBox="1"/>
            <p:nvPr/>
          </p:nvSpPr>
          <p:spPr>
            <a:xfrm>
              <a:off x="314426" y="1248884"/>
              <a:ext cx="4339828" cy="1127042"/>
            </a:xfrm>
            <a:prstGeom prst="rect">
              <a:avLst/>
            </a:prstGeom>
          </p:spPr>
          <p:txBody>
            <a:bodyPr lIns="0" tIns="0" rIns="0" bIns="0" rtlCol="0" anchor="t">
              <a:spAutoFit/>
            </a:bodyPr>
            <a:lstStyle/>
            <a:p>
              <a:pPr>
                <a:lnSpc>
                  <a:spcPts val="3418"/>
                </a:lnSpc>
              </a:pPr>
              <a:r>
                <a:rPr lang="en-US" sz="2629">
                  <a:solidFill>
                    <a:srgbClr val="202124"/>
                  </a:solidFill>
                  <a:latin typeface="Garet Bold"/>
                </a:rPr>
                <a:t>Cultural Heritage Experiences  </a:t>
              </a:r>
            </a:p>
          </p:txBody>
        </p:sp>
        <p:grpSp>
          <p:nvGrpSpPr>
            <p:cNvPr id="15" name="Group 15"/>
            <p:cNvGrpSpPr/>
            <p:nvPr/>
          </p:nvGrpSpPr>
          <p:grpSpPr>
            <a:xfrm>
              <a:off x="5392605" y="372312"/>
              <a:ext cx="5031942" cy="6083652"/>
              <a:chOff x="0" y="0"/>
              <a:chExt cx="1074591" cy="1299188"/>
            </a:xfrm>
          </p:grpSpPr>
          <p:sp>
            <p:nvSpPr>
              <p:cNvPr id="16" name="Freeform 16"/>
              <p:cNvSpPr/>
              <p:nvPr/>
            </p:nvSpPr>
            <p:spPr>
              <a:xfrm>
                <a:off x="0" y="0"/>
                <a:ext cx="1074591" cy="1299188"/>
              </a:xfrm>
              <a:custGeom>
                <a:avLst/>
                <a:gdLst/>
                <a:ahLst/>
                <a:cxnLst/>
                <a:rect l="l" t="t" r="r" b="b"/>
                <a:pathLst>
                  <a:path w="1074591" h="1299188">
                    <a:moveTo>
                      <a:pt x="102570" y="0"/>
                    </a:moveTo>
                    <a:lnTo>
                      <a:pt x="972021" y="0"/>
                    </a:lnTo>
                    <a:cubicBezTo>
                      <a:pt x="1028669" y="0"/>
                      <a:pt x="1074591" y="45922"/>
                      <a:pt x="1074591" y="102570"/>
                    </a:cubicBezTo>
                    <a:lnTo>
                      <a:pt x="1074591" y="1196618"/>
                    </a:lnTo>
                    <a:cubicBezTo>
                      <a:pt x="1074591" y="1253266"/>
                      <a:pt x="1028669" y="1299188"/>
                      <a:pt x="972021" y="1299188"/>
                    </a:cubicBezTo>
                    <a:lnTo>
                      <a:pt x="102570" y="1299188"/>
                    </a:lnTo>
                    <a:cubicBezTo>
                      <a:pt x="45922" y="1299188"/>
                      <a:pt x="0" y="1253266"/>
                      <a:pt x="0" y="1196618"/>
                    </a:cubicBezTo>
                    <a:lnTo>
                      <a:pt x="0" y="102570"/>
                    </a:lnTo>
                    <a:cubicBezTo>
                      <a:pt x="0" y="45922"/>
                      <a:pt x="45922" y="0"/>
                      <a:pt x="102570" y="0"/>
                    </a:cubicBezTo>
                    <a:close/>
                  </a:path>
                </a:pathLst>
              </a:custGeom>
              <a:solidFill>
                <a:srgbClr val="000000">
                  <a:alpha val="0"/>
                </a:srgbClr>
              </a:solidFill>
              <a:ln w="28575">
                <a:solidFill>
                  <a:srgbClr val="202124"/>
                </a:solidFill>
              </a:ln>
            </p:spPr>
          </p:sp>
          <p:sp>
            <p:nvSpPr>
              <p:cNvPr id="17" name="TextBox 17"/>
              <p:cNvSpPr txBox="1"/>
              <p:nvPr/>
            </p:nvSpPr>
            <p:spPr>
              <a:xfrm>
                <a:off x="0" y="-28575"/>
                <a:ext cx="812800" cy="841375"/>
              </a:xfrm>
              <a:prstGeom prst="rect">
                <a:avLst/>
              </a:prstGeom>
            </p:spPr>
            <p:txBody>
              <a:bodyPr lIns="46988" tIns="46988" rIns="46988" bIns="46988" rtlCol="0" anchor="ctr"/>
              <a:lstStyle/>
              <a:p>
                <a:pPr algn="ctr">
                  <a:lnSpc>
                    <a:spcPts val="3380"/>
                  </a:lnSpc>
                </a:pPr>
                <a:endParaRPr/>
              </a:p>
            </p:txBody>
          </p:sp>
        </p:grpSp>
        <p:sp>
          <p:nvSpPr>
            <p:cNvPr id="18" name="TextBox 18"/>
            <p:cNvSpPr txBox="1"/>
            <p:nvPr/>
          </p:nvSpPr>
          <p:spPr>
            <a:xfrm>
              <a:off x="5763958" y="2486016"/>
              <a:ext cx="4289236" cy="3880825"/>
            </a:xfrm>
            <a:prstGeom prst="rect">
              <a:avLst/>
            </a:prstGeom>
          </p:spPr>
          <p:txBody>
            <a:bodyPr lIns="0" tIns="0" rIns="0" bIns="0" rtlCol="0" anchor="t">
              <a:spAutoFit/>
            </a:bodyPr>
            <a:lstStyle/>
            <a:p>
              <a:pPr marL="432864" lvl="1" indent="-216432">
                <a:lnSpc>
                  <a:spcPts val="2606"/>
                </a:lnSpc>
                <a:buFont typeface="Arial"/>
                <a:buChar char="•"/>
              </a:pPr>
              <a:r>
                <a:rPr lang="en-US" sz="2004">
                  <a:solidFill>
                    <a:srgbClr val="202124"/>
                  </a:solidFill>
                  <a:latin typeface="Garet"/>
                </a:rPr>
                <a:t>Boating </a:t>
              </a:r>
            </a:p>
            <a:p>
              <a:pPr marL="432864" lvl="1" indent="-216432">
                <a:lnSpc>
                  <a:spcPts val="2606"/>
                </a:lnSpc>
                <a:buFont typeface="Arial"/>
                <a:buChar char="•"/>
              </a:pPr>
              <a:r>
                <a:rPr lang="en-US" sz="2004">
                  <a:solidFill>
                    <a:srgbClr val="202124"/>
                  </a:solidFill>
                  <a:latin typeface="Garet"/>
                </a:rPr>
                <a:t>Canoeing / Kayaking</a:t>
              </a:r>
            </a:p>
            <a:p>
              <a:pPr marL="432864" lvl="1" indent="-216432">
                <a:lnSpc>
                  <a:spcPts val="2606"/>
                </a:lnSpc>
                <a:buFont typeface="Arial"/>
                <a:buChar char="•"/>
              </a:pPr>
              <a:r>
                <a:rPr lang="en-US" sz="2004">
                  <a:solidFill>
                    <a:srgbClr val="202124"/>
                  </a:solidFill>
                  <a:latin typeface="Garet"/>
                </a:rPr>
                <a:t>SUP </a:t>
              </a:r>
            </a:p>
            <a:p>
              <a:pPr marL="432864" lvl="1" indent="-216432">
                <a:lnSpc>
                  <a:spcPts val="2606"/>
                </a:lnSpc>
                <a:buFont typeface="Arial"/>
                <a:buChar char="•"/>
              </a:pPr>
              <a:r>
                <a:rPr lang="en-US" sz="2004">
                  <a:solidFill>
                    <a:srgbClr val="202124"/>
                  </a:solidFill>
                  <a:latin typeface="Garet"/>
                </a:rPr>
                <a:t>Snorkelling </a:t>
              </a:r>
            </a:p>
            <a:p>
              <a:pPr marL="432864" lvl="1" indent="-216432">
                <a:lnSpc>
                  <a:spcPts val="2606"/>
                </a:lnSpc>
                <a:buFont typeface="Arial"/>
                <a:buChar char="•"/>
              </a:pPr>
              <a:r>
                <a:rPr lang="en-US" sz="2004">
                  <a:solidFill>
                    <a:srgbClr val="202124"/>
                  </a:solidFill>
                  <a:latin typeface="Garet"/>
                </a:rPr>
                <a:t>Fishing </a:t>
              </a:r>
            </a:p>
            <a:p>
              <a:pPr marL="432864" lvl="1" indent="-216432">
                <a:lnSpc>
                  <a:spcPts val="2606"/>
                </a:lnSpc>
                <a:buFont typeface="Arial"/>
                <a:buChar char="•"/>
              </a:pPr>
              <a:r>
                <a:rPr lang="en-US" sz="2004">
                  <a:solidFill>
                    <a:srgbClr val="202124"/>
                  </a:solidFill>
                  <a:latin typeface="Garet"/>
                </a:rPr>
                <a:t>Kite surfing </a:t>
              </a:r>
            </a:p>
            <a:p>
              <a:pPr marL="432864" lvl="1" indent="-216432">
                <a:lnSpc>
                  <a:spcPts val="2606"/>
                </a:lnSpc>
                <a:buFont typeface="Arial"/>
                <a:buChar char="•"/>
              </a:pPr>
              <a:r>
                <a:rPr lang="en-US" sz="2004">
                  <a:solidFill>
                    <a:srgbClr val="202124"/>
                  </a:solidFill>
                  <a:latin typeface="Garet"/>
                </a:rPr>
                <a:t>Jet skiing </a:t>
              </a:r>
            </a:p>
            <a:p>
              <a:pPr marL="432864" lvl="1" indent="-216432">
                <a:lnSpc>
                  <a:spcPts val="2606"/>
                </a:lnSpc>
                <a:buFont typeface="Arial"/>
                <a:buChar char="•"/>
              </a:pPr>
              <a:r>
                <a:rPr lang="en-US" sz="2004">
                  <a:solidFill>
                    <a:srgbClr val="202124"/>
                  </a:solidFill>
                  <a:latin typeface="Garet"/>
                </a:rPr>
                <a:t>Swimming </a:t>
              </a:r>
            </a:p>
            <a:p>
              <a:pPr>
                <a:lnSpc>
                  <a:spcPts val="2606"/>
                </a:lnSpc>
              </a:pPr>
              <a:endParaRPr lang="en-US" sz="2004">
                <a:solidFill>
                  <a:srgbClr val="202124"/>
                </a:solidFill>
                <a:latin typeface="Garet"/>
              </a:endParaRPr>
            </a:p>
          </p:txBody>
        </p:sp>
        <p:grpSp>
          <p:nvGrpSpPr>
            <p:cNvPr id="19" name="Group 19"/>
            <p:cNvGrpSpPr/>
            <p:nvPr/>
          </p:nvGrpSpPr>
          <p:grpSpPr>
            <a:xfrm>
              <a:off x="10828748" y="310518"/>
              <a:ext cx="5031942" cy="6145446"/>
              <a:chOff x="0" y="0"/>
              <a:chExt cx="1074591" cy="1312384"/>
            </a:xfrm>
          </p:grpSpPr>
          <p:sp>
            <p:nvSpPr>
              <p:cNvPr id="20" name="Freeform 20"/>
              <p:cNvSpPr/>
              <p:nvPr/>
            </p:nvSpPr>
            <p:spPr>
              <a:xfrm>
                <a:off x="0" y="0"/>
                <a:ext cx="1074591" cy="1312384"/>
              </a:xfrm>
              <a:custGeom>
                <a:avLst/>
                <a:gdLst/>
                <a:ahLst/>
                <a:cxnLst/>
                <a:rect l="l" t="t" r="r" b="b"/>
                <a:pathLst>
                  <a:path w="1074591" h="1312384">
                    <a:moveTo>
                      <a:pt x="102570" y="0"/>
                    </a:moveTo>
                    <a:lnTo>
                      <a:pt x="972021" y="0"/>
                    </a:lnTo>
                    <a:cubicBezTo>
                      <a:pt x="1028669" y="0"/>
                      <a:pt x="1074591" y="45922"/>
                      <a:pt x="1074591" y="102570"/>
                    </a:cubicBezTo>
                    <a:lnTo>
                      <a:pt x="1074591" y="1209814"/>
                    </a:lnTo>
                    <a:cubicBezTo>
                      <a:pt x="1074591" y="1266462"/>
                      <a:pt x="1028669" y="1312384"/>
                      <a:pt x="972021" y="1312384"/>
                    </a:cubicBezTo>
                    <a:lnTo>
                      <a:pt x="102570" y="1312384"/>
                    </a:lnTo>
                    <a:cubicBezTo>
                      <a:pt x="45922" y="1312384"/>
                      <a:pt x="0" y="1266462"/>
                      <a:pt x="0" y="1209814"/>
                    </a:cubicBezTo>
                    <a:lnTo>
                      <a:pt x="0" y="102570"/>
                    </a:lnTo>
                    <a:cubicBezTo>
                      <a:pt x="0" y="45922"/>
                      <a:pt x="45922" y="0"/>
                      <a:pt x="102570" y="0"/>
                    </a:cubicBezTo>
                    <a:close/>
                  </a:path>
                </a:pathLst>
              </a:custGeom>
              <a:solidFill>
                <a:srgbClr val="000000">
                  <a:alpha val="0"/>
                </a:srgbClr>
              </a:solidFill>
              <a:ln w="28575">
                <a:solidFill>
                  <a:srgbClr val="202124"/>
                </a:solidFill>
              </a:ln>
            </p:spPr>
          </p:sp>
          <p:sp>
            <p:nvSpPr>
              <p:cNvPr id="21" name="TextBox 21"/>
              <p:cNvSpPr txBox="1"/>
              <p:nvPr/>
            </p:nvSpPr>
            <p:spPr>
              <a:xfrm>
                <a:off x="0" y="-28575"/>
                <a:ext cx="812800" cy="841375"/>
              </a:xfrm>
              <a:prstGeom prst="rect">
                <a:avLst/>
              </a:prstGeom>
            </p:spPr>
            <p:txBody>
              <a:bodyPr lIns="46988" tIns="46988" rIns="46988" bIns="46988" rtlCol="0" anchor="ctr"/>
              <a:lstStyle/>
              <a:p>
                <a:pPr algn="ctr">
                  <a:lnSpc>
                    <a:spcPts val="3380"/>
                  </a:lnSpc>
                </a:pPr>
                <a:endParaRPr/>
              </a:p>
            </p:txBody>
          </p:sp>
        </p:grpSp>
        <p:sp>
          <p:nvSpPr>
            <p:cNvPr id="22" name="TextBox 22"/>
            <p:cNvSpPr txBox="1"/>
            <p:nvPr/>
          </p:nvSpPr>
          <p:spPr>
            <a:xfrm>
              <a:off x="5763958" y="1248884"/>
              <a:ext cx="4972487" cy="1127042"/>
            </a:xfrm>
            <a:prstGeom prst="rect">
              <a:avLst/>
            </a:prstGeom>
          </p:spPr>
          <p:txBody>
            <a:bodyPr lIns="0" tIns="0" rIns="0" bIns="0" rtlCol="0" anchor="t">
              <a:spAutoFit/>
            </a:bodyPr>
            <a:lstStyle/>
            <a:p>
              <a:pPr>
                <a:lnSpc>
                  <a:spcPts val="3418"/>
                </a:lnSpc>
              </a:pPr>
              <a:r>
                <a:rPr lang="en-US" sz="2629">
                  <a:solidFill>
                    <a:srgbClr val="202124"/>
                  </a:solidFill>
                  <a:latin typeface="Garet Bold"/>
                </a:rPr>
                <a:t>Water based Adventure   </a:t>
              </a:r>
            </a:p>
          </p:txBody>
        </p:sp>
        <p:sp>
          <p:nvSpPr>
            <p:cNvPr id="23" name="TextBox 23"/>
            <p:cNvSpPr txBox="1"/>
            <p:nvPr/>
          </p:nvSpPr>
          <p:spPr>
            <a:xfrm>
              <a:off x="11161147" y="2486016"/>
              <a:ext cx="4367144" cy="3880825"/>
            </a:xfrm>
            <a:prstGeom prst="rect">
              <a:avLst/>
            </a:prstGeom>
          </p:spPr>
          <p:txBody>
            <a:bodyPr lIns="0" tIns="0" rIns="0" bIns="0" rtlCol="0" anchor="t">
              <a:spAutoFit/>
            </a:bodyPr>
            <a:lstStyle/>
            <a:p>
              <a:pPr marL="432864" lvl="1" indent="-216432">
                <a:lnSpc>
                  <a:spcPts val="2606"/>
                </a:lnSpc>
                <a:buFont typeface="Arial"/>
                <a:buChar char="•"/>
              </a:pPr>
              <a:r>
                <a:rPr lang="en-US" sz="2004">
                  <a:solidFill>
                    <a:srgbClr val="202124"/>
                  </a:solidFill>
                  <a:latin typeface="Garet"/>
                </a:rPr>
                <a:t>Cycling </a:t>
              </a:r>
            </a:p>
            <a:p>
              <a:pPr marL="432864" lvl="1" indent="-216432">
                <a:lnSpc>
                  <a:spcPts val="2606"/>
                </a:lnSpc>
                <a:buFont typeface="Arial"/>
                <a:buChar char="•"/>
              </a:pPr>
              <a:r>
                <a:rPr lang="en-US" sz="2004">
                  <a:solidFill>
                    <a:srgbClr val="202124"/>
                  </a:solidFill>
                  <a:latin typeface="Garet"/>
                </a:rPr>
                <a:t>Jungle trek </a:t>
              </a:r>
            </a:p>
            <a:p>
              <a:pPr marL="432864" lvl="1" indent="-216432">
                <a:lnSpc>
                  <a:spcPts val="2606"/>
                </a:lnSpc>
                <a:buFont typeface="Arial"/>
                <a:buChar char="•"/>
              </a:pPr>
              <a:r>
                <a:rPr lang="en-US" sz="2004">
                  <a:solidFill>
                    <a:srgbClr val="202124"/>
                  </a:solidFill>
                  <a:latin typeface="Garet"/>
                </a:rPr>
                <a:t>Hot air balloon tour </a:t>
              </a:r>
            </a:p>
            <a:p>
              <a:pPr marL="432864" lvl="1" indent="-216432">
                <a:lnSpc>
                  <a:spcPts val="2606"/>
                </a:lnSpc>
                <a:buFont typeface="Arial"/>
                <a:buChar char="•"/>
              </a:pPr>
              <a:r>
                <a:rPr lang="en-US" sz="2004">
                  <a:solidFill>
                    <a:srgbClr val="202124"/>
                  </a:solidFill>
                  <a:latin typeface="Garet"/>
                </a:rPr>
                <a:t>Wildlife watching </a:t>
              </a:r>
            </a:p>
            <a:p>
              <a:pPr marL="432864" lvl="1" indent="-216432">
                <a:lnSpc>
                  <a:spcPts val="2606"/>
                </a:lnSpc>
                <a:buFont typeface="Arial"/>
                <a:buChar char="•"/>
              </a:pPr>
              <a:r>
                <a:rPr lang="en-US" sz="2004">
                  <a:solidFill>
                    <a:srgbClr val="202124"/>
                  </a:solidFill>
                  <a:latin typeface="Garet"/>
                </a:rPr>
                <a:t>Bird watching </a:t>
              </a:r>
            </a:p>
            <a:p>
              <a:pPr marL="432864" lvl="1" indent="-216432">
                <a:lnSpc>
                  <a:spcPts val="2606"/>
                </a:lnSpc>
                <a:buFont typeface="Arial"/>
                <a:buChar char="•"/>
              </a:pPr>
              <a:r>
                <a:rPr lang="en-US" sz="2004">
                  <a:solidFill>
                    <a:srgbClr val="202124"/>
                  </a:solidFill>
                  <a:latin typeface="Garet"/>
                </a:rPr>
                <a:t>Horseback riding </a:t>
              </a:r>
            </a:p>
            <a:p>
              <a:pPr marL="432864" lvl="1" indent="-216432">
                <a:lnSpc>
                  <a:spcPts val="2606"/>
                </a:lnSpc>
                <a:buFont typeface="Arial"/>
                <a:buChar char="•"/>
              </a:pPr>
              <a:r>
                <a:rPr lang="en-US" sz="2004">
                  <a:solidFill>
                    <a:srgbClr val="202124"/>
                  </a:solidFill>
                  <a:latin typeface="Garet"/>
                </a:rPr>
                <a:t>Canopy walkway </a:t>
              </a:r>
            </a:p>
            <a:p>
              <a:pPr marL="432864" lvl="1" indent="-216432">
                <a:lnSpc>
                  <a:spcPts val="2606"/>
                </a:lnSpc>
                <a:buFont typeface="Arial"/>
                <a:buChar char="•"/>
              </a:pPr>
              <a:r>
                <a:rPr lang="en-US" sz="2004">
                  <a:solidFill>
                    <a:srgbClr val="202124"/>
                  </a:solidFill>
                  <a:latin typeface="Garet"/>
                </a:rPr>
                <a:t>Rappelling </a:t>
              </a:r>
            </a:p>
            <a:p>
              <a:pPr>
                <a:lnSpc>
                  <a:spcPts val="2606"/>
                </a:lnSpc>
              </a:pPr>
              <a:endParaRPr lang="en-US" sz="2004">
                <a:solidFill>
                  <a:srgbClr val="202124"/>
                </a:solidFill>
                <a:latin typeface="Garet"/>
              </a:endParaRPr>
            </a:p>
          </p:txBody>
        </p:sp>
        <p:sp>
          <p:nvSpPr>
            <p:cNvPr id="24" name="TextBox 24"/>
            <p:cNvSpPr txBox="1"/>
            <p:nvPr/>
          </p:nvSpPr>
          <p:spPr>
            <a:xfrm>
              <a:off x="11220602" y="1296307"/>
              <a:ext cx="4972487" cy="1127042"/>
            </a:xfrm>
            <a:prstGeom prst="rect">
              <a:avLst/>
            </a:prstGeom>
          </p:spPr>
          <p:txBody>
            <a:bodyPr lIns="0" tIns="0" rIns="0" bIns="0" rtlCol="0" anchor="t">
              <a:spAutoFit/>
            </a:bodyPr>
            <a:lstStyle/>
            <a:p>
              <a:pPr>
                <a:lnSpc>
                  <a:spcPts val="3418"/>
                </a:lnSpc>
              </a:pPr>
              <a:r>
                <a:rPr lang="en-US" sz="2629">
                  <a:solidFill>
                    <a:srgbClr val="202124"/>
                  </a:solidFill>
                  <a:latin typeface="Garet Bold"/>
                </a:rPr>
                <a:t>Land based Adventure </a:t>
              </a:r>
            </a:p>
          </p:txBody>
        </p:sp>
        <p:grpSp>
          <p:nvGrpSpPr>
            <p:cNvPr id="25" name="Group 25"/>
            <p:cNvGrpSpPr/>
            <p:nvPr/>
          </p:nvGrpSpPr>
          <p:grpSpPr>
            <a:xfrm>
              <a:off x="9552899" y="0"/>
              <a:ext cx="1138794" cy="1138794"/>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C3C"/>
              </a:solidFill>
            </p:spPr>
          </p:sp>
          <p:sp>
            <p:nvSpPr>
              <p:cNvPr id="27" name="TextBox 27"/>
              <p:cNvSpPr txBox="1"/>
              <p:nvPr/>
            </p:nvSpPr>
            <p:spPr>
              <a:xfrm>
                <a:off x="76200" y="47625"/>
                <a:ext cx="660400" cy="688975"/>
              </a:xfrm>
              <a:prstGeom prst="rect">
                <a:avLst/>
              </a:prstGeom>
            </p:spPr>
            <p:txBody>
              <a:bodyPr lIns="46988" tIns="46988" rIns="46988" bIns="46988" rtlCol="0" anchor="ctr"/>
              <a:lstStyle/>
              <a:p>
                <a:pPr algn="ctr">
                  <a:lnSpc>
                    <a:spcPts val="3900"/>
                  </a:lnSpc>
                </a:pPr>
                <a:r>
                  <a:rPr lang="en-US" sz="3000">
                    <a:solidFill>
                      <a:srgbClr val="202124"/>
                    </a:solidFill>
                    <a:latin typeface="Garet Bold"/>
                  </a:rPr>
                  <a:t>2</a:t>
                </a:r>
              </a:p>
            </p:txBody>
          </p:sp>
        </p:grpSp>
        <p:grpSp>
          <p:nvGrpSpPr>
            <p:cNvPr id="28" name="Group 28"/>
            <p:cNvGrpSpPr/>
            <p:nvPr/>
          </p:nvGrpSpPr>
          <p:grpSpPr>
            <a:xfrm>
              <a:off x="14958894" y="0"/>
              <a:ext cx="1138794" cy="1138794"/>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185F4"/>
              </a:solidFill>
            </p:spPr>
          </p:sp>
          <p:sp>
            <p:nvSpPr>
              <p:cNvPr id="30" name="TextBox 30"/>
              <p:cNvSpPr txBox="1"/>
              <p:nvPr/>
            </p:nvSpPr>
            <p:spPr>
              <a:xfrm>
                <a:off x="76200" y="47625"/>
                <a:ext cx="660400" cy="688975"/>
              </a:xfrm>
              <a:prstGeom prst="rect">
                <a:avLst/>
              </a:prstGeom>
            </p:spPr>
            <p:txBody>
              <a:bodyPr lIns="46988" tIns="46988" rIns="46988" bIns="46988" rtlCol="0" anchor="ctr"/>
              <a:lstStyle/>
              <a:p>
                <a:pPr algn="ctr">
                  <a:lnSpc>
                    <a:spcPts val="3900"/>
                  </a:lnSpc>
                </a:pPr>
                <a:r>
                  <a:rPr lang="en-US" sz="3000">
                    <a:solidFill>
                      <a:srgbClr val="202124"/>
                    </a:solidFill>
                    <a:latin typeface="Garet Bold"/>
                  </a:rPr>
                  <a:t>3</a:t>
                </a:r>
              </a:p>
            </p:txBody>
          </p:sp>
        </p:grpSp>
      </p:grpSp>
      <p:grpSp>
        <p:nvGrpSpPr>
          <p:cNvPr id="31" name="Group 31"/>
          <p:cNvGrpSpPr/>
          <p:nvPr/>
        </p:nvGrpSpPr>
        <p:grpSpPr>
          <a:xfrm>
            <a:off x="61458" y="9337363"/>
            <a:ext cx="2424685" cy="839587"/>
            <a:chOff x="0" y="0"/>
            <a:chExt cx="3232914" cy="1119449"/>
          </a:xfrm>
        </p:grpSpPr>
        <p:sp>
          <p:nvSpPr>
            <p:cNvPr id="32" name="Freeform 32"/>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4"/>
              <a:stretch>
                <a:fillRect/>
              </a:stretch>
            </a:blipFill>
          </p:spPr>
        </p:sp>
        <p:sp>
          <p:nvSpPr>
            <p:cNvPr id="33" name="Freeform 33"/>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5"/>
              <a:stretch>
                <a:fillRect/>
              </a:stretch>
            </a:blipFill>
          </p:spPr>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1132630" cy="1593214"/>
          </a:xfrm>
          <a:custGeom>
            <a:avLst/>
            <a:gdLst/>
            <a:ahLst/>
            <a:cxnLst/>
            <a:rect l="l" t="t" r="r" b="b"/>
            <a:pathLst>
              <a:path w="1132630" h="1593214">
                <a:moveTo>
                  <a:pt x="0" y="0"/>
                </a:moveTo>
                <a:lnTo>
                  <a:pt x="1132630" y="0"/>
                </a:lnTo>
                <a:lnTo>
                  <a:pt x="1132630" y="1593214"/>
                </a:lnTo>
                <a:lnTo>
                  <a:pt x="0" y="15932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2606678" y="1028700"/>
            <a:ext cx="10432545" cy="2257425"/>
          </a:xfrm>
          <a:prstGeom prst="rect">
            <a:avLst/>
          </a:prstGeom>
        </p:spPr>
        <p:txBody>
          <a:bodyPr lIns="0" tIns="0" rIns="0" bIns="0" rtlCol="0" anchor="t">
            <a:spAutoFit/>
          </a:bodyPr>
          <a:lstStyle/>
          <a:p>
            <a:pPr>
              <a:lnSpc>
                <a:spcPts val="5996"/>
              </a:lnSpc>
            </a:pPr>
            <a:r>
              <a:rPr lang="en-US" sz="4997" dirty="0">
                <a:solidFill>
                  <a:srgbClr val="00BF63"/>
                </a:solidFill>
                <a:latin typeface="Garet"/>
              </a:rPr>
              <a:t>EXAMPLES OF ANCILLARY </a:t>
            </a:r>
          </a:p>
          <a:p>
            <a:pPr>
              <a:lnSpc>
                <a:spcPts val="5996"/>
              </a:lnSpc>
            </a:pPr>
            <a:r>
              <a:rPr lang="en-US" sz="4997" dirty="0">
                <a:solidFill>
                  <a:srgbClr val="00BF63"/>
                </a:solidFill>
                <a:latin typeface="Garet"/>
              </a:rPr>
              <a:t>SERVICES &amp; ACCOMMODATION</a:t>
            </a:r>
          </a:p>
          <a:p>
            <a:pPr>
              <a:lnSpc>
                <a:spcPts val="5996"/>
              </a:lnSpc>
            </a:pPr>
            <a:endParaRPr lang="en-US" sz="4997" dirty="0">
              <a:solidFill>
                <a:srgbClr val="00BF63"/>
              </a:solidFill>
              <a:latin typeface="Garet"/>
            </a:endParaRPr>
          </a:p>
        </p:txBody>
      </p:sp>
      <p:sp>
        <p:nvSpPr>
          <p:cNvPr id="4" name="TextBox 4"/>
          <p:cNvSpPr txBox="1"/>
          <p:nvPr/>
        </p:nvSpPr>
        <p:spPr>
          <a:xfrm>
            <a:off x="10909787" y="3252767"/>
            <a:ext cx="6218547" cy="269380"/>
          </a:xfrm>
          <a:prstGeom prst="rect">
            <a:avLst/>
          </a:prstGeom>
        </p:spPr>
        <p:txBody>
          <a:bodyPr lIns="0" tIns="0" rIns="0" bIns="0" rtlCol="0" anchor="t">
            <a:spAutoFit/>
          </a:bodyPr>
          <a:lstStyle/>
          <a:p>
            <a:pPr>
              <a:lnSpc>
                <a:spcPts val="2144"/>
              </a:lnSpc>
              <a:spcBef>
                <a:spcPct val="0"/>
              </a:spcBef>
            </a:pPr>
            <a:r>
              <a:rPr lang="en-US" sz="1531">
                <a:solidFill>
                  <a:srgbClr val="292828"/>
                </a:solidFill>
                <a:latin typeface="Poppins Medium"/>
              </a:rPr>
              <a:t> </a:t>
            </a:r>
          </a:p>
        </p:txBody>
      </p:sp>
      <p:sp>
        <p:nvSpPr>
          <p:cNvPr id="5" name="TextBox 5"/>
          <p:cNvSpPr txBox="1"/>
          <p:nvPr/>
        </p:nvSpPr>
        <p:spPr>
          <a:xfrm>
            <a:off x="1028700" y="3095835"/>
            <a:ext cx="11761941" cy="1281430"/>
          </a:xfrm>
          <a:prstGeom prst="rect">
            <a:avLst/>
          </a:prstGeom>
        </p:spPr>
        <p:txBody>
          <a:bodyPr lIns="0" tIns="0" rIns="0" bIns="0" rtlCol="0" anchor="t">
            <a:spAutoFit/>
          </a:bodyPr>
          <a:lstStyle/>
          <a:p>
            <a:pPr algn="just">
              <a:lnSpc>
                <a:spcPts val="3380"/>
              </a:lnSpc>
            </a:pPr>
            <a:r>
              <a:rPr lang="en-US" sz="2600">
                <a:solidFill>
                  <a:srgbClr val="202124"/>
                </a:solidFill>
                <a:latin typeface="Garet"/>
              </a:rPr>
              <a:t>This includes a range of services and facilities that are key components in a tourist's stay. </a:t>
            </a:r>
          </a:p>
          <a:p>
            <a:pPr algn="just">
              <a:lnSpc>
                <a:spcPts val="3380"/>
              </a:lnSpc>
            </a:pPr>
            <a:endParaRPr lang="en-US" sz="2600">
              <a:solidFill>
                <a:srgbClr val="202124"/>
              </a:solidFill>
              <a:latin typeface="Garet"/>
            </a:endParaRPr>
          </a:p>
        </p:txBody>
      </p:sp>
      <p:grpSp>
        <p:nvGrpSpPr>
          <p:cNvPr id="6" name="Group 6"/>
          <p:cNvGrpSpPr/>
          <p:nvPr/>
        </p:nvGrpSpPr>
        <p:grpSpPr>
          <a:xfrm>
            <a:off x="1177906" y="5158191"/>
            <a:ext cx="3763106" cy="4549621"/>
            <a:chOff x="0" y="0"/>
            <a:chExt cx="1074591" cy="1299188"/>
          </a:xfrm>
        </p:grpSpPr>
        <p:sp>
          <p:nvSpPr>
            <p:cNvPr id="7" name="Freeform 7"/>
            <p:cNvSpPr/>
            <p:nvPr/>
          </p:nvSpPr>
          <p:spPr>
            <a:xfrm>
              <a:off x="0" y="0"/>
              <a:ext cx="1074591" cy="1299188"/>
            </a:xfrm>
            <a:custGeom>
              <a:avLst/>
              <a:gdLst/>
              <a:ahLst/>
              <a:cxnLst/>
              <a:rect l="l" t="t" r="r" b="b"/>
              <a:pathLst>
                <a:path w="1074591" h="1299188">
                  <a:moveTo>
                    <a:pt x="102866" y="0"/>
                  </a:moveTo>
                  <a:lnTo>
                    <a:pt x="971725" y="0"/>
                  </a:lnTo>
                  <a:cubicBezTo>
                    <a:pt x="1028536" y="0"/>
                    <a:pt x="1074591" y="46055"/>
                    <a:pt x="1074591" y="102866"/>
                  </a:cubicBezTo>
                  <a:lnTo>
                    <a:pt x="1074591" y="1196322"/>
                  </a:lnTo>
                  <a:cubicBezTo>
                    <a:pt x="1074591" y="1253133"/>
                    <a:pt x="1028536" y="1299188"/>
                    <a:pt x="971725" y="1299188"/>
                  </a:cubicBezTo>
                  <a:lnTo>
                    <a:pt x="102866" y="1299188"/>
                  </a:lnTo>
                  <a:cubicBezTo>
                    <a:pt x="46055" y="1299188"/>
                    <a:pt x="0" y="1253133"/>
                    <a:pt x="0" y="1196322"/>
                  </a:cubicBezTo>
                  <a:lnTo>
                    <a:pt x="0" y="102866"/>
                  </a:lnTo>
                  <a:cubicBezTo>
                    <a:pt x="0" y="46055"/>
                    <a:pt x="46055" y="0"/>
                    <a:pt x="102866" y="0"/>
                  </a:cubicBezTo>
                  <a:close/>
                </a:path>
              </a:pathLst>
            </a:custGeom>
            <a:solidFill>
              <a:srgbClr val="000000">
                <a:alpha val="0"/>
              </a:srgbClr>
            </a:solidFill>
            <a:ln w="28575">
              <a:solidFill>
                <a:srgbClr val="202124"/>
              </a:solidFill>
            </a:ln>
          </p:spPr>
        </p:sp>
        <p:sp>
          <p:nvSpPr>
            <p:cNvPr id="8" name="TextBox 8"/>
            <p:cNvSpPr txBox="1"/>
            <p:nvPr/>
          </p:nvSpPr>
          <p:spPr>
            <a:xfrm>
              <a:off x="0" y="-28575"/>
              <a:ext cx="812800" cy="841375"/>
            </a:xfrm>
            <a:prstGeom prst="rect">
              <a:avLst/>
            </a:prstGeom>
          </p:spPr>
          <p:txBody>
            <a:bodyPr lIns="46853" tIns="46853" rIns="46853" bIns="46853" rtlCol="0" anchor="ctr"/>
            <a:lstStyle/>
            <a:p>
              <a:pPr algn="ctr">
                <a:lnSpc>
                  <a:spcPts val="3380"/>
                </a:lnSpc>
              </a:pPr>
              <a:endParaRPr/>
            </a:p>
          </p:txBody>
        </p:sp>
      </p:grpSp>
      <p:sp>
        <p:nvSpPr>
          <p:cNvPr id="9" name="TextBox 9"/>
          <p:cNvSpPr txBox="1"/>
          <p:nvPr/>
        </p:nvSpPr>
        <p:spPr>
          <a:xfrm>
            <a:off x="1413047" y="6750756"/>
            <a:ext cx="3245513" cy="3213325"/>
          </a:xfrm>
          <a:prstGeom prst="rect">
            <a:avLst/>
          </a:prstGeom>
        </p:spPr>
        <p:txBody>
          <a:bodyPr lIns="0" tIns="0" rIns="0" bIns="0" rtlCol="0" anchor="t">
            <a:spAutoFit/>
          </a:bodyPr>
          <a:lstStyle/>
          <a:p>
            <a:pPr marL="431620" lvl="1" indent="-215810">
              <a:lnSpc>
                <a:spcPts val="2598"/>
              </a:lnSpc>
              <a:buFont typeface="Arial"/>
              <a:buChar char="•"/>
            </a:pPr>
            <a:r>
              <a:rPr lang="en-US" sz="1999">
                <a:solidFill>
                  <a:srgbClr val="202124"/>
                </a:solidFill>
                <a:latin typeface="Garet"/>
              </a:rPr>
              <a:t>Restaurants </a:t>
            </a:r>
          </a:p>
          <a:p>
            <a:pPr marL="431620" lvl="1" indent="-215810">
              <a:lnSpc>
                <a:spcPts val="2598"/>
              </a:lnSpc>
              <a:buFont typeface="Arial"/>
              <a:buChar char="•"/>
            </a:pPr>
            <a:r>
              <a:rPr lang="en-US" sz="1999">
                <a:solidFill>
                  <a:srgbClr val="202124"/>
                </a:solidFill>
                <a:latin typeface="Garet"/>
              </a:rPr>
              <a:t>Bars </a:t>
            </a:r>
          </a:p>
          <a:p>
            <a:pPr marL="431620" lvl="1" indent="-215810">
              <a:lnSpc>
                <a:spcPts val="2598"/>
              </a:lnSpc>
              <a:buFont typeface="Arial"/>
              <a:buChar char="•"/>
            </a:pPr>
            <a:r>
              <a:rPr lang="en-US" sz="1999">
                <a:solidFill>
                  <a:srgbClr val="202124"/>
                </a:solidFill>
                <a:latin typeface="Garet"/>
              </a:rPr>
              <a:t>Coffee Shop / Café </a:t>
            </a:r>
          </a:p>
          <a:p>
            <a:pPr marL="431620" lvl="1" indent="-215810">
              <a:lnSpc>
                <a:spcPts val="2598"/>
              </a:lnSpc>
              <a:buFont typeface="Arial"/>
              <a:buChar char="•"/>
            </a:pPr>
            <a:r>
              <a:rPr lang="en-US" sz="1999">
                <a:solidFill>
                  <a:srgbClr val="202124"/>
                </a:solidFill>
                <a:latin typeface="Garet"/>
              </a:rPr>
              <a:t>Food Truck </a:t>
            </a:r>
          </a:p>
          <a:p>
            <a:pPr marL="431620" lvl="1" indent="-215810">
              <a:lnSpc>
                <a:spcPts val="2598"/>
              </a:lnSpc>
              <a:buFont typeface="Arial"/>
              <a:buChar char="•"/>
            </a:pPr>
            <a:r>
              <a:rPr lang="en-US" sz="1999">
                <a:solidFill>
                  <a:srgbClr val="202124"/>
                </a:solidFill>
                <a:latin typeface="Garet"/>
              </a:rPr>
              <a:t>Food stall </a:t>
            </a:r>
          </a:p>
          <a:p>
            <a:pPr marL="431620" lvl="1" indent="-215810">
              <a:lnSpc>
                <a:spcPts val="2598"/>
              </a:lnSpc>
              <a:buFont typeface="Arial"/>
              <a:buChar char="•"/>
            </a:pPr>
            <a:r>
              <a:rPr lang="en-US" sz="1999">
                <a:solidFill>
                  <a:srgbClr val="202124"/>
                </a:solidFill>
                <a:latin typeface="Garet"/>
              </a:rPr>
              <a:t>Fast food restaurant </a:t>
            </a:r>
          </a:p>
          <a:p>
            <a:pPr marL="431620" lvl="1" indent="-215810">
              <a:lnSpc>
                <a:spcPts val="2598"/>
              </a:lnSpc>
              <a:buFont typeface="Arial"/>
              <a:buChar char="•"/>
            </a:pPr>
            <a:r>
              <a:rPr lang="en-US" sz="1999">
                <a:solidFill>
                  <a:srgbClr val="202124"/>
                </a:solidFill>
                <a:latin typeface="Garet"/>
              </a:rPr>
              <a:t>Home restaurant </a:t>
            </a:r>
          </a:p>
          <a:p>
            <a:pPr>
              <a:lnSpc>
                <a:spcPts val="2598"/>
              </a:lnSpc>
            </a:pPr>
            <a:endParaRPr lang="en-US" sz="1999">
              <a:solidFill>
                <a:srgbClr val="202124"/>
              </a:solidFill>
              <a:latin typeface="Garet"/>
            </a:endParaRPr>
          </a:p>
          <a:p>
            <a:pPr>
              <a:lnSpc>
                <a:spcPts val="2598"/>
              </a:lnSpc>
            </a:pPr>
            <a:endParaRPr lang="en-US" sz="1999">
              <a:solidFill>
                <a:srgbClr val="202124"/>
              </a:solidFill>
              <a:latin typeface="Garet"/>
            </a:endParaRPr>
          </a:p>
          <a:p>
            <a:pPr>
              <a:lnSpc>
                <a:spcPts val="2598"/>
              </a:lnSpc>
            </a:pPr>
            <a:endParaRPr lang="en-US" sz="1999">
              <a:solidFill>
                <a:srgbClr val="202124"/>
              </a:solidFill>
              <a:latin typeface="Garet"/>
            </a:endParaRPr>
          </a:p>
        </p:txBody>
      </p:sp>
      <p:sp>
        <p:nvSpPr>
          <p:cNvPr id="10" name="TextBox 10"/>
          <p:cNvSpPr txBox="1"/>
          <p:nvPr/>
        </p:nvSpPr>
        <p:spPr>
          <a:xfrm>
            <a:off x="1413047" y="5806525"/>
            <a:ext cx="3245513" cy="422664"/>
          </a:xfrm>
          <a:prstGeom prst="rect">
            <a:avLst/>
          </a:prstGeom>
        </p:spPr>
        <p:txBody>
          <a:bodyPr lIns="0" tIns="0" rIns="0" bIns="0" rtlCol="0" anchor="t">
            <a:spAutoFit/>
          </a:bodyPr>
          <a:lstStyle/>
          <a:p>
            <a:pPr>
              <a:lnSpc>
                <a:spcPts val="3409"/>
              </a:lnSpc>
            </a:pPr>
            <a:r>
              <a:rPr lang="en-US" sz="2622">
                <a:solidFill>
                  <a:srgbClr val="202124"/>
                </a:solidFill>
                <a:latin typeface="Garet Bold"/>
              </a:rPr>
              <a:t>Food &amp; Beverage</a:t>
            </a:r>
          </a:p>
        </p:txBody>
      </p:sp>
      <p:grpSp>
        <p:nvGrpSpPr>
          <p:cNvPr id="11" name="Group 11"/>
          <p:cNvGrpSpPr/>
          <p:nvPr/>
        </p:nvGrpSpPr>
        <p:grpSpPr>
          <a:xfrm>
            <a:off x="5210731" y="5158191"/>
            <a:ext cx="3763106" cy="4549621"/>
            <a:chOff x="0" y="0"/>
            <a:chExt cx="1074591" cy="1299188"/>
          </a:xfrm>
        </p:grpSpPr>
        <p:sp>
          <p:nvSpPr>
            <p:cNvPr id="12" name="Freeform 12"/>
            <p:cNvSpPr/>
            <p:nvPr/>
          </p:nvSpPr>
          <p:spPr>
            <a:xfrm>
              <a:off x="0" y="0"/>
              <a:ext cx="1074591" cy="1299188"/>
            </a:xfrm>
            <a:custGeom>
              <a:avLst/>
              <a:gdLst/>
              <a:ahLst/>
              <a:cxnLst/>
              <a:rect l="l" t="t" r="r" b="b"/>
              <a:pathLst>
                <a:path w="1074591" h="1299188">
                  <a:moveTo>
                    <a:pt x="102866" y="0"/>
                  </a:moveTo>
                  <a:lnTo>
                    <a:pt x="971725" y="0"/>
                  </a:lnTo>
                  <a:cubicBezTo>
                    <a:pt x="1028536" y="0"/>
                    <a:pt x="1074591" y="46055"/>
                    <a:pt x="1074591" y="102866"/>
                  </a:cubicBezTo>
                  <a:lnTo>
                    <a:pt x="1074591" y="1196322"/>
                  </a:lnTo>
                  <a:cubicBezTo>
                    <a:pt x="1074591" y="1253133"/>
                    <a:pt x="1028536" y="1299188"/>
                    <a:pt x="971725" y="1299188"/>
                  </a:cubicBezTo>
                  <a:lnTo>
                    <a:pt x="102866" y="1299188"/>
                  </a:lnTo>
                  <a:cubicBezTo>
                    <a:pt x="46055" y="1299188"/>
                    <a:pt x="0" y="1253133"/>
                    <a:pt x="0" y="1196322"/>
                  </a:cubicBezTo>
                  <a:lnTo>
                    <a:pt x="0" y="102866"/>
                  </a:lnTo>
                  <a:cubicBezTo>
                    <a:pt x="0" y="46055"/>
                    <a:pt x="46055" y="0"/>
                    <a:pt x="102866" y="0"/>
                  </a:cubicBezTo>
                  <a:close/>
                </a:path>
              </a:pathLst>
            </a:custGeom>
            <a:solidFill>
              <a:srgbClr val="000000">
                <a:alpha val="0"/>
              </a:srgbClr>
            </a:solidFill>
            <a:ln w="28575">
              <a:solidFill>
                <a:srgbClr val="202124"/>
              </a:solidFill>
            </a:ln>
          </p:spPr>
        </p:sp>
        <p:sp>
          <p:nvSpPr>
            <p:cNvPr id="13" name="TextBox 13"/>
            <p:cNvSpPr txBox="1"/>
            <p:nvPr/>
          </p:nvSpPr>
          <p:spPr>
            <a:xfrm>
              <a:off x="0" y="-28575"/>
              <a:ext cx="812800" cy="841375"/>
            </a:xfrm>
            <a:prstGeom prst="rect">
              <a:avLst/>
            </a:prstGeom>
          </p:spPr>
          <p:txBody>
            <a:bodyPr lIns="46853" tIns="46853" rIns="46853" bIns="46853" rtlCol="0" anchor="ctr"/>
            <a:lstStyle/>
            <a:p>
              <a:pPr algn="ctr">
                <a:lnSpc>
                  <a:spcPts val="3380"/>
                </a:lnSpc>
              </a:pPr>
              <a:endParaRPr/>
            </a:p>
          </p:txBody>
        </p:sp>
      </p:grpSp>
      <p:sp>
        <p:nvSpPr>
          <p:cNvPr id="14" name="TextBox 14"/>
          <p:cNvSpPr txBox="1"/>
          <p:nvPr/>
        </p:nvSpPr>
        <p:spPr>
          <a:xfrm>
            <a:off x="5488445" y="6750756"/>
            <a:ext cx="3207679" cy="2898786"/>
          </a:xfrm>
          <a:prstGeom prst="rect">
            <a:avLst/>
          </a:prstGeom>
        </p:spPr>
        <p:txBody>
          <a:bodyPr lIns="0" tIns="0" rIns="0" bIns="0" rtlCol="0" anchor="t">
            <a:spAutoFit/>
          </a:bodyPr>
          <a:lstStyle/>
          <a:p>
            <a:pPr marL="431619" lvl="1" indent="-215810" algn="just">
              <a:lnSpc>
                <a:spcPts val="2598"/>
              </a:lnSpc>
              <a:buFont typeface="Arial"/>
              <a:buChar char="•"/>
            </a:pPr>
            <a:r>
              <a:rPr lang="en-US" sz="1999">
                <a:solidFill>
                  <a:srgbClr val="202124"/>
                </a:solidFill>
                <a:latin typeface="Garet"/>
              </a:rPr>
              <a:t>Supermarket / Food stores </a:t>
            </a:r>
          </a:p>
          <a:p>
            <a:pPr marL="431619" lvl="1" indent="-215810" algn="just">
              <a:lnSpc>
                <a:spcPts val="2598"/>
              </a:lnSpc>
              <a:buFont typeface="Arial"/>
              <a:buChar char="•"/>
            </a:pPr>
            <a:r>
              <a:rPr lang="en-US" sz="1999">
                <a:solidFill>
                  <a:srgbClr val="202124"/>
                </a:solidFill>
                <a:latin typeface="Garet"/>
              </a:rPr>
              <a:t>Clothes stores </a:t>
            </a:r>
          </a:p>
          <a:p>
            <a:pPr marL="431619" lvl="1" indent="-215810" algn="just">
              <a:lnSpc>
                <a:spcPts val="2598"/>
              </a:lnSpc>
              <a:buFont typeface="Arial"/>
              <a:buChar char="•"/>
            </a:pPr>
            <a:r>
              <a:rPr lang="en-US" sz="1999">
                <a:solidFill>
                  <a:srgbClr val="202124"/>
                </a:solidFill>
                <a:latin typeface="Garet"/>
              </a:rPr>
              <a:t>Souvenir store </a:t>
            </a:r>
          </a:p>
          <a:p>
            <a:pPr marL="431619" lvl="1" indent="-215810" algn="just">
              <a:lnSpc>
                <a:spcPts val="2598"/>
              </a:lnSpc>
              <a:buFont typeface="Arial"/>
              <a:buChar char="•"/>
            </a:pPr>
            <a:r>
              <a:rPr lang="en-US" sz="1999">
                <a:solidFill>
                  <a:srgbClr val="202124"/>
                </a:solidFill>
                <a:latin typeface="Garet"/>
              </a:rPr>
              <a:t>Craft centre </a:t>
            </a:r>
          </a:p>
          <a:p>
            <a:pPr marL="431619" lvl="1" indent="-215810" algn="just">
              <a:lnSpc>
                <a:spcPts val="2598"/>
              </a:lnSpc>
              <a:buFont typeface="Arial"/>
              <a:buChar char="•"/>
            </a:pPr>
            <a:r>
              <a:rPr lang="en-US" sz="1999">
                <a:solidFill>
                  <a:srgbClr val="202124"/>
                </a:solidFill>
                <a:latin typeface="Garet"/>
              </a:rPr>
              <a:t>Artisan store </a:t>
            </a:r>
          </a:p>
          <a:p>
            <a:pPr marL="431619" lvl="1" indent="-215810" algn="just">
              <a:lnSpc>
                <a:spcPts val="2598"/>
              </a:lnSpc>
              <a:buFont typeface="Arial"/>
              <a:buChar char="•"/>
            </a:pPr>
            <a:r>
              <a:rPr lang="en-US" sz="1999">
                <a:solidFill>
                  <a:srgbClr val="202124"/>
                </a:solidFill>
                <a:latin typeface="Garet"/>
              </a:rPr>
              <a:t>Market </a:t>
            </a:r>
          </a:p>
          <a:p>
            <a:pPr marL="431619" lvl="1" indent="-215810" algn="just">
              <a:lnSpc>
                <a:spcPts val="2598"/>
              </a:lnSpc>
              <a:buFont typeface="Arial"/>
              <a:buChar char="•"/>
            </a:pPr>
            <a:r>
              <a:rPr lang="en-US" sz="1999">
                <a:solidFill>
                  <a:srgbClr val="202124"/>
                </a:solidFill>
                <a:latin typeface="Garet"/>
              </a:rPr>
              <a:t>Pop-up store </a:t>
            </a:r>
          </a:p>
          <a:p>
            <a:pPr>
              <a:lnSpc>
                <a:spcPts val="2598"/>
              </a:lnSpc>
            </a:pPr>
            <a:endParaRPr lang="en-US" sz="1999">
              <a:solidFill>
                <a:srgbClr val="202124"/>
              </a:solidFill>
              <a:latin typeface="Garet"/>
            </a:endParaRPr>
          </a:p>
        </p:txBody>
      </p:sp>
      <p:grpSp>
        <p:nvGrpSpPr>
          <p:cNvPr id="15" name="Group 15"/>
          <p:cNvGrpSpPr/>
          <p:nvPr/>
        </p:nvGrpSpPr>
        <p:grpSpPr>
          <a:xfrm>
            <a:off x="9276117" y="5111979"/>
            <a:ext cx="3763106" cy="4595833"/>
            <a:chOff x="0" y="0"/>
            <a:chExt cx="1074591" cy="1312384"/>
          </a:xfrm>
        </p:grpSpPr>
        <p:sp>
          <p:nvSpPr>
            <p:cNvPr id="16" name="Freeform 16"/>
            <p:cNvSpPr/>
            <p:nvPr/>
          </p:nvSpPr>
          <p:spPr>
            <a:xfrm>
              <a:off x="0" y="0"/>
              <a:ext cx="1074591" cy="1312384"/>
            </a:xfrm>
            <a:custGeom>
              <a:avLst/>
              <a:gdLst/>
              <a:ahLst/>
              <a:cxnLst/>
              <a:rect l="l" t="t" r="r" b="b"/>
              <a:pathLst>
                <a:path w="1074591" h="1312384">
                  <a:moveTo>
                    <a:pt x="102866" y="0"/>
                  </a:moveTo>
                  <a:lnTo>
                    <a:pt x="971725" y="0"/>
                  </a:lnTo>
                  <a:cubicBezTo>
                    <a:pt x="1028536" y="0"/>
                    <a:pt x="1074591" y="46055"/>
                    <a:pt x="1074591" y="102866"/>
                  </a:cubicBezTo>
                  <a:lnTo>
                    <a:pt x="1074591" y="1209518"/>
                  </a:lnTo>
                  <a:cubicBezTo>
                    <a:pt x="1074591" y="1266330"/>
                    <a:pt x="1028536" y="1312384"/>
                    <a:pt x="971725" y="1312384"/>
                  </a:cubicBezTo>
                  <a:lnTo>
                    <a:pt x="102866" y="1312384"/>
                  </a:lnTo>
                  <a:cubicBezTo>
                    <a:pt x="46055" y="1312384"/>
                    <a:pt x="0" y="1266330"/>
                    <a:pt x="0" y="1209518"/>
                  </a:cubicBezTo>
                  <a:lnTo>
                    <a:pt x="0" y="102866"/>
                  </a:lnTo>
                  <a:cubicBezTo>
                    <a:pt x="0" y="46055"/>
                    <a:pt x="46055" y="0"/>
                    <a:pt x="102866" y="0"/>
                  </a:cubicBezTo>
                  <a:close/>
                </a:path>
              </a:pathLst>
            </a:custGeom>
            <a:solidFill>
              <a:srgbClr val="000000">
                <a:alpha val="0"/>
              </a:srgbClr>
            </a:solidFill>
            <a:ln w="28575">
              <a:solidFill>
                <a:srgbClr val="202124"/>
              </a:solidFill>
            </a:ln>
          </p:spPr>
        </p:sp>
        <p:sp>
          <p:nvSpPr>
            <p:cNvPr id="17" name="TextBox 17"/>
            <p:cNvSpPr txBox="1"/>
            <p:nvPr/>
          </p:nvSpPr>
          <p:spPr>
            <a:xfrm>
              <a:off x="0" y="-28575"/>
              <a:ext cx="812800" cy="841375"/>
            </a:xfrm>
            <a:prstGeom prst="rect">
              <a:avLst/>
            </a:prstGeom>
          </p:spPr>
          <p:txBody>
            <a:bodyPr lIns="46853" tIns="46853" rIns="46853" bIns="46853" rtlCol="0" anchor="ctr"/>
            <a:lstStyle/>
            <a:p>
              <a:pPr algn="ctr">
                <a:lnSpc>
                  <a:spcPts val="3380"/>
                </a:lnSpc>
              </a:pPr>
              <a:endParaRPr/>
            </a:p>
          </p:txBody>
        </p:sp>
      </p:grpSp>
      <p:sp>
        <p:nvSpPr>
          <p:cNvPr id="18" name="TextBox 18"/>
          <p:cNvSpPr txBox="1"/>
          <p:nvPr/>
        </p:nvSpPr>
        <p:spPr>
          <a:xfrm>
            <a:off x="5488445" y="5806525"/>
            <a:ext cx="3718643" cy="422664"/>
          </a:xfrm>
          <a:prstGeom prst="rect">
            <a:avLst/>
          </a:prstGeom>
        </p:spPr>
        <p:txBody>
          <a:bodyPr lIns="0" tIns="0" rIns="0" bIns="0" rtlCol="0" anchor="t">
            <a:spAutoFit/>
          </a:bodyPr>
          <a:lstStyle/>
          <a:p>
            <a:pPr>
              <a:lnSpc>
                <a:spcPts val="3409"/>
              </a:lnSpc>
            </a:pPr>
            <a:r>
              <a:rPr lang="en-US" sz="2622">
                <a:solidFill>
                  <a:srgbClr val="202124"/>
                </a:solidFill>
                <a:latin typeface="Garet Bold"/>
              </a:rPr>
              <a:t>Shops</a:t>
            </a:r>
          </a:p>
        </p:txBody>
      </p:sp>
      <p:sp>
        <p:nvSpPr>
          <p:cNvPr id="19" name="TextBox 19"/>
          <p:cNvSpPr txBox="1"/>
          <p:nvPr/>
        </p:nvSpPr>
        <p:spPr>
          <a:xfrm>
            <a:off x="9524700" y="6750756"/>
            <a:ext cx="3265941" cy="2898786"/>
          </a:xfrm>
          <a:prstGeom prst="rect">
            <a:avLst/>
          </a:prstGeom>
        </p:spPr>
        <p:txBody>
          <a:bodyPr lIns="0" tIns="0" rIns="0" bIns="0" rtlCol="0" anchor="t">
            <a:spAutoFit/>
          </a:bodyPr>
          <a:lstStyle/>
          <a:p>
            <a:pPr marL="431619" lvl="1" indent="-215810">
              <a:lnSpc>
                <a:spcPts val="2598"/>
              </a:lnSpc>
              <a:buFont typeface="Arial"/>
              <a:buChar char="•"/>
            </a:pPr>
            <a:r>
              <a:rPr lang="en-US" sz="1999">
                <a:solidFill>
                  <a:srgbClr val="202124"/>
                </a:solidFill>
                <a:latin typeface="Garet"/>
              </a:rPr>
              <a:t>Car rental </a:t>
            </a:r>
          </a:p>
          <a:p>
            <a:pPr marL="431619" lvl="1" indent="-215810">
              <a:lnSpc>
                <a:spcPts val="2598"/>
              </a:lnSpc>
              <a:buFont typeface="Arial"/>
              <a:buChar char="•"/>
            </a:pPr>
            <a:r>
              <a:rPr lang="en-US" sz="1999">
                <a:solidFill>
                  <a:srgbClr val="202124"/>
                </a:solidFill>
                <a:latin typeface="Garet"/>
              </a:rPr>
              <a:t>Airport shuttle </a:t>
            </a:r>
          </a:p>
          <a:p>
            <a:pPr marL="431619" lvl="1" indent="-215810">
              <a:lnSpc>
                <a:spcPts val="2598"/>
              </a:lnSpc>
              <a:buFont typeface="Arial"/>
              <a:buChar char="•"/>
            </a:pPr>
            <a:r>
              <a:rPr lang="en-US" sz="1999">
                <a:solidFill>
                  <a:srgbClr val="202124"/>
                </a:solidFill>
                <a:latin typeface="Garet"/>
              </a:rPr>
              <a:t>Boat charter </a:t>
            </a:r>
          </a:p>
          <a:p>
            <a:pPr marL="431619" lvl="1" indent="-215810">
              <a:lnSpc>
                <a:spcPts val="2598"/>
              </a:lnSpc>
              <a:buFont typeface="Arial"/>
              <a:buChar char="•"/>
            </a:pPr>
            <a:r>
              <a:rPr lang="en-US" sz="1999">
                <a:solidFill>
                  <a:srgbClr val="202124"/>
                </a:solidFill>
                <a:latin typeface="Garet"/>
              </a:rPr>
              <a:t>Public transport </a:t>
            </a:r>
          </a:p>
          <a:p>
            <a:pPr marL="431619" lvl="1" indent="-215810">
              <a:lnSpc>
                <a:spcPts val="2598"/>
              </a:lnSpc>
              <a:buFont typeface="Arial"/>
              <a:buChar char="•"/>
            </a:pPr>
            <a:r>
              <a:rPr lang="en-US" sz="1999">
                <a:solidFill>
                  <a:srgbClr val="202124"/>
                </a:solidFill>
                <a:latin typeface="Garet"/>
              </a:rPr>
              <a:t>Bike /Scooter rental </a:t>
            </a:r>
          </a:p>
          <a:p>
            <a:pPr marL="431619" lvl="1" indent="-215810">
              <a:lnSpc>
                <a:spcPts val="2598"/>
              </a:lnSpc>
              <a:buFont typeface="Arial"/>
              <a:buChar char="•"/>
            </a:pPr>
            <a:r>
              <a:rPr lang="en-US" sz="1999">
                <a:solidFill>
                  <a:srgbClr val="202124"/>
                </a:solidFill>
                <a:latin typeface="Garet"/>
              </a:rPr>
              <a:t>Taxi services </a:t>
            </a:r>
          </a:p>
          <a:p>
            <a:pPr marL="431619" lvl="1" indent="-215810">
              <a:lnSpc>
                <a:spcPts val="2598"/>
              </a:lnSpc>
              <a:buFont typeface="Arial"/>
              <a:buChar char="•"/>
            </a:pPr>
            <a:r>
              <a:rPr lang="en-US" sz="1999">
                <a:solidFill>
                  <a:srgbClr val="202124"/>
                </a:solidFill>
                <a:latin typeface="Garet"/>
              </a:rPr>
              <a:t>Private airline/ Helicopter rental </a:t>
            </a:r>
          </a:p>
          <a:p>
            <a:pPr>
              <a:lnSpc>
                <a:spcPts val="2598"/>
              </a:lnSpc>
            </a:pPr>
            <a:endParaRPr lang="en-US" sz="1999">
              <a:solidFill>
                <a:srgbClr val="202124"/>
              </a:solidFill>
              <a:latin typeface="Garet"/>
            </a:endParaRPr>
          </a:p>
        </p:txBody>
      </p:sp>
      <p:sp>
        <p:nvSpPr>
          <p:cNvPr id="20" name="TextBox 20"/>
          <p:cNvSpPr txBox="1"/>
          <p:nvPr/>
        </p:nvSpPr>
        <p:spPr>
          <a:xfrm>
            <a:off x="9569163" y="5841990"/>
            <a:ext cx="3718643" cy="422664"/>
          </a:xfrm>
          <a:prstGeom prst="rect">
            <a:avLst/>
          </a:prstGeom>
        </p:spPr>
        <p:txBody>
          <a:bodyPr lIns="0" tIns="0" rIns="0" bIns="0" rtlCol="0" anchor="t">
            <a:spAutoFit/>
          </a:bodyPr>
          <a:lstStyle/>
          <a:p>
            <a:pPr>
              <a:lnSpc>
                <a:spcPts val="3409"/>
              </a:lnSpc>
            </a:pPr>
            <a:r>
              <a:rPr lang="en-US" sz="2622">
                <a:solidFill>
                  <a:srgbClr val="202124"/>
                </a:solidFill>
                <a:latin typeface="Garet Bold"/>
              </a:rPr>
              <a:t>Transportation</a:t>
            </a:r>
          </a:p>
        </p:txBody>
      </p:sp>
      <p:grpSp>
        <p:nvGrpSpPr>
          <p:cNvPr id="21" name="Group 21"/>
          <p:cNvGrpSpPr/>
          <p:nvPr/>
        </p:nvGrpSpPr>
        <p:grpSpPr>
          <a:xfrm>
            <a:off x="13287806" y="5143500"/>
            <a:ext cx="3763106" cy="4564313"/>
            <a:chOff x="0" y="0"/>
            <a:chExt cx="1074591" cy="1303383"/>
          </a:xfrm>
        </p:grpSpPr>
        <p:sp>
          <p:nvSpPr>
            <p:cNvPr id="22" name="Freeform 22"/>
            <p:cNvSpPr/>
            <p:nvPr/>
          </p:nvSpPr>
          <p:spPr>
            <a:xfrm>
              <a:off x="0" y="0"/>
              <a:ext cx="1074591" cy="1303383"/>
            </a:xfrm>
            <a:custGeom>
              <a:avLst/>
              <a:gdLst/>
              <a:ahLst/>
              <a:cxnLst/>
              <a:rect l="l" t="t" r="r" b="b"/>
              <a:pathLst>
                <a:path w="1074591" h="1303383">
                  <a:moveTo>
                    <a:pt x="102866" y="0"/>
                  </a:moveTo>
                  <a:lnTo>
                    <a:pt x="971725" y="0"/>
                  </a:lnTo>
                  <a:cubicBezTo>
                    <a:pt x="1028536" y="0"/>
                    <a:pt x="1074591" y="46055"/>
                    <a:pt x="1074591" y="102866"/>
                  </a:cubicBezTo>
                  <a:lnTo>
                    <a:pt x="1074591" y="1200517"/>
                  </a:lnTo>
                  <a:cubicBezTo>
                    <a:pt x="1074591" y="1257329"/>
                    <a:pt x="1028536" y="1303383"/>
                    <a:pt x="971725" y="1303383"/>
                  </a:cubicBezTo>
                  <a:lnTo>
                    <a:pt x="102866" y="1303383"/>
                  </a:lnTo>
                  <a:cubicBezTo>
                    <a:pt x="46055" y="1303383"/>
                    <a:pt x="0" y="1257329"/>
                    <a:pt x="0" y="1200517"/>
                  </a:cubicBezTo>
                  <a:lnTo>
                    <a:pt x="0" y="102866"/>
                  </a:lnTo>
                  <a:cubicBezTo>
                    <a:pt x="0" y="46055"/>
                    <a:pt x="46055" y="0"/>
                    <a:pt x="102866" y="0"/>
                  </a:cubicBezTo>
                  <a:close/>
                </a:path>
              </a:pathLst>
            </a:custGeom>
            <a:solidFill>
              <a:srgbClr val="000000">
                <a:alpha val="0"/>
              </a:srgbClr>
            </a:solidFill>
            <a:ln w="28575">
              <a:solidFill>
                <a:srgbClr val="202124"/>
              </a:solidFill>
            </a:ln>
          </p:spPr>
        </p:sp>
        <p:sp>
          <p:nvSpPr>
            <p:cNvPr id="23" name="TextBox 23"/>
            <p:cNvSpPr txBox="1"/>
            <p:nvPr/>
          </p:nvSpPr>
          <p:spPr>
            <a:xfrm>
              <a:off x="0" y="-28575"/>
              <a:ext cx="812800" cy="841375"/>
            </a:xfrm>
            <a:prstGeom prst="rect">
              <a:avLst/>
            </a:prstGeom>
          </p:spPr>
          <p:txBody>
            <a:bodyPr lIns="46853" tIns="46853" rIns="46853" bIns="46853" rtlCol="0" anchor="ctr"/>
            <a:lstStyle/>
            <a:p>
              <a:pPr algn="ctr">
                <a:lnSpc>
                  <a:spcPts val="3380"/>
                </a:lnSpc>
              </a:pPr>
              <a:endParaRPr/>
            </a:p>
          </p:txBody>
        </p:sp>
      </p:grpSp>
      <p:grpSp>
        <p:nvGrpSpPr>
          <p:cNvPr id="24" name="Group 24"/>
          <p:cNvGrpSpPr/>
          <p:nvPr/>
        </p:nvGrpSpPr>
        <p:grpSpPr>
          <a:xfrm>
            <a:off x="16376510" y="4879760"/>
            <a:ext cx="851640" cy="851640"/>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6C4"/>
            </a:solidFill>
          </p:spPr>
        </p:sp>
        <p:sp>
          <p:nvSpPr>
            <p:cNvPr id="26" name="TextBox 26"/>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5</a:t>
              </a:r>
            </a:p>
          </p:txBody>
        </p:sp>
      </p:grpSp>
      <p:sp>
        <p:nvSpPr>
          <p:cNvPr id="27" name="TextBox 27"/>
          <p:cNvSpPr txBox="1"/>
          <p:nvPr/>
        </p:nvSpPr>
        <p:spPr>
          <a:xfrm>
            <a:off x="13540657" y="5806525"/>
            <a:ext cx="3718643" cy="850057"/>
          </a:xfrm>
          <a:prstGeom prst="rect">
            <a:avLst/>
          </a:prstGeom>
        </p:spPr>
        <p:txBody>
          <a:bodyPr lIns="0" tIns="0" rIns="0" bIns="0" rtlCol="0" anchor="t">
            <a:spAutoFit/>
          </a:bodyPr>
          <a:lstStyle/>
          <a:p>
            <a:pPr>
              <a:lnSpc>
                <a:spcPts val="3409"/>
              </a:lnSpc>
            </a:pPr>
            <a:r>
              <a:rPr lang="en-US" sz="2622">
                <a:solidFill>
                  <a:srgbClr val="202124"/>
                </a:solidFill>
                <a:latin typeface="Garet Bold"/>
              </a:rPr>
              <a:t>Tourism Professionals</a:t>
            </a:r>
          </a:p>
        </p:txBody>
      </p:sp>
      <p:sp>
        <p:nvSpPr>
          <p:cNvPr id="28" name="TextBox 28"/>
          <p:cNvSpPr txBox="1"/>
          <p:nvPr/>
        </p:nvSpPr>
        <p:spPr>
          <a:xfrm>
            <a:off x="13536388" y="6750756"/>
            <a:ext cx="3265941" cy="2890406"/>
          </a:xfrm>
          <a:prstGeom prst="rect">
            <a:avLst/>
          </a:prstGeom>
        </p:spPr>
        <p:txBody>
          <a:bodyPr lIns="0" tIns="0" rIns="0" bIns="0" rtlCol="0" anchor="t">
            <a:spAutoFit/>
          </a:bodyPr>
          <a:lstStyle/>
          <a:p>
            <a:pPr marL="431620" lvl="1" indent="-215810">
              <a:lnSpc>
                <a:spcPts val="2598"/>
              </a:lnSpc>
              <a:buFont typeface="Arial"/>
              <a:buChar char="•"/>
            </a:pPr>
            <a:r>
              <a:rPr lang="en-US" sz="1999">
                <a:solidFill>
                  <a:srgbClr val="202124"/>
                </a:solidFill>
                <a:latin typeface="Garet"/>
              </a:rPr>
              <a:t>Tour guides </a:t>
            </a:r>
          </a:p>
          <a:p>
            <a:pPr marL="431620" lvl="1" indent="-215810">
              <a:lnSpc>
                <a:spcPts val="2598"/>
              </a:lnSpc>
              <a:buFont typeface="Arial"/>
              <a:buChar char="•"/>
            </a:pPr>
            <a:r>
              <a:rPr lang="en-US" sz="1999">
                <a:solidFill>
                  <a:srgbClr val="202124"/>
                </a:solidFill>
                <a:latin typeface="Garet"/>
              </a:rPr>
              <a:t>Tour operator </a:t>
            </a:r>
          </a:p>
          <a:p>
            <a:pPr marL="431620" lvl="1" indent="-215810">
              <a:lnSpc>
                <a:spcPts val="2598"/>
              </a:lnSpc>
              <a:buFont typeface="Arial"/>
              <a:buChar char="•"/>
            </a:pPr>
            <a:r>
              <a:rPr lang="en-US" sz="1999">
                <a:solidFill>
                  <a:srgbClr val="202124"/>
                </a:solidFill>
                <a:latin typeface="Garet"/>
              </a:rPr>
              <a:t>DMC (Destination Management Company) </a:t>
            </a:r>
          </a:p>
          <a:p>
            <a:pPr marL="431620" lvl="1" indent="-215810">
              <a:lnSpc>
                <a:spcPts val="2598"/>
              </a:lnSpc>
              <a:buFont typeface="Arial"/>
              <a:buChar char="•"/>
            </a:pPr>
            <a:r>
              <a:rPr lang="en-US" sz="1999">
                <a:solidFill>
                  <a:srgbClr val="202124"/>
                </a:solidFill>
                <a:latin typeface="Garet"/>
              </a:rPr>
              <a:t>Travel Agent </a:t>
            </a:r>
          </a:p>
          <a:p>
            <a:pPr marL="431620" lvl="1" indent="-215810">
              <a:lnSpc>
                <a:spcPts val="2598"/>
              </a:lnSpc>
              <a:buFont typeface="Arial"/>
              <a:buChar char="•"/>
            </a:pPr>
            <a:r>
              <a:rPr lang="en-US" sz="1999">
                <a:solidFill>
                  <a:srgbClr val="202124"/>
                </a:solidFill>
                <a:latin typeface="Garet"/>
              </a:rPr>
              <a:t>Adventure guide </a:t>
            </a:r>
          </a:p>
          <a:p>
            <a:pPr marL="431620" lvl="1" indent="-215810">
              <a:lnSpc>
                <a:spcPts val="2598"/>
              </a:lnSpc>
              <a:buFont typeface="Arial"/>
              <a:buChar char="•"/>
            </a:pPr>
            <a:r>
              <a:rPr lang="en-US" sz="1999">
                <a:solidFill>
                  <a:srgbClr val="202124"/>
                </a:solidFill>
                <a:latin typeface="Garet"/>
              </a:rPr>
              <a:t>Event planner </a:t>
            </a:r>
          </a:p>
          <a:p>
            <a:pPr>
              <a:lnSpc>
                <a:spcPts val="2598"/>
              </a:lnSpc>
            </a:pPr>
            <a:endParaRPr lang="en-US" sz="1999">
              <a:solidFill>
                <a:srgbClr val="202124"/>
              </a:solidFill>
              <a:latin typeface="Garet"/>
            </a:endParaRPr>
          </a:p>
        </p:txBody>
      </p:sp>
      <p:grpSp>
        <p:nvGrpSpPr>
          <p:cNvPr id="29" name="Group 29"/>
          <p:cNvGrpSpPr/>
          <p:nvPr/>
        </p:nvGrpSpPr>
        <p:grpSpPr>
          <a:xfrm>
            <a:off x="13287806" y="424182"/>
            <a:ext cx="3763106" cy="4549621"/>
            <a:chOff x="0" y="0"/>
            <a:chExt cx="1074591" cy="1299188"/>
          </a:xfrm>
        </p:grpSpPr>
        <p:sp>
          <p:nvSpPr>
            <p:cNvPr id="30" name="Freeform 30"/>
            <p:cNvSpPr/>
            <p:nvPr/>
          </p:nvSpPr>
          <p:spPr>
            <a:xfrm>
              <a:off x="0" y="0"/>
              <a:ext cx="1074591" cy="1299188"/>
            </a:xfrm>
            <a:custGeom>
              <a:avLst/>
              <a:gdLst/>
              <a:ahLst/>
              <a:cxnLst/>
              <a:rect l="l" t="t" r="r" b="b"/>
              <a:pathLst>
                <a:path w="1074591" h="1299188">
                  <a:moveTo>
                    <a:pt x="102866" y="0"/>
                  </a:moveTo>
                  <a:lnTo>
                    <a:pt x="971725" y="0"/>
                  </a:lnTo>
                  <a:cubicBezTo>
                    <a:pt x="1028536" y="0"/>
                    <a:pt x="1074591" y="46055"/>
                    <a:pt x="1074591" y="102866"/>
                  </a:cubicBezTo>
                  <a:lnTo>
                    <a:pt x="1074591" y="1196322"/>
                  </a:lnTo>
                  <a:cubicBezTo>
                    <a:pt x="1074591" y="1253133"/>
                    <a:pt x="1028536" y="1299188"/>
                    <a:pt x="971725" y="1299188"/>
                  </a:cubicBezTo>
                  <a:lnTo>
                    <a:pt x="102866" y="1299188"/>
                  </a:lnTo>
                  <a:cubicBezTo>
                    <a:pt x="46055" y="1299188"/>
                    <a:pt x="0" y="1253133"/>
                    <a:pt x="0" y="1196322"/>
                  </a:cubicBezTo>
                  <a:lnTo>
                    <a:pt x="0" y="102866"/>
                  </a:lnTo>
                  <a:cubicBezTo>
                    <a:pt x="0" y="46055"/>
                    <a:pt x="46055" y="0"/>
                    <a:pt x="102866" y="0"/>
                  </a:cubicBezTo>
                  <a:close/>
                </a:path>
              </a:pathLst>
            </a:custGeom>
            <a:solidFill>
              <a:srgbClr val="000000">
                <a:alpha val="0"/>
              </a:srgbClr>
            </a:solidFill>
            <a:ln w="28575">
              <a:solidFill>
                <a:srgbClr val="202124"/>
              </a:solidFill>
            </a:ln>
          </p:spPr>
        </p:sp>
        <p:sp>
          <p:nvSpPr>
            <p:cNvPr id="31" name="TextBox 31"/>
            <p:cNvSpPr txBox="1"/>
            <p:nvPr/>
          </p:nvSpPr>
          <p:spPr>
            <a:xfrm>
              <a:off x="0" y="-28575"/>
              <a:ext cx="812800" cy="841375"/>
            </a:xfrm>
            <a:prstGeom prst="rect">
              <a:avLst/>
            </a:prstGeom>
          </p:spPr>
          <p:txBody>
            <a:bodyPr lIns="46853" tIns="46853" rIns="46853" bIns="46853" rtlCol="0" anchor="ctr"/>
            <a:lstStyle/>
            <a:p>
              <a:pPr algn="ctr">
                <a:lnSpc>
                  <a:spcPts val="3380"/>
                </a:lnSpc>
              </a:pPr>
              <a:endParaRPr/>
            </a:p>
          </p:txBody>
        </p:sp>
      </p:grpSp>
      <p:sp>
        <p:nvSpPr>
          <p:cNvPr id="32" name="TextBox 32"/>
          <p:cNvSpPr txBox="1"/>
          <p:nvPr/>
        </p:nvSpPr>
        <p:spPr>
          <a:xfrm>
            <a:off x="13599148" y="2016747"/>
            <a:ext cx="3245513" cy="2898786"/>
          </a:xfrm>
          <a:prstGeom prst="rect">
            <a:avLst/>
          </a:prstGeom>
        </p:spPr>
        <p:txBody>
          <a:bodyPr lIns="0" tIns="0" rIns="0" bIns="0" rtlCol="0" anchor="t">
            <a:spAutoFit/>
          </a:bodyPr>
          <a:lstStyle/>
          <a:p>
            <a:pPr marL="431619" lvl="1" indent="-215810">
              <a:lnSpc>
                <a:spcPts val="2598"/>
              </a:lnSpc>
              <a:buFont typeface="Arial"/>
              <a:buChar char="•"/>
            </a:pPr>
            <a:r>
              <a:rPr lang="en-US" sz="1999">
                <a:solidFill>
                  <a:srgbClr val="202124"/>
                </a:solidFill>
                <a:latin typeface="Garet"/>
              </a:rPr>
              <a:t>Hotel </a:t>
            </a:r>
          </a:p>
          <a:p>
            <a:pPr marL="431619" lvl="1" indent="-215810">
              <a:lnSpc>
                <a:spcPts val="2598"/>
              </a:lnSpc>
              <a:buFont typeface="Arial"/>
              <a:buChar char="•"/>
            </a:pPr>
            <a:r>
              <a:rPr lang="en-US" sz="1999">
                <a:solidFill>
                  <a:srgbClr val="202124"/>
                </a:solidFill>
                <a:latin typeface="Garet"/>
              </a:rPr>
              <a:t>Apartment rentals </a:t>
            </a:r>
          </a:p>
          <a:p>
            <a:pPr marL="431619" lvl="1" indent="-215810">
              <a:lnSpc>
                <a:spcPts val="2598"/>
              </a:lnSpc>
              <a:buFont typeface="Arial"/>
              <a:buChar char="•"/>
            </a:pPr>
            <a:r>
              <a:rPr lang="en-US" sz="1999">
                <a:solidFill>
                  <a:srgbClr val="202124"/>
                </a:solidFill>
                <a:latin typeface="Garet"/>
              </a:rPr>
              <a:t>Camping / Glamping</a:t>
            </a:r>
          </a:p>
          <a:p>
            <a:pPr marL="431619" lvl="1" indent="-215810">
              <a:lnSpc>
                <a:spcPts val="2598"/>
              </a:lnSpc>
              <a:buFont typeface="Arial"/>
              <a:buChar char="•"/>
            </a:pPr>
            <a:r>
              <a:rPr lang="en-US" sz="1999">
                <a:solidFill>
                  <a:srgbClr val="202124"/>
                </a:solidFill>
                <a:latin typeface="Garet"/>
              </a:rPr>
              <a:t>Resort </a:t>
            </a:r>
          </a:p>
          <a:p>
            <a:pPr marL="431619" lvl="1" indent="-215810">
              <a:lnSpc>
                <a:spcPts val="2598"/>
              </a:lnSpc>
              <a:buFont typeface="Arial"/>
              <a:buChar char="•"/>
            </a:pPr>
            <a:r>
              <a:rPr lang="en-US" sz="1999">
                <a:solidFill>
                  <a:srgbClr val="202124"/>
                </a:solidFill>
                <a:latin typeface="Garet"/>
              </a:rPr>
              <a:t>Caravan / Motor home </a:t>
            </a:r>
          </a:p>
          <a:p>
            <a:pPr marL="431619" lvl="1" indent="-215810">
              <a:lnSpc>
                <a:spcPts val="2598"/>
              </a:lnSpc>
              <a:buFont typeface="Arial"/>
              <a:buChar char="•"/>
            </a:pPr>
            <a:r>
              <a:rPr lang="en-US" sz="1999">
                <a:solidFill>
                  <a:srgbClr val="202124"/>
                </a:solidFill>
                <a:latin typeface="Garet"/>
              </a:rPr>
              <a:t>Bed &amp; Breakfast</a:t>
            </a:r>
          </a:p>
          <a:p>
            <a:pPr marL="431619" lvl="1" indent="-215810" algn="l">
              <a:lnSpc>
                <a:spcPts val="2598"/>
              </a:lnSpc>
              <a:buFont typeface="Arial"/>
              <a:buChar char="•"/>
            </a:pPr>
            <a:r>
              <a:rPr lang="en-US" sz="1999">
                <a:solidFill>
                  <a:srgbClr val="202124"/>
                </a:solidFill>
                <a:latin typeface="Garet"/>
              </a:rPr>
              <a:t>Homestay </a:t>
            </a:r>
          </a:p>
          <a:p>
            <a:pPr>
              <a:lnSpc>
                <a:spcPts val="2598"/>
              </a:lnSpc>
            </a:pPr>
            <a:endParaRPr lang="en-US" sz="1999">
              <a:solidFill>
                <a:srgbClr val="202124"/>
              </a:solidFill>
              <a:latin typeface="Garet"/>
            </a:endParaRPr>
          </a:p>
        </p:txBody>
      </p:sp>
      <p:sp>
        <p:nvSpPr>
          <p:cNvPr id="33" name="TextBox 33"/>
          <p:cNvSpPr txBox="1"/>
          <p:nvPr/>
        </p:nvSpPr>
        <p:spPr>
          <a:xfrm>
            <a:off x="13599148" y="1072516"/>
            <a:ext cx="3451765" cy="422664"/>
          </a:xfrm>
          <a:prstGeom prst="rect">
            <a:avLst/>
          </a:prstGeom>
        </p:spPr>
        <p:txBody>
          <a:bodyPr lIns="0" tIns="0" rIns="0" bIns="0" rtlCol="0" anchor="t">
            <a:spAutoFit/>
          </a:bodyPr>
          <a:lstStyle/>
          <a:p>
            <a:pPr>
              <a:lnSpc>
                <a:spcPts val="3409"/>
              </a:lnSpc>
            </a:pPr>
            <a:r>
              <a:rPr lang="en-US" sz="2622">
                <a:solidFill>
                  <a:srgbClr val="202124"/>
                </a:solidFill>
                <a:latin typeface="Garet Bold"/>
              </a:rPr>
              <a:t>Accommodation</a:t>
            </a:r>
          </a:p>
        </p:txBody>
      </p:sp>
      <p:grpSp>
        <p:nvGrpSpPr>
          <p:cNvPr id="34" name="Group 34"/>
          <p:cNvGrpSpPr/>
          <p:nvPr/>
        </p:nvGrpSpPr>
        <p:grpSpPr>
          <a:xfrm>
            <a:off x="4232741" y="4879760"/>
            <a:ext cx="851640" cy="851640"/>
            <a:chOff x="0" y="0"/>
            <a:chExt cx="812800" cy="812800"/>
          </a:xfrm>
        </p:grpSpPr>
        <p:sp>
          <p:nvSpPr>
            <p:cNvPr id="35" name="Freeform 3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C3C"/>
            </a:solidFill>
          </p:spPr>
        </p:sp>
        <p:sp>
          <p:nvSpPr>
            <p:cNvPr id="36" name="TextBox 36"/>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2</a:t>
              </a:r>
            </a:p>
          </p:txBody>
        </p:sp>
      </p:grpSp>
      <p:grpSp>
        <p:nvGrpSpPr>
          <p:cNvPr id="37" name="Group 37"/>
          <p:cNvGrpSpPr/>
          <p:nvPr/>
        </p:nvGrpSpPr>
        <p:grpSpPr>
          <a:xfrm>
            <a:off x="8292360" y="4879760"/>
            <a:ext cx="851640" cy="851640"/>
            <a:chOff x="0" y="0"/>
            <a:chExt cx="812800" cy="812800"/>
          </a:xfrm>
        </p:grpSpPr>
        <p:sp>
          <p:nvSpPr>
            <p:cNvPr id="38" name="Freeform 3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185F4"/>
            </a:solidFill>
          </p:spPr>
        </p:sp>
        <p:sp>
          <p:nvSpPr>
            <p:cNvPr id="39" name="TextBox 39"/>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3</a:t>
              </a:r>
            </a:p>
          </p:txBody>
        </p:sp>
      </p:grpSp>
      <p:grpSp>
        <p:nvGrpSpPr>
          <p:cNvPr id="40" name="Group 40"/>
          <p:cNvGrpSpPr/>
          <p:nvPr/>
        </p:nvGrpSpPr>
        <p:grpSpPr>
          <a:xfrm>
            <a:off x="12364821" y="4879760"/>
            <a:ext cx="851640" cy="851640"/>
            <a:chOff x="0" y="0"/>
            <a:chExt cx="812800" cy="812800"/>
          </a:xfrm>
        </p:grpSpPr>
        <p:sp>
          <p:nvSpPr>
            <p:cNvPr id="41" name="Freeform 4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BF63"/>
            </a:solidFill>
          </p:spPr>
        </p:sp>
        <p:sp>
          <p:nvSpPr>
            <p:cNvPr id="42" name="TextBox 42"/>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4</a:t>
              </a:r>
            </a:p>
          </p:txBody>
        </p:sp>
      </p:grpSp>
      <p:grpSp>
        <p:nvGrpSpPr>
          <p:cNvPr id="43" name="Group 43"/>
          <p:cNvGrpSpPr/>
          <p:nvPr/>
        </p:nvGrpSpPr>
        <p:grpSpPr>
          <a:xfrm>
            <a:off x="16376510" y="0"/>
            <a:ext cx="851640" cy="851640"/>
            <a:chOff x="0" y="0"/>
            <a:chExt cx="812800" cy="812800"/>
          </a:xfrm>
        </p:grpSpPr>
        <p:sp>
          <p:nvSpPr>
            <p:cNvPr id="44" name="Freeform 4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3BF56"/>
            </a:solidFill>
          </p:spPr>
        </p:sp>
        <p:sp>
          <p:nvSpPr>
            <p:cNvPr id="45" name="TextBox 45"/>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1</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1132630" cy="1593214"/>
          </a:xfrm>
          <a:custGeom>
            <a:avLst/>
            <a:gdLst/>
            <a:ahLst/>
            <a:cxnLst/>
            <a:rect l="l" t="t" r="r" b="b"/>
            <a:pathLst>
              <a:path w="1132630" h="1593214">
                <a:moveTo>
                  <a:pt x="0" y="0"/>
                </a:moveTo>
                <a:lnTo>
                  <a:pt x="1132630" y="0"/>
                </a:lnTo>
                <a:lnTo>
                  <a:pt x="1132630" y="1593214"/>
                </a:lnTo>
                <a:lnTo>
                  <a:pt x="0" y="15932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2606678" y="1449069"/>
            <a:ext cx="15681322" cy="752475"/>
          </a:xfrm>
          <a:prstGeom prst="rect">
            <a:avLst/>
          </a:prstGeom>
        </p:spPr>
        <p:txBody>
          <a:bodyPr lIns="0" tIns="0" rIns="0" bIns="0" rtlCol="0" anchor="t">
            <a:spAutoFit/>
          </a:bodyPr>
          <a:lstStyle/>
          <a:p>
            <a:pPr>
              <a:lnSpc>
                <a:spcPts val="5996"/>
              </a:lnSpc>
            </a:pPr>
            <a:r>
              <a:rPr lang="en-US" sz="4997">
                <a:solidFill>
                  <a:srgbClr val="00BF63"/>
                </a:solidFill>
                <a:latin typeface="Garet"/>
              </a:rPr>
              <a:t>EXAMPLES OF TOURISM RESOURCES </a:t>
            </a:r>
          </a:p>
        </p:txBody>
      </p:sp>
      <p:sp>
        <p:nvSpPr>
          <p:cNvPr id="4" name="TextBox 4"/>
          <p:cNvSpPr txBox="1"/>
          <p:nvPr/>
        </p:nvSpPr>
        <p:spPr>
          <a:xfrm>
            <a:off x="10909787" y="3252767"/>
            <a:ext cx="6218547" cy="269380"/>
          </a:xfrm>
          <a:prstGeom prst="rect">
            <a:avLst/>
          </a:prstGeom>
        </p:spPr>
        <p:txBody>
          <a:bodyPr lIns="0" tIns="0" rIns="0" bIns="0" rtlCol="0" anchor="t">
            <a:spAutoFit/>
          </a:bodyPr>
          <a:lstStyle/>
          <a:p>
            <a:pPr>
              <a:lnSpc>
                <a:spcPts val="2144"/>
              </a:lnSpc>
              <a:spcBef>
                <a:spcPct val="0"/>
              </a:spcBef>
            </a:pPr>
            <a:r>
              <a:rPr lang="en-US" sz="1531">
                <a:solidFill>
                  <a:srgbClr val="292828"/>
                </a:solidFill>
                <a:latin typeface="Poppins Medium"/>
              </a:rPr>
              <a:t> </a:t>
            </a:r>
          </a:p>
        </p:txBody>
      </p:sp>
      <p:sp>
        <p:nvSpPr>
          <p:cNvPr id="5" name="TextBox 5"/>
          <p:cNvSpPr txBox="1"/>
          <p:nvPr/>
        </p:nvSpPr>
        <p:spPr>
          <a:xfrm>
            <a:off x="1028700" y="2884852"/>
            <a:ext cx="16335952" cy="1710055"/>
          </a:xfrm>
          <a:prstGeom prst="rect">
            <a:avLst/>
          </a:prstGeom>
        </p:spPr>
        <p:txBody>
          <a:bodyPr lIns="0" tIns="0" rIns="0" bIns="0" rtlCol="0" anchor="t">
            <a:spAutoFit/>
          </a:bodyPr>
          <a:lstStyle/>
          <a:p>
            <a:pPr algn="just">
              <a:lnSpc>
                <a:spcPts val="3380"/>
              </a:lnSpc>
            </a:pPr>
            <a:r>
              <a:rPr lang="en-US" sz="2600">
                <a:solidFill>
                  <a:srgbClr val="202124"/>
                </a:solidFill>
                <a:latin typeface="Garet"/>
              </a:rPr>
              <a:t>Tourism resources includes the local workforce, local industries, and natural environment. This can help to establish partnerships and identify opportunities to collaborate with local businesses.  </a:t>
            </a:r>
          </a:p>
          <a:p>
            <a:pPr algn="just">
              <a:lnSpc>
                <a:spcPts val="3380"/>
              </a:lnSpc>
            </a:pPr>
            <a:endParaRPr lang="en-US" sz="2600">
              <a:solidFill>
                <a:srgbClr val="202124"/>
              </a:solidFill>
              <a:latin typeface="Garet"/>
            </a:endParaRPr>
          </a:p>
        </p:txBody>
      </p:sp>
      <p:grpSp>
        <p:nvGrpSpPr>
          <p:cNvPr id="6" name="Group 6"/>
          <p:cNvGrpSpPr/>
          <p:nvPr/>
        </p:nvGrpSpPr>
        <p:grpSpPr>
          <a:xfrm>
            <a:off x="685011" y="4582540"/>
            <a:ext cx="5430995" cy="5224952"/>
            <a:chOff x="0" y="0"/>
            <a:chExt cx="1546414" cy="1487746"/>
          </a:xfrm>
        </p:grpSpPr>
        <p:sp>
          <p:nvSpPr>
            <p:cNvPr id="7" name="Freeform 7"/>
            <p:cNvSpPr/>
            <p:nvPr/>
          </p:nvSpPr>
          <p:spPr>
            <a:xfrm>
              <a:off x="0" y="0"/>
              <a:ext cx="1546414" cy="1487746"/>
            </a:xfrm>
            <a:custGeom>
              <a:avLst/>
              <a:gdLst/>
              <a:ahLst/>
              <a:cxnLst/>
              <a:rect l="l" t="t" r="r" b="b"/>
              <a:pathLst>
                <a:path w="1546414" h="1487746">
                  <a:moveTo>
                    <a:pt x="71275" y="0"/>
                  </a:moveTo>
                  <a:lnTo>
                    <a:pt x="1475139" y="0"/>
                  </a:lnTo>
                  <a:cubicBezTo>
                    <a:pt x="1514503" y="0"/>
                    <a:pt x="1546414" y="31911"/>
                    <a:pt x="1546414" y="71275"/>
                  </a:cubicBezTo>
                  <a:lnTo>
                    <a:pt x="1546414" y="1416470"/>
                  </a:lnTo>
                  <a:cubicBezTo>
                    <a:pt x="1546414" y="1455835"/>
                    <a:pt x="1514503" y="1487746"/>
                    <a:pt x="1475139" y="1487746"/>
                  </a:cubicBezTo>
                  <a:lnTo>
                    <a:pt x="71275" y="1487746"/>
                  </a:lnTo>
                  <a:cubicBezTo>
                    <a:pt x="31911" y="1487746"/>
                    <a:pt x="0" y="1455835"/>
                    <a:pt x="0" y="1416470"/>
                  </a:cubicBezTo>
                  <a:lnTo>
                    <a:pt x="0" y="71275"/>
                  </a:lnTo>
                  <a:cubicBezTo>
                    <a:pt x="0" y="31911"/>
                    <a:pt x="31911" y="0"/>
                    <a:pt x="71275" y="0"/>
                  </a:cubicBezTo>
                  <a:close/>
                </a:path>
              </a:pathLst>
            </a:custGeom>
            <a:solidFill>
              <a:srgbClr val="000000">
                <a:alpha val="0"/>
              </a:srgbClr>
            </a:solidFill>
            <a:ln w="28575">
              <a:solidFill>
                <a:srgbClr val="202124"/>
              </a:solidFill>
            </a:ln>
          </p:spPr>
        </p:sp>
        <p:sp>
          <p:nvSpPr>
            <p:cNvPr id="8" name="TextBox 8"/>
            <p:cNvSpPr txBox="1"/>
            <p:nvPr/>
          </p:nvSpPr>
          <p:spPr>
            <a:xfrm>
              <a:off x="0" y="-28575"/>
              <a:ext cx="812800" cy="841375"/>
            </a:xfrm>
            <a:prstGeom prst="rect">
              <a:avLst/>
            </a:prstGeom>
          </p:spPr>
          <p:txBody>
            <a:bodyPr lIns="46988" tIns="46988" rIns="46988" bIns="46988" rtlCol="0" anchor="ctr"/>
            <a:lstStyle/>
            <a:p>
              <a:pPr algn="ctr">
                <a:lnSpc>
                  <a:spcPts val="3380"/>
                </a:lnSpc>
              </a:pPr>
              <a:endParaRPr/>
            </a:p>
          </p:txBody>
        </p:sp>
      </p:grpSp>
      <p:grpSp>
        <p:nvGrpSpPr>
          <p:cNvPr id="9" name="Group 9"/>
          <p:cNvGrpSpPr/>
          <p:nvPr/>
        </p:nvGrpSpPr>
        <p:grpSpPr>
          <a:xfrm>
            <a:off x="5529841" y="4289404"/>
            <a:ext cx="854096" cy="854096"/>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3BF56"/>
            </a:solidFill>
          </p:spPr>
        </p:sp>
        <p:sp>
          <p:nvSpPr>
            <p:cNvPr id="11" name="TextBox 11"/>
            <p:cNvSpPr txBox="1"/>
            <p:nvPr/>
          </p:nvSpPr>
          <p:spPr>
            <a:xfrm>
              <a:off x="76200" y="47625"/>
              <a:ext cx="660400" cy="688975"/>
            </a:xfrm>
            <a:prstGeom prst="rect">
              <a:avLst/>
            </a:prstGeom>
          </p:spPr>
          <p:txBody>
            <a:bodyPr lIns="46988" tIns="46988" rIns="46988" bIns="46988" rtlCol="0" anchor="ctr"/>
            <a:lstStyle/>
            <a:p>
              <a:pPr algn="ctr">
                <a:lnSpc>
                  <a:spcPts val="3900"/>
                </a:lnSpc>
              </a:pPr>
              <a:r>
                <a:rPr lang="en-US" sz="3000">
                  <a:solidFill>
                    <a:srgbClr val="202124"/>
                  </a:solidFill>
                  <a:latin typeface="Garet Bold"/>
                </a:rPr>
                <a:t>1</a:t>
              </a:r>
            </a:p>
          </p:txBody>
        </p:sp>
      </p:grpSp>
      <p:sp>
        <p:nvSpPr>
          <p:cNvPr id="12" name="TextBox 12"/>
          <p:cNvSpPr txBox="1"/>
          <p:nvPr/>
        </p:nvSpPr>
        <p:spPr>
          <a:xfrm>
            <a:off x="1028700" y="6169351"/>
            <a:ext cx="4691186" cy="4213162"/>
          </a:xfrm>
          <a:prstGeom prst="rect">
            <a:avLst/>
          </a:prstGeom>
        </p:spPr>
        <p:txBody>
          <a:bodyPr lIns="0" tIns="0" rIns="0" bIns="0" rtlCol="0" anchor="t">
            <a:spAutoFit/>
          </a:bodyPr>
          <a:lstStyle/>
          <a:p>
            <a:pPr marL="432864" lvl="1" indent="-216432">
              <a:lnSpc>
                <a:spcPts val="2606"/>
              </a:lnSpc>
              <a:buFont typeface="Arial"/>
              <a:buChar char="•"/>
            </a:pPr>
            <a:r>
              <a:rPr lang="en-US" sz="2004">
                <a:solidFill>
                  <a:srgbClr val="202124"/>
                </a:solidFill>
                <a:latin typeface="Garet"/>
              </a:rPr>
              <a:t>Assessing skills and experience </a:t>
            </a:r>
          </a:p>
          <a:p>
            <a:pPr marL="432864" lvl="1" indent="-216432">
              <a:lnSpc>
                <a:spcPts val="2606"/>
              </a:lnSpc>
              <a:buFont typeface="Arial"/>
              <a:buChar char="•"/>
            </a:pPr>
            <a:r>
              <a:rPr lang="en-US" sz="2004">
                <a:solidFill>
                  <a:srgbClr val="202124"/>
                </a:solidFill>
                <a:latin typeface="Garet"/>
              </a:rPr>
              <a:t>Assessing language proficiency and communication skills </a:t>
            </a:r>
          </a:p>
          <a:p>
            <a:pPr marL="432864" lvl="1" indent="-216432">
              <a:lnSpc>
                <a:spcPts val="2606"/>
              </a:lnSpc>
              <a:buFont typeface="Arial"/>
              <a:buChar char="•"/>
            </a:pPr>
            <a:r>
              <a:rPr lang="en-US" sz="2004">
                <a:solidFill>
                  <a:srgbClr val="202124"/>
                </a:solidFill>
                <a:latin typeface="Garet"/>
              </a:rPr>
              <a:t>Identifying potential gaps in the workforce, such as a shortage of skilled chefs, tour guides etc</a:t>
            </a:r>
          </a:p>
          <a:p>
            <a:pPr marL="432864" lvl="1" indent="-216432">
              <a:lnSpc>
                <a:spcPts val="2606"/>
              </a:lnSpc>
              <a:buFont typeface="Arial"/>
              <a:buChar char="•"/>
            </a:pPr>
            <a:r>
              <a:rPr lang="en-US" sz="2004">
                <a:solidFill>
                  <a:srgbClr val="202124"/>
                </a:solidFill>
                <a:latin typeface="Garet"/>
              </a:rPr>
              <a:t>Turnover rates and job satisfaction levels within the local tourism industry</a:t>
            </a:r>
          </a:p>
          <a:p>
            <a:pPr>
              <a:lnSpc>
                <a:spcPts val="2606"/>
              </a:lnSpc>
            </a:pPr>
            <a:r>
              <a:rPr lang="en-US" sz="2004">
                <a:solidFill>
                  <a:srgbClr val="202124"/>
                </a:solidFill>
                <a:latin typeface="Garet"/>
              </a:rPr>
              <a:t> </a:t>
            </a:r>
          </a:p>
          <a:p>
            <a:pPr>
              <a:lnSpc>
                <a:spcPts val="2606"/>
              </a:lnSpc>
            </a:pPr>
            <a:endParaRPr lang="en-US" sz="2004">
              <a:solidFill>
                <a:srgbClr val="202124"/>
              </a:solidFill>
              <a:latin typeface="Garet"/>
            </a:endParaRPr>
          </a:p>
          <a:p>
            <a:pPr>
              <a:lnSpc>
                <a:spcPts val="2606"/>
              </a:lnSpc>
            </a:pPr>
            <a:endParaRPr lang="en-US" sz="2004">
              <a:solidFill>
                <a:srgbClr val="202124"/>
              </a:solidFill>
              <a:latin typeface="Garet"/>
            </a:endParaRPr>
          </a:p>
          <a:p>
            <a:pPr>
              <a:lnSpc>
                <a:spcPts val="2606"/>
              </a:lnSpc>
            </a:pPr>
            <a:endParaRPr lang="en-US" sz="2004">
              <a:solidFill>
                <a:srgbClr val="202124"/>
              </a:solidFill>
              <a:latin typeface="Garet"/>
            </a:endParaRPr>
          </a:p>
        </p:txBody>
      </p:sp>
      <p:sp>
        <p:nvSpPr>
          <p:cNvPr id="13" name="TextBox 13"/>
          <p:cNvSpPr txBox="1"/>
          <p:nvPr/>
        </p:nvSpPr>
        <p:spPr>
          <a:xfrm>
            <a:off x="1028700" y="5278214"/>
            <a:ext cx="3254871" cy="423800"/>
          </a:xfrm>
          <a:prstGeom prst="rect">
            <a:avLst/>
          </a:prstGeom>
        </p:spPr>
        <p:txBody>
          <a:bodyPr lIns="0" tIns="0" rIns="0" bIns="0" rtlCol="0" anchor="t">
            <a:spAutoFit/>
          </a:bodyPr>
          <a:lstStyle/>
          <a:p>
            <a:pPr>
              <a:lnSpc>
                <a:spcPts val="3418"/>
              </a:lnSpc>
            </a:pPr>
            <a:r>
              <a:rPr lang="en-US" sz="2629">
                <a:solidFill>
                  <a:srgbClr val="202124"/>
                </a:solidFill>
                <a:latin typeface="Garet Bold"/>
              </a:rPr>
              <a:t>Local Workforce </a:t>
            </a:r>
          </a:p>
        </p:txBody>
      </p:sp>
      <p:grpSp>
        <p:nvGrpSpPr>
          <p:cNvPr id="14" name="Group 14"/>
          <p:cNvGrpSpPr/>
          <p:nvPr/>
        </p:nvGrpSpPr>
        <p:grpSpPr>
          <a:xfrm>
            <a:off x="6451595" y="4582540"/>
            <a:ext cx="5430995" cy="5224952"/>
            <a:chOff x="0" y="0"/>
            <a:chExt cx="1546414" cy="1487746"/>
          </a:xfrm>
        </p:grpSpPr>
        <p:sp>
          <p:nvSpPr>
            <p:cNvPr id="15" name="Freeform 15"/>
            <p:cNvSpPr/>
            <p:nvPr/>
          </p:nvSpPr>
          <p:spPr>
            <a:xfrm>
              <a:off x="0" y="0"/>
              <a:ext cx="1546414" cy="1487746"/>
            </a:xfrm>
            <a:custGeom>
              <a:avLst/>
              <a:gdLst/>
              <a:ahLst/>
              <a:cxnLst/>
              <a:rect l="l" t="t" r="r" b="b"/>
              <a:pathLst>
                <a:path w="1546414" h="1487746">
                  <a:moveTo>
                    <a:pt x="71275" y="0"/>
                  </a:moveTo>
                  <a:lnTo>
                    <a:pt x="1475139" y="0"/>
                  </a:lnTo>
                  <a:cubicBezTo>
                    <a:pt x="1514503" y="0"/>
                    <a:pt x="1546414" y="31911"/>
                    <a:pt x="1546414" y="71275"/>
                  </a:cubicBezTo>
                  <a:lnTo>
                    <a:pt x="1546414" y="1416470"/>
                  </a:lnTo>
                  <a:cubicBezTo>
                    <a:pt x="1546414" y="1455835"/>
                    <a:pt x="1514503" y="1487746"/>
                    <a:pt x="1475139" y="1487746"/>
                  </a:cubicBezTo>
                  <a:lnTo>
                    <a:pt x="71275" y="1487746"/>
                  </a:lnTo>
                  <a:cubicBezTo>
                    <a:pt x="31911" y="1487746"/>
                    <a:pt x="0" y="1455835"/>
                    <a:pt x="0" y="1416470"/>
                  </a:cubicBezTo>
                  <a:lnTo>
                    <a:pt x="0" y="71275"/>
                  </a:lnTo>
                  <a:cubicBezTo>
                    <a:pt x="0" y="31911"/>
                    <a:pt x="31911" y="0"/>
                    <a:pt x="71275" y="0"/>
                  </a:cubicBezTo>
                  <a:close/>
                </a:path>
              </a:pathLst>
            </a:custGeom>
            <a:solidFill>
              <a:srgbClr val="000000">
                <a:alpha val="0"/>
              </a:srgbClr>
            </a:solidFill>
            <a:ln w="28575">
              <a:solidFill>
                <a:srgbClr val="202124"/>
              </a:solidFill>
            </a:ln>
          </p:spPr>
        </p:sp>
        <p:sp>
          <p:nvSpPr>
            <p:cNvPr id="16" name="TextBox 16"/>
            <p:cNvSpPr txBox="1"/>
            <p:nvPr/>
          </p:nvSpPr>
          <p:spPr>
            <a:xfrm>
              <a:off x="0" y="-28575"/>
              <a:ext cx="812800" cy="841375"/>
            </a:xfrm>
            <a:prstGeom prst="rect">
              <a:avLst/>
            </a:prstGeom>
          </p:spPr>
          <p:txBody>
            <a:bodyPr lIns="46988" tIns="46988" rIns="46988" bIns="46988" rtlCol="0" anchor="ctr"/>
            <a:lstStyle/>
            <a:p>
              <a:pPr algn="ctr">
                <a:lnSpc>
                  <a:spcPts val="3380"/>
                </a:lnSpc>
              </a:pPr>
              <a:endParaRPr/>
            </a:p>
          </p:txBody>
        </p:sp>
      </p:grpSp>
      <p:grpSp>
        <p:nvGrpSpPr>
          <p:cNvPr id="17" name="Group 17"/>
          <p:cNvGrpSpPr/>
          <p:nvPr/>
        </p:nvGrpSpPr>
        <p:grpSpPr>
          <a:xfrm>
            <a:off x="11220376" y="4289404"/>
            <a:ext cx="854096" cy="854096"/>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C3C"/>
            </a:solidFill>
          </p:spPr>
        </p:sp>
        <p:sp>
          <p:nvSpPr>
            <p:cNvPr id="19" name="TextBox 19"/>
            <p:cNvSpPr txBox="1"/>
            <p:nvPr/>
          </p:nvSpPr>
          <p:spPr>
            <a:xfrm>
              <a:off x="76200" y="47625"/>
              <a:ext cx="660400" cy="688975"/>
            </a:xfrm>
            <a:prstGeom prst="rect">
              <a:avLst/>
            </a:prstGeom>
          </p:spPr>
          <p:txBody>
            <a:bodyPr lIns="46988" tIns="46988" rIns="46988" bIns="46988" rtlCol="0" anchor="ctr"/>
            <a:lstStyle/>
            <a:p>
              <a:pPr algn="ctr">
                <a:lnSpc>
                  <a:spcPts val="3900"/>
                </a:lnSpc>
              </a:pPr>
              <a:r>
                <a:rPr lang="en-US" sz="3000">
                  <a:solidFill>
                    <a:srgbClr val="202124"/>
                  </a:solidFill>
                  <a:latin typeface="Garet Bold"/>
                </a:rPr>
                <a:t>2</a:t>
              </a:r>
            </a:p>
          </p:txBody>
        </p:sp>
      </p:grpSp>
      <p:grpSp>
        <p:nvGrpSpPr>
          <p:cNvPr id="20" name="Group 20"/>
          <p:cNvGrpSpPr/>
          <p:nvPr/>
        </p:nvGrpSpPr>
        <p:grpSpPr>
          <a:xfrm>
            <a:off x="12218179" y="4582540"/>
            <a:ext cx="5430995" cy="5224952"/>
            <a:chOff x="0" y="0"/>
            <a:chExt cx="1546414" cy="1487746"/>
          </a:xfrm>
        </p:grpSpPr>
        <p:sp>
          <p:nvSpPr>
            <p:cNvPr id="21" name="Freeform 21"/>
            <p:cNvSpPr/>
            <p:nvPr/>
          </p:nvSpPr>
          <p:spPr>
            <a:xfrm>
              <a:off x="0" y="0"/>
              <a:ext cx="1546414" cy="1487746"/>
            </a:xfrm>
            <a:custGeom>
              <a:avLst/>
              <a:gdLst/>
              <a:ahLst/>
              <a:cxnLst/>
              <a:rect l="l" t="t" r="r" b="b"/>
              <a:pathLst>
                <a:path w="1546414" h="1487746">
                  <a:moveTo>
                    <a:pt x="71275" y="0"/>
                  </a:moveTo>
                  <a:lnTo>
                    <a:pt x="1475139" y="0"/>
                  </a:lnTo>
                  <a:cubicBezTo>
                    <a:pt x="1514503" y="0"/>
                    <a:pt x="1546414" y="31911"/>
                    <a:pt x="1546414" y="71275"/>
                  </a:cubicBezTo>
                  <a:lnTo>
                    <a:pt x="1546414" y="1416470"/>
                  </a:lnTo>
                  <a:cubicBezTo>
                    <a:pt x="1546414" y="1455835"/>
                    <a:pt x="1514503" y="1487746"/>
                    <a:pt x="1475139" y="1487746"/>
                  </a:cubicBezTo>
                  <a:lnTo>
                    <a:pt x="71275" y="1487746"/>
                  </a:lnTo>
                  <a:cubicBezTo>
                    <a:pt x="31911" y="1487746"/>
                    <a:pt x="0" y="1455835"/>
                    <a:pt x="0" y="1416470"/>
                  </a:cubicBezTo>
                  <a:lnTo>
                    <a:pt x="0" y="71275"/>
                  </a:lnTo>
                  <a:cubicBezTo>
                    <a:pt x="0" y="31911"/>
                    <a:pt x="31911" y="0"/>
                    <a:pt x="71275" y="0"/>
                  </a:cubicBezTo>
                  <a:close/>
                </a:path>
              </a:pathLst>
            </a:custGeom>
            <a:solidFill>
              <a:srgbClr val="000000">
                <a:alpha val="0"/>
              </a:srgbClr>
            </a:solidFill>
            <a:ln w="28575">
              <a:solidFill>
                <a:srgbClr val="202124"/>
              </a:solidFill>
            </a:ln>
          </p:spPr>
        </p:sp>
        <p:sp>
          <p:nvSpPr>
            <p:cNvPr id="22" name="TextBox 22"/>
            <p:cNvSpPr txBox="1"/>
            <p:nvPr/>
          </p:nvSpPr>
          <p:spPr>
            <a:xfrm>
              <a:off x="0" y="-28575"/>
              <a:ext cx="812800" cy="841375"/>
            </a:xfrm>
            <a:prstGeom prst="rect">
              <a:avLst/>
            </a:prstGeom>
          </p:spPr>
          <p:txBody>
            <a:bodyPr lIns="46988" tIns="46988" rIns="46988" bIns="46988" rtlCol="0" anchor="ctr"/>
            <a:lstStyle/>
            <a:p>
              <a:pPr algn="ctr">
                <a:lnSpc>
                  <a:spcPts val="3380"/>
                </a:lnSpc>
              </a:pPr>
              <a:endParaRPr/>
            </a:p>
          </p:txBody>
        </p:sp>
      </p:grpSp>
      <p:grpSp>
        <p:nvGrpSpPr>
          <p:cNvPr id="23" name="Group 23"/>
          <p:cNvGrpSpPr/>
          <p:nvPr/>
        </p:nvGrpSpPr>
        <p:grpSpPr>
          <a:xfrm>
            <a:off x="16910911" y="4289404"/>
            <a:ext cx="854096" cy="854096"/>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185F4"/>
            </a:solidFill>
          </p:spPr>
        </p:sp>
        <p:sp>
          <p:nvSpPr>
            <p:cNvPr id="25" name="TextBox 25"/>
            <p:cNvSpPr txBox="1"/>
            <p:nvPr/>
          </p:nvSpPr>
          <p:spPr>
            <a:xfrm>
              <a:off x="76200" y="47625"/>
              <a:ext cx="660400" cy="688975"/>
            </a:xfrm>
            <a:prstGeom prst="rect">
              <a:avLst/>
            </a:prstGeom>
          </p:spPr>
          <p:txBody>
            <a:bodyPr lIns="46988" tIns="46988" rIns="46988" bIns="46988" rtlCol="0" anchor="ctr"/>
            <a:lstStyle/>
            <a:p>
              <a:pPr algn="ctr">
                <a:lnSpc>
                  <a:spcPts val="3900"/>
                </a:lnSpc>
              </a:pPr>
              <a:r>
                <a:rPr lang="en-US" sz="3000">
                  <a:solidFill>
                    <a:srgbClr val="202124"/>
                  </a:solidFill>
                  <a:latin typeface="Garet Bold"/>
                </a:rPr>
                <a:t>3</a:t>
              </a:r>
            </a:p>
          </p:txBody>
        </p:sp>
      </p:grpSp>
      <p:sp>
        <p:nvSpPr>
          <p:cNvPr id="26" name="TextBox 26"/>
          <p:cNvSpPr txBox="1"/>
          <p:nvPr/>
        </p:nvSpPr>
        <p:spPr>
          <a:xfrm>
            <a:off x="6795284" y="6169351"/>
            <a:ext cx="4691186" cy="4537012"/>
          </a:xfrm>
          <a:prstGeom prst="rect">
            <a:avLst/>
          </a:prstGeom>
        </p:spPr>
        <p:txBody>
          <a:bodyPr lIns="0" tIns="0" rIns="0" bIns="0" rtlCol="0" anchor="t">
            <a:spAutoFit/>
          </a:bodyPr>
          <a:lstStyle/>
          <a:p>
            <a:pPr marL="432864" lvl="1" indent="-216432">
              <a:lnSpc>
                <a:spcPts val="2606"/>
              </a:lnSpc>
              <a:buFont typeface="Arial"/>
              <a:buChar char="•"/>
            </a:pPr>
            <a:r>
              <a:rPr lang="en-US" sz="2004">
                <a:solidFill>
                  <a:srgbClr val="202124"/>
                </a:solidFill>
                <a:latin typeface="Garet"/>
              </a:rPr>
              <a:t>Range and quality of local businesses and industries</a:t>
            </a:r>
          </a:p>
          <a:p>
            <a:pPr marL="432864" lvl="1" indent="-216432">
              <a:lnSpc>
                <a:spcPts val="2606"/>
              </a:lnSpc>
              <a:buFont typeface="Arial"/>
              <a:buChar char="•"/>
            </a:pPr>
            <a:r>
              <a:rPr lang="en-US" sz="2004">
                <a:solidFill>
                  <a:srgbClr val="202124"/>
                </a:solidFill>
                <a:latin typeface="Garet"/>
              </a:rPr>
              <a:t>Potential for collaboration and partnership </a:t>
            </a:r>
          </a:p>
          <a:p>
            <a:pPr marL="432864" lvl="1" indent="-216432">
              <a:lnSpc>
                <a:spcPts val="2606"/>
              </a:lnSpc>
              <a:buFont typeface="Arial"/>
              <a:buChar char="•"/>
            </a:pPr>
            <a:r>
              <a:rPr lang="en-US" sz="2004">
                <a:solidFill>
                  <a:srgbClr val="202124"/>
                </a:solidFill>
                <a:latin typeface="Garet"/>
              </a:rPr>
              <a:t>Availability of locally produced goods and services </a:t>
            </a:r>
          </a:p>
          <a:p>
            <a:pPr marL="432864" lvl="1" indent="-216432">
              <a:lnSpc>
                <a:spcPts val="2606"/>
              </a:lnSpc>
              <a:buFont typeface="Arial"/>
              <a:buChar char="•"/>
            </a:pPr>
            <a:r>
              <a:rPr lang="en-US" sz="2004">
                <a:solidFill>
                  <a:srgbClr val="202124"/>
                </a:solidFill>
                <a:latin typeface="Garet"/>
              </a:rPr>
              <a:t>Strengths and weaknesses of local businesses</a:t>
            </a:r>
          </a:p>
          <a:p>
            <a:pPr marL="432864" lvl="1" indent="-216432">
              <a:lnSpc>
                <a:spcPts val="2606"/>
              </a:lnSpc>
              <a:buFont typeface="Arial"/>
              <a:buChar char="•"/>
            </a:pPr>
            <a:r>
              <a:rPr lang="en-US" sz="2004">
                <a:solidFill>
                  <a:srgbClr val="202124"/>
                </a:solidFill>
                <a:latin typeface="Garet"/>
              </a:rPr>
              <a:t>Potential for diversifying the local economy </a:t>
            </a:r>
          </a:p>
          <a:p>
            <a:pPr>
              <a:lnSpc>
                <a:spcPts val="2606"/>
              </a:lnSpc>
            </a:pPr>
            <a:r>
              <a:rPr lang="en-US" sz="2004">
                <a:solidFill>
                  <a:srgbClr val="202124"/>
                </a:solidFill>
                <a:latin typeface="Garet"/>
              </a:rPr>
              <a:t> </a:t>
            </a:r>
          </a:p>
          <a:p>
            <a:pPr>
              <a:lnSpc>
                <a:spcPts val="2606"/>
              </a:lnSpc>
            </a:pPr>
            <a:endParaRPr lang="en-US" sz="2004">
              <a:solidFill>
                <a:srgbClr val="202124"/>
              </a:solidFill>
              <a:latin typeface="Garet"/>
            </a:endParaRPr>
          </a:p>
          <a:p>
            <a:pPr>
              <a:lnSpc>
                <a:spcPts val="2606"/>
              </a:lnSpc>
            </a:pPr>
            <a:endParaRPr lang="en-US" sz="2004">
              <a:solidFill>
                <a:srgbClr val="202124"/>
              </a:solidFill>
              <a:latin typeface="Garet"/>
            </a:endParaRPr>
          </a:p>
          <a:p>
            <a:pPr>
              <a:lnSpc>
                <a:spcPts val="2606"/>
              </a:lnSpc>
            </a:pPr>
            <a:endParaRPr lang="en-US" sz="2004">
              <a:solidFill>
                <a:srgbClr val="202124"/>
              </a:solidFill>
              <a:latin typeface="Garet"/>
            </a:endParaRPr>
          </a:p>
        </p:txBody>
      </p:sp>
      <p:sp>
        <p:nvSpPr>
          <p:cNvPr id="27" name="TextBox 27"/>
          <p:cNvSpPr txBox="1"/>
          <p:nvPr/>
        </p:nvSpPr>
        <p:spPr>
          <a:xfrm>
            <a:off x="6795284" y="5278214"/>
            <a:ext cx="3254871" cy="423800"/>
          </a:xfrm>
          <a:prstGeom prst="rect">
            <a:avLst/>
          </a:prstGeom>
        </p:spPr>
        <p:txBody>
          <a:bodyPr lIns="0" tIns="0" rIns="0" bIns="0" rtlCol="0" anchor="t">
            <a:spAutoFit/>
          </a:bodyPr>
          <a:lstStyle/>
          <a:p>
            <a:pPr>
              <a:lnSpc>
                <a:spcPts val="3418"/>
              </a:lnSpc>
            </a:pPr>
            <a:r>
              <a:rPr lang="en-US" sz="2629">
                <a:solidFill>
                  <a:srgbClr val="202124"/>
                </a:solidFill>
                <a:latin typeface="Garet Bold"/>
              </a:rPr>
              <a:t>Local Industries</a:t>
            </a:r>
          </a:p>
        </p:txBody>
      </p:sp>
      <p:sp>
        <p:nvSpPr>
          <p:cNvPr id="28" name="TextBox 28"/>
          <p:cNvSpPr txBox="1"/>
          <p:nvPr/>
        </p:nvSpPr>
        <p:spPr>
          <a:xfrm>
            <a:off x="12561868" y="6169351"/>
            <a:ext cx="4691186" cy="4213162"/>
          </a:xfrm>
          <a:prstGeom prst="rect">
            <a:avLst/>
          </a:prstGeom>
        </p:spPr>
        <p:txBody>
          <a:bodyPr lIns="0" tIns="0" rIns="0" bIns="0" rtlCol="0" anchor="t">
            <a:spAutoFit/>
          </a:bodyPr>
          <a:lstStyle/>
          <a:p>
            <a:pPr marL="432864" lvl="1" indent="-216432">
              <a:lnSpc>
                <a:spcPts val="2606"/>
              </a:lnSpc>
              <a:buFont typeface="Arial"/>
              <a:buChar char="•"/>
            </a:pPr>
            <a:r>
              <a:rPr lang="en-US" sz="2004">
                <a:solidFill>
                  <a:srgbClr val="202124"/>
                </a:solidFill>
                <a:latin typeface="Garet"/>
              </a:rPr>
              <a:t>Climate and natural attractions</a:t>
            </a:r>
          </a:p>
          <a:p>
            <a:pPr marL="432864" lvl="1" indent="-216432">
              <a:lnSpc>
                <a:spcPts val="2606"/>
              </a:lnSpc>
              <a:buFont typeface="Arial"/>
              <a:buChar char="•"/>
            </a:pPr>
            <a:r>
              <a:rPr lang="en-US" sz="2004">
                <a:solidFill>
                  <a:srgbClr val="202124"/>
                </a:solidFill>
                <a:latin typeface="Garet"/>
              </a:rPr>
              <a:t>Potential for nature-based tourism activities.</a:t>
            </a:r>
          </a:p>
          <a:p>
            <a:pPr marL="432864" lvl="1" indent="-216432">
              <a:lnSpc>
                <a:spcPts val="2606"/>
              </a:lnSpc>
              <a:buFont typeface="Arial"/>
              <a:buChar char="•"/>
            </a:pPr>
            <a:r>
              <a:rPr lang="en-US" sz="2004">
                <a:solidFill>
                  <a:srgbClr val="202124"/>
                </a:solidFill>
                <a:latin typeface="Garet"/>
              </a:rPr>
              <a:t>Environmental risks  </a:t>
            </a:r>
          </a:p>
          <a:p>
            <a:pPr marL="432864" lvl="1" indent="-216432">
              <a:lnSpc>
                <a:spcPts val="2606"/>
              </a:lnSpc>
              <a:buFont typeface="Arial"/>
              <a:buChar char="•"/>
            </a:pPr>
            <a:r>
              <a:rPr lang="en-US" sz="2004">
                <a:solidFill>
                  <a:srgbClr val="202124"/>
                </a:solidFill>
                <a:latin typeface="Garet"/>
              </a:rPr>
              <a:t>Accessibility to natural attractions</a:t>
            </a:r>
          </a:p>
          <a:p>
            <a:pPr marL="432864" lvl="1" indent="-216432">
              <a:lnSpc>
                <a:spcPts val="2606"/>
              </a:lnSpc>
              <a:buFont typeface="Arial"/>
              <a:buChar char="•"/>
            </a:pPr>
            <a:r>
              <a:rPr lang="en-US" sz="2004">
                <a:solidFill>
                  <a:srgbClr val="202124"/>
                </a:solidFill>
                <a:latin typeface="Garet"/>
              </a:rPr>
              <a:t>Potential for ecotourism to contribute to conservation efforts or support local communities.</a:t>
            </a:r>
          </a:p>
          <a:p>
            <a:pPr>
              <a:lnSpc>
                <a:spcPts val="2606"/>
              </a:lnSpc>
            </a:pPr>
            <a:endParaRPr lang="en-US" sz="2004">
              <a:solidFill>
                <a:srgbClr val="202124"/>
              </a:solidFill>
              <a:latin typeface="Garet"/>
            </a:endParaRPr>
          </a:p>
          <a:p>
            <a:pPr>
              <a:lnSpc>
                <a:spcPts val="2606"/>
              </a:lnSpc>
            </a:pPr>
            <a:endParaRPr lang="en-US" sz="2004">
              <a:solidFill>
                <a:srgbClr val="202124"/>
              </a:solidFill>
              <a:latin typeface="Garet"/>
            </a:endParaRPr>
          </a:p>
          <a:p>
            <a:pPr>
              <a:lnSpc>
                <a:spcPts val="2606"/>
              </a:lnSpc>
            </a:pPr>
            <a:endParaRPr lang="en-US" sz="2004">
              <a:solidFill>
                <a:srgbClr val="202124"/>
              </a:solidFill>
              <a:latin typeface="Garet"/>
            </a:endParaRPr>
          </a:p>
        </p:txBody>
      </p:sp>
      <p:sp>
        <p:nvSpPr>
          <p:cNvPr id="29" name="TextBox 29"/>
          <p:cNvSpPr txBox="1"/>
          <p:nvPr/>
        </p:nvSpPr>
        <p:spPr>
          <a:xfrm>
            <a:off x="12561868" y="5278214"/>
            <a:ext cx="3962716" cy="423800"/>
          </a:xfrm>
          <a:prstGeom prst="rect">
            <a:avLst/>
          </a:prstGeom>
        </p:spPr>
        <p:txBody>
          <a:bodyPr lIns="0" tIns="0" rIns="0" bIns="0" rtlCol="0" anchor="t">
            <a:spAutoFit/>
          </a:bodyPr>
          <a:lstStyle/>
          <a:p>
            <a:pPr>
              <a:lnSpc>
                <a:spcPts val="3418"/>
              </a:lnSpc>
            </a:pPr>
            <a:r>
              <a:rPr lang="en-US" sz="2629">
                <a:solidFill>
                  <a:srgbClr val="202124"/>
                </a:solidFill>
                <a:latin typeface="Garet Bold"/>
              </a:rPr>
              <a:t>Natural Environment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1132630" cy="1593214"/>
          </a:xfrm>
          <a:custGeom>
            <a:avLst/>
            <a:gdLst/>
            <a:ahLst/>
            <a:cxnLst/>
            <a:rect l="l" t="t" r="r" b="b"/>
            <a:pathLst>
              <a:path w="1132630" h="1593214">
                <a:moveTo>
                  <a:pt x="0" y="0"/>
                </a:moveTo>
                <a:lnTo>
                  <a:pt x="1132630" y="0"/>
                </a:lnTo>
                <a:lnTo>
                  <a:pt x="1132630" y="1593214"/>
                </a:lnTo>
                <a:lnTo>
                  <a:pt x="0" y="15932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2517354" y="386199"/>
            <a:ext cx="6460643" cy="3762375"/>
          </a:xfrm>
          <a:prstGeom prst="rect">
            <a:avLst/>
          </a:prstGeom>
        </p:spPr>
        <p:txBody>
          <a:bodyPr lIns="0" tIns="0" rIns="0" bIns="0" rtlCol="0" anchor="t">
            <a:spAutoFit/>
          </a:bodyPr>
          <a:lstStyle/>
          <a:p>
            <a:pPr>
              <a:lnSpc>
                <a:spcPts val="5996"/>
              </a:lnSpc>
            </a:pPr>
            <a:r>
              <a:rPr lang="en-US" sz="4997">
                <a:solidFill>
                  <a:srgbClr val="00BF63"/>
                </a:solidFill>
                <a:latin typeface="Garet"/>
              </a:rPr>
              <a:t>EXAMPLES OF COMPLEMENTARY SERVICES  AND AMENITIES</a:t>
            </a:r>
          </a:p>
          <a:p>
            <a:pPr>
              <a:lnSpc>
                <a:spcPts val="5996"/>
              </a:lnSpc>
            </a:pPr>
            <a:endParaRPr lang="en-US" sz="4997">
              <a:solidFill>
                <a:srgbClr val="00BF63"/>
              </a:solidFill>
              <a:latin typeface="Garet"/>
            </a:endParaRPr>
          </a:p>
        </p:txBody>
      </p:sp>
      <p:sp>
        <p:nvSpPr>
          <p:cNvPr id="4" name="TextBox 4"/>
          <p:cNvSpPr txBox="1"/>
          <p:nvPr/>
        </p:nvSpPr>
        <p:spPr>
          <a:xfrm>
            <a:off x="10909787" y="3252767"/>
            <a:ext cx="6218547" cy="269380"/>
          </a:xfrm>
          <a:prstGeom prst="rect">
            <a:avLst/>
          </a:prstGeom>
        </p:spPr>
        <p:txBody>
          <a:bodyPr lIns="0" tIns="0" rIns="0" bIns="0" rtlCol="0" anchor="t">
            <a:spAutoFit/>
          </a:bodyPr>
          <a:lstStyle/>
          <a:p>
            <a:pPr>
              <a:lnSpc>
                <a:spcPts val="2144"/>
              </a:lnSpc>
              <a:spcBef>
                <a:spcPct val="0"/>
              </a:spcBef>
            </a:pPr>
            <a:r>
              <a:rPr lang="en-US" sz="1531">
                <a:solidFill>
                  <a:srgbClr val="292828"/>
                </a:solidFill>
                <a:latin typeface="Poppins Medium"/>
              </a:rPr>
              <a:t> </a:t>
            </a:r>
          </a:p>
        </p:txBody>
      </p:sp>
      <p:sp>
        <p:nvSpPr>
          <p:cNvPr id="5" name="TextBox 5"/>
          <p:cNvSpPr txBox="1"/>
          <p:nvPr/>
        </p:nvSpPr>
        <p:spPr>
          <a:xfrm>
            <a:off x="1101227" y="3493572"/>
            <a:ext cx="7966094" cy="1281430"/>
          </a:xfrm>
          <a:prstGeom prst="rect">
            <a:avLst/>
          </a:prstGeom>
        </p:spPr>
        <p:txBody>
          <a:bodyPr lIns="0" tIns="0" rIns="0" bIns="0" rtlCol="0" anchor="t">
            <a:spAutoFit/>
          </a:bodyPr>
          <a:lstStyle/>
          <a:p>
            <a:pPr algn="just">
              <a:lnSpc>
                <a:spcPts val="3380"/>
              </a:lnSpc>
            </a:pPr>
            <a:r>
              <a:rPr lang="en-US" sz="2600">
                <a:solidFill>
                  <a:srgbClr val="202124"/>
                </a:solidFill>
                <a:latin typeface="Garet"/>
              </a:rPr>
              <a:t>These are services and amenities that may not be directly part of the tourism offer but provide additional services to visitors.  </a:t>
            </a:r>
          </a:p>
        </p:txBody>
      </p:sp>
      <p:grpSp>
        <p:nvGrpSpPr>
          <p:cNvPr id="6" name="Group 6"/>
          <p:cNvGrpSpPr/>
          <p:nvPr/>
        </p:nvGrpSpPr>
        <p:grpSpPr>
          <a:xfrm>
            <a:off x="1177906" y="5158191"/>
            <a:ext cx="3763106" cy="4549621"/>
            <a:chOff x="0" y="0"/>
            <a:chExt cx="1074591" cy="1299188"/>
          </a:xfrm>
        </p:grpSpPr>
        <p:sp>
          <p:nvSpPr>
            <p:cNvPr id="7" name="Freeform 7"/>
            <p:cNvSpPr/>
            <p:nvPr/>
          </p:nvSpPr>
          <p:spPr>
            <a:xfrm>
              <a:off x="0" y="0"/>
              <a:ext cx="1074591" cy="1299188"/>
            </a:xfrm>
            <a:custGeom>
              <a:avLst/>
              <a:gdLst/>
              <a:ahLst/>
              <a:cxnLst/>
              <a:rect l="l" t="t" r="r" b="b"/>
              <a:pathLst>
                <a:path w="1074591" h="1299188">
                  <a:moveTo>
                    <a:pt x="102866" y="0"/>
                  </a:moveTo>
                  <a:lnTo>
                    <a:pt x="971725" y="0"/>
                  </a:lnTo>
                  <a:cubicBezTo>
                    <a:pt x="1028536" y="0"/>
                    <a:pt x="1074591" y="46055"/>
                    <a:pt x="1074591" y="102866"/>
                  </a:cubicBezTo>
                  <a:lnTo>
                    <a:pt x="1074591" y="1196322"/>
                  </a:lnTo>
                  <a:cubicBezTo>
                    <a:pt x="1074591" y="1253133"/>
                    <a:pt x="1028536" y="1299188"/>
                    <a:pt x="971725" y="1299188"/>
                  </a:cubicBezTo>
                  <a:lnTo>
                    <a:pt x="102866" y="1299188"/>
                  </a:lnTo>
                  <a:cubicBezTo>
                    <a:pt x="46055" y="1299188"/>
                    <a:pt x="0" y="1253133"/>
                    <a:pt x="0" y="1196322"/>
                  </a:cubicBezTo>
                  <a:lnTo>
                    <a:pt x="0" y="102866"/>
                  </a:lnTo>
                  <a:cubicBezTo>
                    <a:pt x="0" y="46055"/>
                    <a:pt x="46055" y="0"/>
                    <a:pt x="102866" y="0"/>
                  </a:cubicBezTo>
                  <a:close/>
                </a:path>
              </a:pathLst>
            </a:custGeom>
            <a:solidFill>
              <a:srgbClr val="000000">
                <a:alpha val="0"/>
              </a:srgbClr>
            </a:solidFill>
            <a:ln w="28575">
              <a:solidFill>
                <a:srgbClr val="202124"/>
              </a:solidFill>
            </a:ln>
          </p:spPr>
        </p:sp>
        <p:sp>
          <p:nvSpPr>
            <p:cNvPr id="8" name="TextBox 8"/>
            <p:cNvSpPr txBox="1"/>
            <p:nvPr/>
          </p:nvSpPr>
          <p:spPr>
            <a:xfrm>
              <a:off x="0" y="-28575"/>
              <a:ext cx="812800" cy="841375"/>
            </a:xfrm>
            <a:prstGeom prst="rect">
              <a:avLst/>
            </a:prstGeom>
          </p:spPr>
          <p:txBody>
            <a:bodyPr lIns="46853" tIns="46853" rIns="46853" bIns="46853" rtlCol="0" anchor="ctr"/>
            <a:lstStyle/>
            <a:p>
              <a:pPr algn="ctr">
                <a:lnSpc>
                  <a:spcPts val="3380"/>
                </a:lnSpc>
              </a:pPr>
              <a:endParaRPr/>
            </a:p>
          </p:txBody>
        </p:sp>
      </p:grpSp>
      <p:sp>
        <p:nvSpPr>
          <p:cNvPr id="9" name="TextBox 9"/>
          <p:cNvSpPr txBox="1"/>
          <p:nvPr/>
        </p:nvSpPr>
        <p:spPr>
          <a:xfrm>
            <a:off x="1413047" y="6750756"/>
            <a:ext cx="3245513" cy="2244568"/>
          </a:xfrm>
          <a:prstGeom prst="rect">
            <a:avLst/>
          </a:prstGeom>
        </p:spPr>
        <p:txBody>
          <a:bodyPr lIns="0" tIns="0" rIns="0" bIns="0" rtlCol="0" anchor="t">
            <a:spAutoFit/>
          </a:bodyPr>
          <a:lstStyle/>
          <a:p>
            <a:pPr marL="431620" lvl="1" indent="-215810">
              <a:lnSpc>
                <a:spcPts val="2598"/>
              </a:lnSpc>
              <a:buFont typeface="Arial"/>
              <a:buChar char="•"/>
            </a:pPr>
            <a:r>
              <a:rPr lang="en-US" sz="1999">
                <a:solidFill>
                  <a:srgbClr val="202124"/>
                </a:solidFill>
                <a:latin typeface="Garet"/>
              </a:rPr>
              <a:t>Internet connection </a:t>
            </a:r>
          </a:p>
          <a:p>
            <a:pPr marL="431620" lvl="1" indent="-215810">
              <a:lnSpc>
                <a:spcPts val="2598"/>
              </a:lnSpc>
              <a:buFont typeface="Arial"/>
              <a:buChar char="•"/>
            </a:pPr>
            <a:r>
              <a:rPr lang="en-US" sz="1999">
                <a:solidFill>
                  <a:srgbClr val="202124"/>
                </a:solidFill>
                <a:latin typeface="Garet"/>
              </a:rPr>
              <a:t>Cell phone coverage </a:t>
            </a:r>
          </a:p>
          <a:p>
            <a:pPr marL="431620" lvl="1" indent="-215810">
              <a:lnSpc>
                <a:spcPts val="2598"/>
              </a:lnSpc>
              <a:buFont typeface="Arial"/>
              <a:buChar char="•"/>
            </a:pPr>
            <a:r>
              <a:rPr lang="en-US" sz="1999">
                <a:solidFill>
                  <a:srgbClr val="202124"/>
                </a:solidFill>
                <a:latin typeface="Garet"/>
              </a:rPr>
              <a:t>Internet / Cell phone shops </a:t>
            </a:r>
          </a:p>
          <a:p>
            <a:pPr>
              <a:lnSpc>
                <a:spcPts val="2598"/>
              </a:lnSpc>
            </a:pPr>
            <a:endParaRPr lang="en-US" sz="1999">
              <a:solidFill>
                <a:srgbClr val="202124"/>
              </a:solidFill>
              <a:latin typeface="Garet"/>
            </a:endParaRPr>
          </a:p>
          <a:p>
            <a:pPr>
              <a:lnSpc>
                <a:spcPts val="2598"/>
              </a:lnSpc>
            </a:pPr>
            <a:endParaRPr lang="en-US" sz="1999">
              <a:solidFill>
                <a:srgbClr val="202124"/>
              </a:solidFill>
              <a:latin typeface="Garet"/>
            </a:endParaRPr>
          </a:p>
          <a:p>
            <a:pPr>
              <a:lnSpc>
                <a:spcPts val="2598"/>
              </a:lnSpc>
            </a:pPr>
            <a:endParaRPr lang="en-US" sz="1999">
              <a:solidFill>
                <a:srgbClr val="202124"/>
              </a:solidFill>
              <a:latin typeface="Garet"/>
            </a:endParaRPr>
          </a:p>
        </p:txBody>
      </p:sp>
      <p:sp>
        <p:nvSpPr>
          <p:cNvPr id="10" name="TextBox 10"/>
          <p:cNvSpPr txBox="1"/>
          <p:nvPr/>
        </p:nvSpPr>
        <p:spPr>
          <a:xfrm>
            <a:off x="1413047" y="5806525"/>
            <a:ext cx="3245513" cy="422664"/>
          </a:xfrm>
          <a:prstGeom prst="rect">
            <a:avLst/>
          </a:prstGeom>
        </p:spPr>
        <p:txBody>
          <a:bodyPr lIns="0" tIns="0" rIns="0" bIns="0" rtlCol="0" anchor="t">
            <a:spAutoFit/>
          </a:bodyPr>
          <a:lstStyle/>
          <a:p>
            <a:pPr>
              <a:lnSpc>
                <a:spcPts val="3409"/>
              </a:lnSpc>
            </a:pPr>
            <a:r>
              <a:rPr lang="en-US" sz="2622">
                <a:solidFill>
                  <a:srgbClr val="202124"/>
                </a:solidFill>
                <a:latin typeface="Garet Bold"/>
              </a:rPr>
              <a:t>Communication  </a:t>
            </a:r>
          </a:p>
        </p:txBody>
      </p:sp>
      <p:grpSp>
        <p:nvGrpSpPr>
          <p:cNvPr id="11" name="Group 11"/>
          <p:cNvGrpSpPr/>
          <p:nvPr/>
        </p:nvGrpSpPr>
        <p:grpSpPr>
          <a:xfrm>
            <a:off x="5210731" y="5158191"/>
            <a:ext cx="3763106" cy="4549621"/>
            <a:chOff x="0" y="0"/>
            <a:chExt cx="1074591" cy="1299188"/>
          </a:xfrm>
        </p:grpSpPr>
        <p:sp>
          <p:nvSpPr>
            <p:cNvPr id="12" name="Freeform 12"/>
            <p:cNvSpPr/>
            <p:nvPr/>
          </p:nvSpPr>
          <p:spPr>
            <a:xfrm>
              <a:off x="0" y="0"/>
              <a:ext cx="1074591" cy="1299188"/>
            </a:xfrm>
            <a:custGeom>
              <a:avLst/>
              <a:gdLst/>
              <a:ahLst/>
              <a:cxnLst/>
              <a:rect l="l" t="t" r="r" b="b"/>
              <a:pathLst>
                <a:path w="1074591" h="1299188">
                  <a:moveTo>
                    <a:pt x="102866" y="0"/>
                  </a:moveTo>
                  <a:lnTo>
                    <a:pt x="971725" y="0"/>
                  </a:lnTo>
                  <a:cubicBezTo>
                    <a:pt x="1028536" y="0"/>
                    <a:pt x="1074591" y="46055"/>
                    <a:pt x="1074591" y="102866"/>
                  </a:cubicBezTo>
                  <a:lnTo>
                    <a:pt x="1074591" y="1196322"/>
                  </a:lnTo>
                  <a:cubicBezTo>
                    <a:pt x="1074591" y="1253133"/>
                    <a:pt x="1028536" y="1299188"/>
                    <a:pt x="971725" y="1299188"/>
                  </a:cubicBezTo>
                  <a:lnTo>
                    <a:pt x="102866" y="1299188"/>
                  </a:lnTo>
                  <a:cubicBezTo>
                    <a:pt x="46055" y="1299188"/>
                    <a:pt x="0" y="1253133"/>
                    <a:pt x="0" y="1196322"/>
                  </a:cubicBezTo>
                  <a:lnTo>
                    <a:pt x="0" y="102866"/>
                  </a:lnTo>
                  <a:cubicBezTo>
                    <a:pt x="0" y="46055"/>
                    <a:pt x="46055" y="0"/>
                    <a:pt x="102866" y="0"/>
                  </a:cubicBezTo>
                  <a:close/>
                </a:path>
              </a:pathLst>
            </a:custGeom>
            <a:solidFill>
              <a:srgbClr val="000000">
                <a:alpha val="0"/>
              </a:srgbClr>
            </a:solidFill>
            <a:ln w="28575">
              <a:solidFill>
                <a:srgbClr val="202124"/>
              </a:solidFill>
            </a:ln>
          </p:spPr>
        </p:sp>
        <p:sp>
          <p:nvSpPr>
            <p:cNvPr id="13" name="TextBox 13"/>
            <p:cNvSpPr txBox="1"/>
            <p:nvPr/>
          </p:nvSpPr>
          <p:spPr>
            <a:xfrm>
              <a:off x="0" y="-28575"/>
              <a:ext cx="812800" cy="841375"/>
            </a:xfrm>
            <a:prstGeom prst="rect">
              <a:avLst/>
            </a:prstGeom>
          </p:spPr>
          <p:txBody>
            <a:bodyPr lIns="46853" tIns="46853" rIns="46853" bIns="46853" rtlCol="0" anchor="ctr"/>
            <a:lstStyle/>
            <a:p>
              <a:pPr algn="ctr">
                <a:lnSpc>
                  <a:spcPts val="3380"/>
                </a:lnSpc>
              </a:pPr>
              <a:endParaRPr/>
            </a:p>
          </p:txBody>
        </p:sp>
      </p:grpSp>
      <p:sp>
        <p:nvSpPr>
          <p:cNvPr id="14" name="TextBox 14"/>
          <p:cNvSpPr txBox="1"/>
          <p:nvPr/>
        </p:nvSpPr>
        <p:spPr>
          <a:xfrm>
            <a:off x="5488445" y="6750756"/>
            <a:ext cx="3207679" cy="2574936"/>
          </a:xfrm>
          <a:prstGeom prst="rect">
            <a:avLst/>
          </a:prstGeom>
        </p:spPr>
        <p:txBody>
          <a:bodyPr lIns="0" tIns="0" rIns="0" bIns="0" rtlCol="0" anchor="t">
            <a:spAutoFit/>
          </a:bodyPr>
          <a:lstStyle/>
          <a:p>
            <a:pPr marL="431619" lvl="1" indent="-215810">
              <a:lnSpc>
                <a:spcPts val="2598"/>
              </a:lnSpc>
              <a:buFont typeface="Arial"/>
              <a:buChar char="•"/>
            </a:pPr>
            <a:r>
              <a:rPr lang="en-US" sz="1999">
                <a:solidFill>
                  <a:srgbClr val="202124"/>
                </a:solidFill>
                <a:latin typeface="Garet"/>
              </a:rPr>
              <a:t>Travel insurance providers </a:t>
            </a:r>
          </a:p>
          <a:p>
            <a:pPr marL="431619" lvl="1" indent="-215810">
              <a:lnSpc>
                <a:spcPts val="2598"/>
              </a:lnSpc>
              <a:buFont typeface="Arial"/>
              <a:buChar char="•"/>
            </a:pPr>
            <a:r>
              <a:rPr lang="en-US" sz="1999">
                <a:solidFill>
                  <a:srgbClr val="202124"/>
                </a:solidFill>
                <a:latin typeface="Garet"/>
              </a:rPr>
              <a:t>Emergency services: police, ambulances etc </a:t>
            </a:r>
          </a:p>
          <a:p>
            <a:pPr marL="431619" lvl="1" indent="-215810">
              <a:lnSpc>
                <a:spcPts val="2598"/>
              </a:lnSpc>
              <a:buFont typeface="Arial"/>
              <a:buChar char="•"/>
            </a:pPr>
            <a:r>
              <a:rPr lang="en-US" sz="1999">
                <a:solidFill>
                  <a:srgbClr val="202124"/>
                </a:solidFill>
                <a:latin typeface="Garet"/>
              </a:rPr>
              <a:t>Hospitals / Medical centres </a:t>
            </a:r>
          </a:p>
          <a:p>
            <a:pPr>
              <a:lnSpc>
                <a:spcPts val="2598"/>
              </a:lnSpc>
            </a:pPr>
            <a:endParaRPr lang="en-US" sz="1999">
              <a:solidFill>
                <a:srgbClr val="202124"/>
              </a:solidFill>
              <a:latin typeface="Garet"/>
            </a:endParaRPr>
          </a:p>
        </p:txBody>
      </p:sp>
      <p:grpSp>
        <p:nvGrpSpPr>
          <p:cNvPr id="15" name="Group 15"/>
          <p:cNvGrpSpPr/>
          <p:nvPr/>
        </p:nvGrpSpPr>
        <p:grpSpPr>
          <a:xfrm>
            <a:off x="9276117" y="5111979"/>
            <a:ext cx="3763106" cy="4595833"/>
            <a:chOff x="0" y="0"/>
            <a:chExt cx="1074591" cy="1312384"/>
          </a:xfrm>
        </p:grpSpPr>
        <p:sp>
          <p:nvSpPr>
            <p:cNvPr id="16" name="Freeform 16"/>
            <p:cNvSpPr/>
            <p:nvPr/>
          </p:nvSpPr>
          <p:spPr>
            <a:xfrm>
              <a:off x="0" y="0"/>
              <a:ext cx="1074591" cy="1312384"/>
            </a:xfrm>
            <a:custGeom>
              <a:avLst/>
              <a:gdLst/>
              <a:ahLst/>
              <a:cxnLst/>
              <a:rect l="l" t="t" r="r" b="b"/>
              <a:pathLst>
                <a:path w="1074591" h="1312384">
                  <a:moveTo>
                    <a:pt x="102866" y="0"/>
                  </a:moveTo>
                  <a:lnTo>
                    <a:pt x="971725" y="0"/>
                  </a:lnTo>
                  <a:cubicBezTo>
                    <a:pt x="1028536" y="0"/>
                    <a:pt x="1074591" y="46055"/>
                    <a:pt x="1074591" y="102866"/>
                  </a:cubicBezTo>
                  <a:lnTo>
                    <a:pt x="1074591" y="1209518"/>
                  </a:lnTo>
                  <a:cubicBezTo>
                    <a:pt x="1074591" y="1266330"/>
                    <a:pt x="1028536" y="1312384"/>
                    <a:pt x="971725" y="1312384"/>
                  </a:cubicBezTo>
                  <a:lnTo>
                    <a:pt x="102866" y="1312384"/>
                  </a:lnTo>
                  <a:cubicBezTo>
                    <a:pt x="46055" y="1312384"/>
                    <a:pt x="0" y="1266330"/>
                    <a:pt x="0" y="1209518"/>
                  </a:cubicBezTo>
                  <a:lnTo>
                    <a:pt x="0" y="102866"/>
                  </a:lnTo>
                  <a:cubicBezTo>
                    <a:pt x="0" y="46055"/>
                    <a:pt x="46055" y="0"/>
                    <a:pt x="102866" y="0"/>
                  </a:cubicBezTo>
                  <a:close/>
                </a:path>
              </a:pathLst>
            </a:custGeom>
            <a:solidFill>
              <a:srgbClr val="000000">
                <a:alpha val="0"/>
              </a:srgbClr>
            </a:solidFill>
            <a:ln w="28575">
              <a:solidFill>
                <a:srgbClr val="202124"/>
              </a:solidFill>
            </a:ln>
          </p:spPr>
        </p:sp>
        <p:sp>
          <p:nvSpPr>
            <p:cNvPr id="17" name="TextBox 17"/>
            <p:cNvSpPr txBox="1"/>
            <p:nvPr/>
          </p:nvSpPr>
          <p:spPr>
            <a:xfrm>
              <a:off x="0" y="-28575"/>
              <a:ext cx="812800" cy="841375"/>
            </a:xfrm>
            <a:prstGeom prst="rect">
              <a:avLst/>
            </a:prstGeom>
          </p:spPr>
          <p:txBody>
            <a:bodyPr lIns="46853" tIns="46853" rIns="46853" bIns="46853" rtlCol="0" anchor="ctr"/>
            <a:lstStyle/>
            <a:p>
              <a:pPr algn="ctr">
                <a:lnSpc>
                  <a:spcPts val="3380"/>
                </a:lnSpc>
              </a:pPr>
              <a:endParaRPr/>
            </a:p>
          </p:txBody>
        </p:sp>
      </p:grpSp>
      <p:sp>
        <p:nvSpPr>
          <p:cNvPr id="18" name="TextBox 18"/>
          <p:cNvSpPr txBox="1"/>
          <p:nvPr/>
        </p:nvSpPr>
        <p:spPr>
          <a:xfrm>
            <a:off x="5488445" y="5806525"/>
            <a:ext cx="3718643" cy="422664"/>
          </a:xfrm>
          <a:prstGeom prst="rect">
            <a:avLst/>
          </a:prstGeom>
        </p:spPr>
        <p:txBody>
          <a:bodyPr lIns="0" tIns="0" rIns="0" bIns="0" rtlCol="0" anchor="t">
            <a:spAutoFit/>
          </a:bodyPr>
          <a:lstStyle/>
          <a:p>
            <a:pPr>
              <a:lnSpc>
                <a:spcPts val="3409"/>
              </a:lnSpc>
            </a:pPr>
            <a:r>
              <a:rPr lang="en-US" sz="2622">
                <a:solidFill>
                  <a:srgbClr val="202124"/>
                </a:solidFill>
                <a:latin typeface="Garet Bold"/>
              </a:rPr>
              <a:t>Health &amp; Safety </a:t>
            </a:r>
          </a:p>
        </p:txBody>
      </p:sp>
      <p:sp>
        <p:nvSpPr>
          <p:cNvPr id="19" name="TextBox 19"/>
          <p:cNvSpPr txBox="1"/>
          <p:nvPr/>
        </p:nvSpPr>
        <p:spPr>
          <a:xfrm>
            <a:off x="9524700" y="6750756"/>
            <a:ext cx="3265941" cy="1927236"/>
          </a:xfrm>
          <a:prstGeom prst="rect">
            <a:avLst/>
          </a:prstGeom>
        </p:spPr>
        <p:txBody>
          <a:bodyPr lIns="0" tIns="0" rIns="0" bIns="0" rtlCol="0" anchor="t">
            <a:spAutoFit/>
          </a:bodyPr>
          <a:lstStyle/>
          <a:p>
            <a:pPr marL="431619" lvl="1" indent="-215810">
              <a:lnSpc>
                <a:spcPts val="2598"/>
              </a:lnSpc>
              <a:buFont typeface="Arial"/>
              <a:buChar char="•"/>
            </a:pPr>
            <a:r>
              <a:rPr lang="en-US" sz="1999">
                <a:solidFill>
                  <a:srgbClr val="202124"/>
                </a:solidFill>
                <a:latin typeface="Garet"/>
              </a:rPr>
              <a:t>Credit card payments </a:t>
            </a:r>
          </a:p>
          <a:p>
            <a:pPr marL="431619" lvl="1" indent="-215810">
              <a:lnSpc>
                <a:spcPts val="2598"/>
              </a:lnSpc>
              <a:buFont typeface="Arial"/>
              <a:buChar char="•"/>
            </a:pPr>
            <a:r>
              <a:rPr lang="en-US" sz="1999">
                <a:solidFill>
                  <a:srgbClr val="202124"/>
                </a:solidFill>
                <a:latin typeface="Garet"/>
              </a:rPr>
              <a:t>Banks / ATMs</a:t>
            </a:r>
          </a:p>
          <a:p>
            <a:pPr marL="431619" lvl="1" indent="-215810">
              <a:lnSpc>
                <a:spcPts val="2598"/>
              </a:lnSpc>
              <a:buFont typeface="Arial"/>
              <a:buChar char="•"/>
            </a:pPr>
            <a:r>
              <a:rPr lang="en-US" sz="1999">
                <a:solidFill>
                  <a:srgbClr val="202124"/>
                </a:solidFill>
                <a:latin typeface="Garet"/>
              </a:rPr>
              <a:t>Currency exchange / Money transfer </a:t>
            </a:r>
          </a:p>
          <a:p>
            <a:pPr>
              <a:lnSpc>
                <a:spcPts val="2598"/>
              </a:lnSpc>
            </a:pPr>
            <a:endParaRPr lang="en-US" sz="1999">
              <a:solidFill>
                <a:srgbClr val="202124"/>
              </a:solidFill>
              <a:latin typeface="Garet"/>
            </a:endParaRPr>
          </a:p>
        </p:txBody>
      </p:sp>
      <p:sp>
        <p:nvSpPr>
          <p:cNvPr id="20" name="TextBox 20"/>
          <p:cNvSpPr txBox="1"/>
          <p:nvPr/>
        </p:nvSpPr>
        <p:spPr>
          <a:xfrm>
            <a:off x="9569163" y="5841990"/>
            <a:ext cx="3718643" cy="422664"/>
          </a:xfrm>
          <a:prstGeom prst="rect">
            <a:avLst/>
          </a:prstGeom>
        </p:spPr>
        <p:txBody>
          <a:bodyPr lIns="0" tIns="0" rIns="0" bIns="0" rtlCol="0" anchor="t">
            <a:spAutoFit/>
          </a:bodyPr>
          <a:lstStyle/>
          <a:p>
            <a:pPr>
              <a:lnSpc>
                <a:spcPts val="3409"/>
              </a:lnSpc>
            </a:pPr>
            <a:r>
              <a:rPr lang="en-US" sz="2622">
                <a:solidFill>
                  <a:srgbClr val="202124"/>
                </a:solidFill>
                <a:latin typeface="Garet Bold"/>
              </a:rPr>
              <a:t>Financial Services </a:t>
            </a:r>
          </a:p>
        </p:txBody>
      </p:sp>
      <p:grpSp>
        <p:nvGrpSpPr>
          <p:cNvPr id="21" name="Group 21"/>
          <p:cNvGrpSpPr/>
          <p:nvPr/>
        </p:nvGrpSpPr>
        <p:grpSpPr>
          <a:xfrm>
            <a:off x="12364821" y="4879760"/>
            <a:ext cx="851640" cy="851640"/>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6C4"/>
            </a:solidFill>
          </p:spPr>
        </p:sp>
        <p:sp>
          <p:nvSpPr>
            <p:cNvPr id="23" name="TextBox 23"/>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5</a:t>
              </a:r>
            </a:p>
          </p:txBody>
        </p:sp>
      </p:grpSp>
      <p:grpSp>
        <p:nvGrpSpPr>
          <p:cNvPr id="24" name="Group 24"/>
          <p:cNvGrpSpPr/>
          <p:nvPr/>
        </p:nvGrpSpPr>
        <p:grpSpPr>
          <a:xfrm>
            <a:off x="13287806" y="5143500"/>
            <a:ext cx="3763106" cy="4564313"/>
            <a:chOff x="0" y="0"/>
            <a:chExt cx="1074591" cy="1303383"/>
          </a:xfrm>
        </p:grpSpPr>
        <p:sp>
          <p:nvSpPr>
            <p:cNvPr id="25" name="Freeform 25"/>
            <p:cNvSpPr/>
            <p:nvPr/>
          </p:nvSpPr>
          <p:spPr>
            <a:xfrm>
              <a:off x="0" y="0"/>
              <a:ext cx="1074591" cy="1303383"/>
            </a:xfrm>
            <a:custGeom>
              <a:avLst/>
              <a:gdLst/>
              <a:ahLst/>
              <a:cxnLst/>
              <a:rect l="l" t="t" r="r" b="b"/>
              <a:pathLst>
                <a:path w="1074591" h="1303383">
                  <a:moveTo>
                    <a:pt x="102866" y="0"/>
                  </a:moveTo>
                  <a:lnTo>
                    <a:pt x="971725" y="0"/>
                  </a:lnTo>
                  <a:cubicBezTo>
                    <a:pt x="1028536" y="0"/>
                    <a:pt x="1074591" y="46055"/>
                    <a:pt x="1074591" y="102866"/>
                  </a:cubicBezTo>
                  <a:lnTo>
                    <a:pt x="1074591" y="1200517"/>
                  </a:lnTo>
                  <a:cubicBezTo>
                    <a:pt x="1074591" y="1257329"/>
                    <a:pt x="1028536" y="1303383"/>
                    <a:pt x="971725" y="1303383"/>
                  </a:cubicBezTo>
                  <a:lnTo>
                    <a:pt x="102866" y="1303383"/>
                  </a:lnTo>
                  <a:cubicBezTo>
                    <a:pt x="46055" y="1303383"/>
                    <a:pt x="0" y="1257329"/>
                    <a:pt x="0" y="1200517"/>
                  </a:cubicBezTo>
                  <a:lnTo>
                    <a:pt x="0" y="102866"/>
                  </a:lnTo>
                  <a:cubicBezTo>
                    <a:pt x="0" y="46055"/>
                    <a:pt x="46055" y="0"/>
                    <a:pt x="102866" y="0"/>
                  </a:cubicBezTo>
                  <a:close/>
                </a:path>
              </a:pathLst>
            </a:custGeom>
            <a:solidFill>
              <a:srgbClr val="000000">
                <a:alpha val="0"/>
              </a:srgbClr>
            </a:solidFill>
            <a:ln w="28575">
              <a:solidFill>
                <a:srgbClr val="202124"/>
              </a:solidFill>
            </a:ln>
          </p:spPr>
        </p:sp>
        <p:sp>
          <p:nvSpPr>
            <p:cNvPr id="26" name="TextBox 26"/>
            <p:cNvSpPr txBox="1"/>
            <p:nvPr/>
          </p:nvSpPr>
          <p:spPr>
            <a:xfrm>
              <a:off x="0" y="-28575"/>
              <a:ext cx="812800" cy="841375"/>
            </a:xfrm>
            <a:prstGeom prst="rect">
              <a:avLst/>
            </a:prstGeom>
          </p:spPr>
          <p:txBody>
            <a:bodyPr lIns="46853" tIns="46853" rIns="46853" bIns="46853" rtlCol="0" anchor="ctr"/>
            <a:lstStyle/>
            <a:p>
              <a:pPr algn="ctr">
                <a:lnSpc>
                  <a:spcPts val="3380"/>
                </a:lnSpc>
              </a:pPr>
              <a:endParaRPr/>
            </a:p>
          </p:txBody>
        </p:sp>
      </p:grpSp>
      <p:grpSp>
        <p:nvGrpSpPr>
          <p:cNvPr id="27" name="Group 27"/>
          <p:cNvGrpSpPr/>
          <p:nvPr/>
        </p:nvGrpSpPr>
        <p:grpSpPr>
          <a:xfrm>
            <a:off x="16407660" y="4879760"/>
            <a:ext cx="851640" cy="851640"/>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C52FF"/>
            </a:solidFill>
          </p:spPr>
        </p:sp>
        <p:sp>
          <p:nvSpPr>
            <p:cNvPr id="29" name="TextBox 29"/>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6</a:t>
              </a:r>
            </a:p>
          </p:txBody>
        </p:sp>
      </p:grpSp>
      <p:sp>
        <p:nvSpPr>
          <p:cNvPr id="30" name="TextBox 30"/>
          <p:cNvSpPr txBox="1"/>
          <p:nvPr/>
        </p:nvSpPr>
        <p:spPr>
          <a:xfrm>
            <a:off x="13540657" y="5806525"/>
            <a:ext cx="3718643" cy="850057"/>
          </a:xfrm>
          <a:prstGeom prst="rect">
            <a:avLst/>
          </a:prstGeom>
        </p:spPr>
        <p:txBody>
          <a:bodyPr lIns="0" tIns="0" rIns="0" bIns="0" rtlCol="0" anchor="t">
            <a:spAutoFit/>
          </a:bodyPr>
          <a:lstStyle/>
          <a:p>
            <a:pPr>
              <a:lnSpc>
                <a:spcPts val="3409"/>
              </a:lnSpc>
            </a:pPr>
            <a:r>
              <a:rPr lang="en-US" sz="2622">
                <a:solidFill>
                  <a:srgbClr val="202124"/>
                </a:solidFill>
                <a:latin typeface="Garet Bold"/>
              </a:rPr>
              <a:t>Urban &amp; </a:t>
            </a:r>
          </a:p>
          <a:p>
            <a:pPr>
              <a:lnSpc>
                <a:spcPts val="3409"/>
              </a:lnSpc>
            </a:pPr>
            <a:r>
              <a:rPr lang="en-US" sz="2622">
                <a:solidFill>
                  <a:srgbClr val="202124"/>
                </a:solidFill>
                <a:latin typeface="Garet Bold"/>
              </a:rPr>
              <a:t>Environment </a:t>
            </a:r>
          </a:p>
        </p:txBody>
      </p:sp>
      <p:sp>
        <p:nvSpPr>
          <p:cNvPr id="31" name="TextBox 31"/>
          <p:cNvSpPr txBox="1"/>
          <p:nvPr/>
        </p:nvSpPr>
        <p:spPr>
          <a:xfrm>
            <a:off x="13536388" y="6750756"/>
            <a:ext cx="3265941" cy="1921649"/>
          </a:xfrm>
          <a:prstGeom prst="rect">
            <a:avLst/>
          </a:prstGeom>
        </p:spPr>
        <p:txBody>
          <a:bodyPr lIns="0" tIns="0" rIns="0" bIns="0" rtlCol="0" anchor="t">
            <a:spAutoFit/>
          </a:bodyPr>
          <a:lstStyle/>
          <a:p>
            <a:pPr marL="431620" lvl="1" indent="-215810">
              <a:lnSpc>
                <a:spcPts val="2598"/>
              </a:lnSpc>
              <a:buFont typeface="Arial"/>
              <a:buChar char="•"/>
            </a:pPr>
            <a:r>
              <a:rPr lang="en-US" sz="1999">
                <a:solidFill>
                  <a:srgbClr val="202124"/>
                </a:solidFill>
                <a:latin typeface="Garet"/>
              </a:rPr>
              <a:t>Drainage and sewage systems </a:t>
            </a:r>
          </a:p>
          <a:p>
            <a:pPr marL="431620" lvl="1" indent="-215810">
              <a:lnSpc>
                <a:spcPts val="2598"/>
              </a:lnSpc>
              <a:buFont typeface="Arial"/>
              <a:buChar char="•"/>
            </a:pPr>
            <a:r>
              <a:rPr lang="en-US" sz="1999">
                <a:solidFill>
                  <a:srgbClr val="202124"/>
                </a:solidFill>
                <a:latin typeface="Garet"/>
              </a:rPr>
              <a:t>Waste management and recycling </a:t>
            </a:r>
          </a:p>
          <a:p>
            <a:pPr marL="431620" lvl="1" indent="-215810">
              <a:lnSpc>
                <a:spcPts val="2598"/>
              </a:lnSpc>
              <a:buFont typeface="Arial"/>
              <a:buChar char="•"/>
            </a:pPr>
            <a:r>
              <a:rPr lang="en-US" sz="1999">
                <a:solidFill>
                  <a:srgbClr val="202124"/>
                </a:solidFill>
                <a:latin typeface="Garet"/>
              </a:rPr>
              <a:t>Green energy  </a:t>
            </a:r>
          </a:p>
          <a:p>
            <a:pPr>
              <a:lnSpc>
                <a:spcPts val="2598"/>
              </a:lnSpc>
            </a:pPr>
            <a:endParaRPr lang="en-US" sz="1999">
              <a:solidFill>
                <a:srgbClr val="202124"/>
              </a:solidFill>
              <a:latin typeface="Garet"/>
            </a:endParaRPr>
          </a:p>
        </p:txBody>
      </p:sp>
      <p:grpSp>
        <p:nvGrpSpPr>
          <p:cNvPr id="32" name="Group 32"/>
          <p:cNvGrpSpPr/>
          <p:nvPr/>
        </p:nvGrpSpPr>
        <p:grpSpPr>
          <a:xfrm>
            <a:off x="9334021" y="424182"/>
            <a:ext cx="3763106" cy="4549621"/>
            <a:chOff x="0" y="0"/>
            <a:chExt cx="1074591" cy="1299188"/>
          </a:xfrm>
        </p:grpSpPr>
        <p:sp>
          <p:nvSpPr>
            <p:cNvPr id="33" name="Freeform 33"/>
            <p:cNvSpPr/>
            <p:nvPr/>
          </p:nvSpPr>
          <p:spPr>
            <a:xfrm>
              <a:off x="0" y="0"/>
              <a:ext cx="1074591" cy="1299188"/>
            </a:xfrm>
            <a:custGeom>
              <a:avLst/>
              <a:gdLst/>
              <a:ahLst/>
              <a:cxnLst/>
              <a:rect l="l" t="t" r="r" b="b"/>
              <a:pathLst>
                <a:path w="1074591" h="1299188">
                  <a:moveTo>
                    <a:pt x="102866" y="0"/>
                  </a:moveTo>
                  <a:lnTo>
                    <a:pt x="971725" y="0"/>
                  </a:lnTo>
                  <a:cubicBezTo>
                    <a:pt x="1028536" y="0"/>
                    <a:pt x="1074591" y="46055"/>
                    <a:pt x="1074591" y="102866"/>
                  </a:cubicBezTo>
                  <a:lnTo>
                    <a:pt x="1074591" y="1196322"/>
                  </a:lnTo>
                  <a:cubicBezTo>
                    <a:pt x="1074591" y="1253133"/>
                    <a:pt x="1028536" y="1299188"/>
                    <a:pt x="971725" y="1299188"/>
                  </a:cubicBezTo>
                  <a:lnTo>
                    <a:pt x="102866" y="1299188"/>
                  </a:lnTo>
                  <a:cubicBezTo>
                    <a:pt x="46055" y="1299188"/>
                    <a:pt x="0" y="1253133"/>
                    <a:pt x="0" y="1196322"/>
                  </a:cubicBezTo>
                  <a:lnTo>
                    <a:pt x="0" y="102866"/>
                  </a:lnTo>
                  <a:cubicBezTo>
                    <a:pt x="0" y="46055"/>
                    <a:pt x="46055" y="0"/>
                    <a:pt x="102866" y="0"/>
                  </a:cubicBezTo>
                  <a:close/>
                </a:path>
              </a:pathLst>
            </a:custGeom>
            <a:solidFill>
              <a:srgbClr val="000000">
                <a:alpha val="0"/>
              </a:srgbClr>
            </a:solidFill>
            <a:ln w="28575">
              <a:solidFill>
                <a:srgbClr val="202124"/>
              </a:solidFill>
            </a:ln>
          </p:spPr>
        </p:sp>
        <p:sp>
          <p:nvSpPr>
            <p:cNvPr id="34" name="TextBox 34"/>
            <p:cNvSpPr txBox="1"/>
            <p:nvPr/>
          </p:nvSpPr>
          <p:spPr>
            <a:xfrm>
              <a:off x="0" y="-28575"/>
              <a:ext cx="812800" cy="841375"/>
            </a:xfrm>
            <a:prstGeom prst="rect">
              <a:avLst/>
            </a:prstGeom>
          </p:spPr>
          <p:txBody>
            <a:bodyPr lIns="46853" tIns="46853" rIns="46853" bIns="46853" rtlCol="0" anchor="ctr"/>
            <a:lstStyle/>
            <a:p>
              <a:pPr algn="ctr">
                <a:lnSpc>
                  <a:spcPts val="3380"/>
                </a:lnSpc>
              </a:pPr>
              <a:endParaRPr/>
            </a:p>
          </p:txBody>
        </p:sp>
      </p:grpSp>
      <p:grpSp>
        <p:nvGrpSpPr>
          <p:cNvPr id="35" name="Group 35"/>
          <p:cNvGrpSpPr/>
          <p:nvPr/>
        </p:nvGrpSpPr>
        <p:grpSpPr>
          <a:xfrm>
            <a:off x="12436166" y="145751"/>
            <a:ext cx="851640" cy="851640"/>
            <a:chOff x="0" y="0"/>
            <a:chExt cx="812800" cy="812800"/>
          </a:xfrm>
        </p:grpSpPr>
        <p:sp>
          <p:nvSpPr>
            <p:cNvPr id="36" name="Freeform 3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3BF56"/>
            </a:solidFill>
          </p:spPr>
        </p:sp>
        <p:sp>
          <p:nvSpPr>
            <p:cNvPr id="37" name="TextBox 37"/>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1</a:t>
              </a:r>
            </a:p>
          </p:txBody>
        </p:sp>
      </p:grpSp>
      <p:sp>
        <p:nvSpPr>
          <p:cNvPr id="38" name="TextBox 38"/>
          <p:cNvSpPr txBox="1"/>
          <p:nvPr/>
        </p:nvSpPr>
        <p:spPr>
          <a:xfrm>
            <a:off x="9569163" y="2016747"/>
            <a:ext cx="3245513" cy="2244568"/>
          </a:xfrm>
          <a:prstGeom prst="rect">
            <a:avLst/>
          </a:prstGeom>
        </p:spPr>
        <p:txBody>
          <a:bodyPr lIns="0" tIns="0" rIns="0" bIns="0" rtlCol="0" anchor="t">
            <a:spAutoFit/>
          </a:bodyPr>
          <a:lstStyle/>
          <a:p>
            <a:pPr marL="431620" lvl="1" indent="-215810">
              <a:lnSpc>
                <a:spcPts val="2598"/>
              </a:lnSpc>
              <a:buFont typeface="Arial"/>
              <a:buChar char="•"/>
            </a:pPr>
            <a:r>
              <a:rPr lang="en-US" sz="1999">
                <a:solidFill>
                  <a:srgbClr val="202124"/>
                </a:solidFill>
                <a:latin typeface="Garet"/>
              </a:rPr>
              <a:t>Roads, Airports, Ports.</a:t>
            </a:r>
          </a:p>
          <a:p>
            <a:pPr marL="431620" lvl="1" indent="-215810">
              <a:lnSpc>
                <a:spcPts val="2598"/>
              </a:lnSpc>
              <a:buFont typeface="Arial"/>
              <a:buChar char="•"/>
            </a:pPr>
            <a:r>
              <a:rPr lang="en-US" sz="1999">
                <a:solidFill>
                  <a:srgbClr val="202124"/>
                </a:solidFill>
                <a:latin typeface="Garet"/>
              </a:rPr>
              <a:t>Visa policies. </a:t>
            </a:r>
          </a:p>
          <a:p>
            <a:pPr marL="431620" lvl="1" indent="-215810">
              <a:lnSpc>
                <a:spcPts val="2598"/>
              </a:lnSpc>
              <a:buFont typeface="Arial"/>
              <a:buChar char="•"/>
            </a:pPr>
            <a:r>
              <a:rPr lang="en-US" sz="1999">
                <a:solidFill>
                  <a:srgbClr val="202124"/>
                </a:solidFill>
                <a:latin typeface="Garet"/>
              </a:rPr>
              <a:t>Access for people with mobility issues – ramps, elevators etc. </a:t>
            </a:r>
          </a:p>
        </p:txBody>
      </p:sp>
      <p:sp>
        <p:nvSpPr>
          <p:cNvPr id="39" name="TextBox 39"/>
          <p:cNvSpPr txBox="1"/>
          <p:nvPr/>
        </p:nvSpPr>
        <p:spPr>
          <a:xfrm>
            <a:off x="9569163" y="1072516"/>
            <a:ext cx="3245513" cy="422664"/>
          </a:xfrm>
          <a:prstGeom prst="rect">
            <a:avLst/>
          </a:prstGeom>
        </p:spPr>
        <p:txBody>
          <a:bodyPr lIns="0" tIns="0" rIns="0" bIns="0" rtlCol="0" anchor="t">
            <a:spAutoFit/>
          </a:bodyPr>
          <a:lstStyle/>
          <a:p>
            <a:pPr>
              <a:lnSpc>
                <a:spcPts val="3409"/>
              </a:lnSpc>
            </a:pPr>
            <a:r>
              <a:rPr lang="en-US" sz="2622">
                <a:solidFill>
                  <a:srgbClr val="202124"/>
                </a:solidFill>
                <a:latin typeface="Garet Bold"/>
              </a:rPr>
              <a:t>Accessibility </a:t>
            </a:r>
          </a:p>
        </p:txBody>
      </p:sp>
      <p:grpSp>
        <p:nvGrpSpPr>
          <p:cNvPr id="40" name="Group 40"/>
          <p:cNvGrpSpPr/>
          <p:nvPr/>
        </p:nvGrpSpPr>
        <p:grpSpPr>
          <a:xfrm>
            <a:off x="13364006" y="424182"/>
            <a:ext cx="3686906" cy="4549621"/>
            <a:chOff x="0" y="0"/>
            <a:chExt cx="1052832" cy="1299188"/>
          </a:xfrm>
        </p:grpSpPr>
        <p:sp>
          <p:nvSpPr>
            <p:cNvPr id="41" name="Freeform 41"/>
            <p:cNvSpPr/>
            <p:nvPr/>
          </p:nvSpPr>
          <p:spPr>
            <a:xfrm>
              <a:off x="0" y="0"/>
              <a:ext cx="1052832" cy="1299188"/>
            </a:xfrm>
            <a:custGeom>
              <a:avLst/>
              <a:gdLst/>
              <a:ahLst/>
              <a:cxnLst/>
              <a:rect l="l" t="t" r="r" b="b"/>
              <a:pathLst>
                <a:path w="1052832" h="1299188">
                  <a:moveTo>
                    <a:pt x="104992" y="0"/>
                  </a:moveTo>
                  <a:lnTo>
                    <a:pt x="947840" y="0"/>
                  </a:lnTo>
                  <a:cubicBezTo>
                    <a:pt x="975685" y="0"/>
                    <a:pt x="1002390" y="11062"/>
                    <a:pt x="1022080" y="30751"/>
                  </a:cubicBezTo>
                  <a:cubicBezTo>
                    <a:pt x="1041770" y="50441"/>
                    <a:pt x="1052832" y="77146"/>
                    <a:pt x="1052832" y="104992"/>
                  </a:cubicBezTo>
                  <a:lnTo>
                    <a:pt x="1052832" y="1194196"/>
                  </a:lnTo>
                  <a:cubicBezTo>
                    <a:pt x="1052832" y="1252182"/>
                    <a:pt x="1005825" y="1299188"/>
                    <a:pt x="947840" y="1299188"/>
                  </a:cubicBezTo>
                  <a:lnTo>
                    <a:pt x="104992" y="1299188"/>
                  </a:lnTo>
                  <a:cubicBezTo>
                    <a:pt x="47007" y="1299188"/>
                    <a:pt x="0" y="1252182"/>
                    <a:pt x="0" y="1194196"/>
                  </a:cubicBezTo>
                  <a:lnTo>
                    <a:pt x="0" y="104992"/>
                  </a:lnTo>
                  <a:cubicBezTo>
                    <a:pt x="0" y="47007"/>
                    <a:pt x="47007" y="0"/>
                    <a:pt x="104992" y="0"/>
                  </a:cubicBezTo>
                  <a:close/>
                </a:path>
              </a:pathLst>
            </a:custGeom>
            <a:solidFill>
              <a:srgbClr val="000000">
                <a:alpha val="0"/>
              </a:srgbClr>
            </a:solidFill>
            <a:ln w="28575">
              <a:solidFill>
                <a:srgbClr val="202124"/>
              </a:solidFill>
            </a:ln>
          </p:spPr>
        </p:sp>
        <p:sp>
          <p:nvSpPr>
            <p:cNvPr id="42" name="TextBox 42"/>
            <p:cNvSpPr txBox="1"/>
            <p:nvPr/>
          </p:nvSpPr>
          <p:spPr>
            <a:xfrm>
              <a:off x="0" y="-28575"/>
              <a:ext cx="812800" cy="841375"/>
            </a:xfrm>
            <a:prstGeom prst="rect">
              <a:avLst/>
            </a:prstGeom>
          </p:spPr>
          <p:txBody>
            <a:bodyPr lIns="46853" tIns="46853" rIns="46853" bIns="46853" rtlCol="0" anchor="ctr"/>
            <a:lstStyle/>
            <a:p>
              <a:pPr algn="ctr">
                <a:lnSpc>
                  <a:spcPts val="3380"/>
                </a:lnSpc>
              </a:pPr>
              <a:endParaRPr/>
            </a:p>
          </p:txBody>
        </p:sp>
      </p:grpSp>
      <p:sp>
        <p:nvSpPr>
          <p:cNvPr id="43" name="TextBox 43"/>
          <p:cNvSpPr txBox="1"/>
          <p:nvPr/>
        </p:nvSpPr>
        <p:spPr>
          <a:xfrm>
            <a:off x="13599148" y="2016747"/>
            <a:ext cx="3245513" cy="2244568"/>
          </a:xfrm>
          <a:prstGeom prst="rect">
            <a:avLst/>
          </a:prstGeom>
        </p:spPr>
        <p:txBody>
          <a:bodyPr lIns="0" tIns="0" rIns="0" bIns="0" rtlCol="0" anchor="t">
            <a:spAutoFit/>
          </a:bodyPr>
          <a:lstStyle/>
          <a:p>
            <a:pPr marL="431620" lvl="1" indent="-215810">
              <a:lnSpc>
                <a:spcPts val="2598"/>
              </a:lnSpc>
              <a:buFont typeface="Arial"/>
              <a:buChar char="•"/>
            </a:pPr>
            <a:r>
              <a:rPr lang="en-US" sz="1999">
                <a:solidFill>
                  <a:srgbClr val="202124"/>
                </a:solidFill>
                <a:latin typeface="Garet"/>
              </a:rPr>
              <a:t>Visitor Centres/ info points </a:t>
            </a:r>
          </a:p>
          <a:p>
            <a:pPr marL="431620" lvl="1" indent="-215810">
              <a:lnSpc>
                <a:spcPts val="2598"/>
              </a:lnSpc>
              <a:buFont typeface="Arial"/>
              <a:buChar char="•"/>
            </a:pPr>
            <a:r>
              <a:rPr lang="en-US" sz="1999">
                <a:solidFill>
                  <a:srgbClr val="202124"/>
                </a:solidFill>
                <a:latin typeface="Garet"/>
              </a:rPr>
              <a:t>Maps and Guides </a:t>
            </a:r>
          </a:p>
          <a:p>
            <a:pPr marL="431620" lvl="1" indent="-215810">
              <a:lnSpc>
                <a:spcPts val="2598"/>
              </a:lnSpc>
              <a:buFont typeface="Arial"/>
              <a:buChar char="•"/>
            </a:pPr>
            <a:r>
              <a:rPr lang="en-US" sz="1999">
                <a:solidFill>
                  <a:srgbClr val="202124"/>
                </a:solidFill>
                <a:latin typeface="Garet"/>
              </a:rPr>
              <a:t>Signage </a:t>
            </a:r>
          </a:p>
          <a:p>
            <a:pPr>
              <a:lnSpc>
                <a:spcPts val="2598"/>
              </a:lnSpc>
            </a:pPr>
            <a:endParaRPr lang="en-US" sz="1999">
              <a:solidFill>
                <a:srgbClr val="202124"/>
              </a:solidFill>
              <a:latin typeface="Garet"/>
            </a:endParaRPr>
          </a:p>
          <a:p>
            <a:pPr>
              <a:lnSpc>
                <a:spcPts val="2598"/>
              </a:lnSpc>
            </a:pPr>
            <a:endParaRPr lang="en-US" sz="1999">
              <a:solidFill>
                <a:srgbClr val="202124"/>
              </a:solidFill>
              <a:latin typeface="Garet"/>
            </a:endParaRPr>
          </a:p>
          <a:p>
            <a:pPr>
              <a:lnSpc>
                <a:spcPts val="2598"/>
              </a:lnSpc>
            </a:pPr>
            <a:endParaRPr lang="en-US" sz="1999">
              <a:solidFill>
                <a:srgbClr val="202124"/>
              </a:solidFill>
              <a:latin typeface="Garet"/>
            </a:endParaRPr>
          </a:p>
        </p:txBody>
      </p:sp>
      <p:sp>
        <p:nvSpPr>
          <p:cNvPr id="44" name="TextBox 44"/>
          <p:cNvSpPr txBox="1"/>
          <p:nvPr/>
        </p:nvSpPr>
        <p:spPr>
          <a:xfrm>
            <a:off x="13599148" y="1072516"/>
            <a:ext cx="3451765" cy="422664"/>
          </a:xfrm>
          <a:prstGeom prst="rect">
            <a:avLst/>
          </a:prstGeom>
        </p:spPr>
        <p:txBody>
          <a:bodyPr lIns="0" tIns="0" rIns="0" bIns="0" rtlCol="0" anchor="t">
            <a:spAutoFit/>
          </a:bodyPr>
          <a:lstStyle/>
          <a:p>
            <a:pPr>
              <a:lnSpc>
                <a:spcPts val="3409"/>
              </a:lnSpc>
            </a:pPr>
            <a:r>
              <a:rPr lang="en-US" sz="2622">
                <a:solidFill>
                  <a:srgbClr val="202124"/>
                </a:solidFill>
                <a:latin typeface="Garet Bold"/>
              </a:rPr>
              <a:t>Information </a:t>
            </a:r>
          </a:p>
        </p:txBody>
      </p:sp>
      <p:grpSp>
        <p:nvGrpSpPr>
          <p:cNvPr id="45" name="Group 45"/>
          <p:cNvGrpSpPr/>
          <p:nvPr/>
        </p:nvGrpSpPr>
        <p:grpSpPr>
          <a:xfrm>
            <a:off x="16418841" y="145751"/>
            <a:ext cx="851640" cy="851640"/>
            <a:chOff x="0" y="0"/>
            <a:chExt cx="812800" cy="812800"/>
          </a:xfrm>
        </p:grpSpPr>
        <p:sp>
          <p:nvSpPr>
            <p:cNvPr id="46" name="Freeform 4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C3C"/>
            </a:solidFill>
          </p:spPr>
        </p:sp>
        <p:sp>
          <p:nvSpPr>
            <p:cNvPr id="47" name="TextBox 47"/>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2</a:t>
              </a:r>
            </a:p>
          </p:txBody>
        </p:sp>
      </p:grpSp>
      <p:grpSp>
        <p:nvGrpSpPr>
          <p:cNvPr id="48" name="Group 48"/>
          <p:cNvGrpSpPr/>
          <p:nvPr/>
        </p:nvGrpSpPr>
        <p:grpSpPr>
          <a:xfrm>
            <a:off x="4292416" y="4879760"/>
            <a:ext cx="851640" cy="851640"/>
            <a:chOff x="0" y="0"/>
            <a:chExt cx="812800" cy="812800"/>
          </a:xfrm>
        </p:grpSpPr>
        <p:sp>
          <p:nvSpPr>
            <p:cNvPr id="49" name="Freeform 4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185F4"/>
            </a:solidFill>
          </p:spPr>
        </p:sp>
        <p:sp>
          <p:nvSpPr>
            <p:cNvPr id="50" name="TextBox 50"/>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3</a:t>
              </a:r>
            </a:p>
          </p:txBody>
        </p:sp>
      </p:grpSp>
      <p:grpSp>
        <p:nvGrpSpPr>
          <p:cNvPr id="51" name="Group 51"/>
          <p:cNvGrpSpPr/>
          <p:nvPr/>
        </p:nvGrpSpPr>
        <p:grpSpPr>
          <a:xfrm>
            <a:off x="8328618" y="4879760"/>
            <a:ext cx="851640" cy="851640"/>
            <a:chOff x="0" y="0"/>
            <a:chExt cx="812800" cy="812800"/>
          </a:xfrm>
        </p:grpSpPr>
        <p:sp>
          <p:nvSpPr>
            <p:cNvPr id="52" name="Freeform 5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BF63"/>
            </a:solidFill>
          </p:spPr>
        </p:sp>
        <p:sp>
          <p:nvSpPr>
            <p:cNvPr id="53" name="TextBox 53"/>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4</a:t>
              </a:r>
            </a:p>
          </p:txBody>
        </p:sp>
      </p:grpSp>
      <p:sp>
        <p:nvSpPr>
          <p:cNvPr id="54" name="Freeform 54"/>
          <p:cNvSpPr/>
          <p:nvPr/>
        </p:nvSpPr>
        <p:spPr>
          <a:xfrm>
            <a:off x="668970" y="9750302"/>
            <a:ext cx="1177506" cy="494209"/>
          </a:xfrm>
          <a:custGeom>
            <a:avLst/>
            <a:gdLst/>
            <a:ahLst/>
            <a:cxnLst/>
            <a:rect l="l" t="t" r="r" b="b"/>
            <a:pathLst>
              <a:path w="1177506" h="494209">
                <a:moveTo>
                  <a:pt x="0" y="0"/>
                </a:moveTo>
                <a:lnTo>
                  <a:pt x="1177506" y="0"/>
                </a:lnTo>
                <a:lnTo>
                  <a:pt x="1177506" y="494209"/>
                </a:lnTo>
                <a:lnTo>
                  <a:pt x="0" y="494209"/>
                </a:lnTo>
                <a:lnTo>
                  <a:pt x="0" y="0"/>
                </a:lnTo>
                <a:close/>
              </a:path>
            </a:pathLst>
          </a:custGeom>
          <a:blipFill>
            <a:blip r:embed="rId4"/>
            <a:stretch>
              <a:fillRect/>
            </a:stretch>
          </a:blipFill>
        </p:spPr>
      </p:sp>
      <p:sp>
        <p:nvSpPr>
          <p:cNvPr id="55" name="Freeform 55"/>
          <p:cNvSpPr/>
          <p:nvPr/>
        </p:nvSpPr>
        <p:spPr>
          <a:xfrm>
            <a:off x="80508" y="9665323"/>
            <a:ext cx="496136" cy="579187"/>
          </a:xfrm>
          <a:custGeom>
            <a:avLst/>
            <a:gdLst/>
            <a:ahLst/>
            <a:cxnLst/>
            <a:rect l="l" t="t" r="r" b="b"/>
            <a:pathLst>
              <a:path w="496136" h="579187">
                <a:moveTo>
                  <a:pt x="0" y="0"/>
                </a:moveTo>
                <a:lnTo>
                  <a:pt x="496136" y="0"/>
                </a:lnTo>
                <a:lnTo>
                  <a:pt x="496136" y="579188"/>
                </a:lnTo>
                <a:lnTo>
                  <a:pt x="0" y="579188"/>
                </a:lnTo>
                <a:lnTo>
                  <a:pt x="0" y="0"/>
                </a:lnTo>
                <a:close/>
              </a:path>
            </a:pathLst>
          </a:custGeom>
          <a:blipFill>
            <a:blip r:embed="rId5"/>
            <a:stretch>
              <a:fillRect r="-8491"/>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AutoShape 2"/>
          <p:cNvSpPr/>
          <p:nvPr/>
        </p:nvSpPr>
        <p:spPr>
          <a:xfrm>
            <a:off x="1028700" y="8515642"/>
            <a:ext cx="16428878" cy="0"/>
          </a:xfrm>
          <a:prstGeom prst="line">
            <a:avLst/>
          </a:prstGeom>
          <a:ln w="28575" cap="flat">
            <a:solidFill>
              <a:srgbClr val="202124"/>
            </a:solidFill>
            <a:prstDash val="solid"/>
            <a:headEnd type="none" w="sm" len="sm"/>
            <a:tailEnd type="none" w="sm" len="sm"/>
          </a:ln>
        </p:spPr>
      </p:sp>
      <p:sp>
        <p:nvSpPr>
          <p:cNvPr id="6" name="Freeform 6"/>
          <p:cNvSpPr/>
          <p:nvPr/>
        </p:nvSpPr>
        <p:spPr>
          <a:xfrm>
            <a:off x="15057207" y="1428378"/>
            <a:ext cx="1938320" cy="1938320"/>
          </a:xfrm>
          <a:custGeom>
            <a:avLst/>
            <a:gdLst/>
            <a:ahLst/>
            <a:cxnLst/>
            <a:rect l="l" t="t" r="r" b="b"/>
            <a:pathLst>
              <a:path w="1938320" h="1938320">
                <a:moveTo>
                  <a:pt x="0" y="0"/>
                </a:moveTo>
                <a:lnTo>
                  <a:pt x="1938320" y="0"/>
                </a:lnTo>
                <a:lnTo>
                  <a:pt x="1938320" y="1938320"/>
                </a:lnTo>
                <a:lnTo>
                  <a:pt x="0" y="19383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5486400" y="2448799"/>
            <a:ext cx="11764118" cy="5818901"/>
          </a:xfrm>
          <a:prstGeom prst="rect">
            <a:avLst/>
          </a:prstGeom>
        </p:spPr>
        <p:txBody>
          <a:bodyPr lIns="0" tIns="0" rIns="0" bIns="0" rtlCol="0" anchor="t">
            <a:spAutoFit/>
          </a:bodyPr>
          <a:lstStyle/>
          <a:p>
            <a:pPr>
              <a:lnSpc>
                <a:spcPts val="6499"/>
              </a:lnSpc>
            </a:pPr>
            <a:r>
              <a:rPr lang="en-US" sz="4999" dirty="0">
                <a:solidFill>
                  <a:srgbClr val="202124"/>
                </a:solidFill>
                <a:latin typeface="Garet Bold"/>
              </a:rPr>
              <a:t>Once you have </a:t>
            </a:r>
            <a:r>
              <a:rPr lang="en-US" sz="4999" dirty="0" err="1">
                <a:solidFill>
                  <a:srgbClr val="202124"/>
                </a:solidFill>
                <a:latin typeface="Garet Bold"/>
              </a:rPr>
              <a:t>analysed</a:t>
            </a:r>
            <a:r>
              <a:rPr lang="en-US" sz="4999" dirty="0">
                <a:solidFill>
                  <a:srgbClr val="202124"/>
                </a:solidFill>
                <a:latin typeface="Garet Bold"/>
              </a:rPr>
              <a:t> and assessed the 6 A’s, then you can create a rough list of potential tourism products that you can develop based on what is available in your destination. </a:t>
            </a:r>
          </a:p>
          <a:p>
            <a:pPr>
              <a:lnSpc>
                <a:spcPts val="6499"/>
              </a:lnSpc>
            </a:pPr>
            <a:endParaRPr lang="en-US" sz="4999" dirty="0">
              <a:solidFill>
                <a:srgbClr val="202124"/>
              </a:solidFill>
              <a:latin typeface="Garet Bold"/>
            </a:endParaRPr>
          </a:p>
        </p:txBody>
      </p:sp>
      <p:sp>
        <p:nvSpPr>
          <p:cNvPr id="8" name="Freeform 8"/>
          <p:cNvSpPr/>
          <p:nvPr/>
        </p:nvSpPr>
        <p:spPr>
          <a:xfrm>
            <a:off x="2121563" y="2863068"/>
            <a:ext cx="2925249" cy="4114800"/>
          </a:xfrm>
          <a:custGeom>
            <a:avLst/>
            <a:gdLst/>
            <a:ahLst/>
            <a:cxnLst/>
            <a:rect l="l" t="t" r="r" b="b"/>
            <a:pathLst>
              <a:path w="2925249" h="4114800">
                <a:moveTo>
                  <a:pt x="0" y="0"/>
                </a:moveTo>
                <a:lnTo>
                  <a:pt x="2925248" y="0"/>
                </a:lnTo>
                <a:lnTo>
                  <a:pt x="292524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AutoShape 9"/>
          <p:cNvSpPr/>
          <p:nvPr/>
        </p:nvSpPr>
        <p:spPr>
          <a:xfrm>
            <a:off x="1028700" y="1014412"/>
            <a:ext cx="16428878" cy="0"/>
          </a:xfrm>
          <a:prstGeom prst="line">
            <a:avLst/>
          </a:prstGeom>
          <a:ln w="28575" cap="flat">
            <a:solidFill>
              <a:srgbClr val="202124"/>
            </a:solidFill>
            <a:prstDash val="solid"/>
            <a:headEnd type="none" w="sm" len="sm"/>
            <a:tailEnd type="none" w="sm" len="sm"/>
          </a:ln>
        </p:spPr>
      </p:sp>
      <p:grpSp>
        <p:nvGrpSpPr>
          <p:cNvPr id="10" name="Group 10"/>
          <p:cNvGrpSpPr/>
          <p:nvPr/>
        </p:nvGrpSpPr>
        <p:grpSpPr>
          <a:xfrm>
            <a:off x="61458" y="9337363"/>
            <a:ext cx="2424685" cy="839587"/>
            <a:chOff x="0" y="0"/>
            <a:chExt cx="3232914" cy="1119449"/>
          </a:xfrm>
        </p:grpSpPr>
        <p:sp>
          <p:nvSpPr>
            <p:cNvPr id="11" name="Freeform 11"/>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6"/>
              <a:stretch>
                <a:fillRect/>
              </a:stretch>
            </a:blipFill>
          </p:spPr>
        </p:sp>
        <p:sp>
          <p:nvSpPr>
            <p:cNvPr id="12" name="Freeform 12"/>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7"/>
              <a:stretch>
                <a:fillRect/>
              </a:stretch>
            </a:blipFill>
          </p:spPr>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TextBox 2"/>
          <p:cNvSpPr txBox="1"/>
          <p:nvPr/>
        </p:nvSpPr>
        <p:spPr>
          <a:xfrm>
            <a:off x="3473841" y="2987675"/>
            <a:ext cx="13785459" cy="6270625"/>
          </a:xfrm>
          <a:prstGeom prst="rect">
            <a:avLst/>
          </a:prstGeom>
        </p:spPr>
        <p:txBody>
          <a:bodyPr lIns="0" tIns="0" rIns="0" bIns="0" rtlCol="0" anchor="t">
            <a:spAutoFit/>
          </a:bodyPr>
          <a:lstStyle/>
          <a:p>
            <a:pPr>
              <a:lnSpc>
                <a:spcPts val="4550"/>
              </a:lnSpc>
            </a:pPr>
            <a:r>
              <a:rPr lang="en-US" sz="3500">
                <a:solidFill>
                  <a:srgbClr val="000000"/>
                </a:solidFill>
                <a:latin typeface="Garet"/>
              </a:rPr>
              <a:t>Market Research involves identifying target markets, understanding their needs and interests, and researching the destination's competition. Through market research,  you can gain valuable insights into the demand for your product, the competition, and the current trends in the industry.  </a:t>
            </a:r>
          </a:p>
          <a:p>
            <a:pPr>
              <a:lnSpc>
                <a:spcPts val="4550"/>
              </a:lnSpc>
              <a:spcBef>
                <a:spcPct val="0"/>
              </a:spcBef>
            </a:pPr>
            <a:r>
              <a:rPr lang="en-US" sz="3500">
                <a:solidFill>
                  <a:srgbClr val="000000"/>
                </a:solidFill>
                <a:latin typeface="Garet"/>
              </a:rPr>
              <a:t>To conduct effective market research, it's essential to identify the target markets for each product. This involves determining the characteristics of the ideal customer, including their age, gender, interests, and spending capacity.</a:t>
            </a:r>
          </a:p>
        </p:txBody>
      </p:sp>
      <p:grpSp>
        <p:nvGrpSpPr>
          <p:cNvPr id="3" name="Group 3"/>
          <p:cNvGrpSpPr/>
          <p:nvPr/>
        </p:nvGrpSpPr>
        <p:grpSpPr>
          <a:xfrm>
            <a:off x="1546769" y="285095"/>
            <a:ext cx="18401753" cy="2118752"/>
            <a:chOff x="690759" y="0"/>
            <a:chExt cx="24535670" cy="2825003"/>
          </a:xfrm>
        </p:grpSpPr>
        <p:grpSp>
          <p:nvGrpSpPr>
            <p:cNvPr id="4" name="Group 4"/>
            <p:cNvGrpSpPr/>
            <p:nvPr/>
          </p:nvGrpSpPr>
          <p:grpSpPr>
            <a:xfrm>
              <a:off x="1840341" y="538157"/>
              <a:ext cx="18038357" cy="2286846"/>
              <a:chOff x="0" y="-40024"/>
              <a:chExt cx="3611639" cy="457872"/>
            </a:xfrm>
          </p:grpSpPr>
          <p:sp>
            <p:nvSpPr>
              <p:cNvPr id="5" name="Freeform 5"/>
              <p:cNvSpPr/>
              <p:nvPr/>
            </p:nvSpPr>
            <p:spPr>
              <a:xfrm>
                <a:off x="53592" y="-40024"/>
                <a:ext cx="3558047" cy="457872"/>
              </a:xfrm>
              <a:custGeom>
                <a:avLst/>
                <a:gdLst/>
                <a:ahLst/>
                <a:cxnLst/>
                <a:rect l="l" t="t" r="r" b="b"/>
                <a:pathLst>
                  <a:path w="3558047" h="457872">
                    <a:moveTo>
                      <a:pt x="3558047" y="366"/>
                    </a:moveTo>
                    <a:cubicBezTo>
                      <a:pt x="3476144" y="0"/>
                      <a:pt x="3400304" y="43485"/>
                      <a:pt x="3359247" y="114355"/>
                    </a:cubicBezTo>
                    <a:cubicBezTo>
                      <a:pt x="3318189" y="185225"/>
                      <a:pt x="3318189" y="272646"/>
                      <a:pt x="3359247" y="343517"/>
                    </a:cubicBezTo>
                    <a:cubicBezTo>
                      <a:pt x="3400304" y="414387"/>
                      <a:pt x="3476144" y="457872"/>
                      <a:pt x="3558047" y="457505"/>
                    </a:cubicBezTo>
                    <a:lnTo>
                      <a:pt x="0" y="457505"/>
                    </a:lnTo>
                    <a:cubicBezTo>
                      <a:pt x="81904" y="457872"/>
                      <a:pt x="157743" y="414387"/>
                      <a:pt x="198801" y="343517"/>
                    </a:cubicBezTo>
                    <a:cubicBezTo>
                      <a:pt x="239859" y="272646"/>
                      <a:pt x="239859" y="185225"/>
                      <a:pt x="198801" y="114355"/>
                    </a:cubicBezTo>
                    <a:cubicBezTo>
                      <a:pt x="157743" y="43485"/>
                      <a:pt x="81904" y="0"/>
                      <a:pt x="0" y="366"/>
                    </a:cubicBezTo>
                    <a:close/>
                  </a:path>
                </a:pathLst>
              </a:custGeom>
              <a:solidFill>
                <a:srgbClr val="00BF63"/>
              </a:solidFill>
            </p:spPr>
            <p:txBody>
              <a:bodyPr/>
              <a:lstStyle/>
              <a:p>
                <a:endParaRPr lang="en-GB" dirty="0"/>
              </a:p>
            </p:txBody>
          </p:sp>
          <p:sp>
            <p:nvSpPr>
              <p:cNvPr id="6" name="TextBox 6"/>
              <p:cNvSpPr txBox="1"/>
              <p:nvPr/>
            </p:nvSpPr>
            <p:spPr>
              <a:xfrm>
                <a:off x="0" y="-28575"/>
                <a:ext cx="812800" cy="434975"/>
              </a:xfrm>
              <a:prstGeom prst="rect">
                <a:avLst/>
              </a:prstGeom>
            </p:spPr>
            <p:txBody>
              <a:bodyPr lIns="50800" tIns="50800" rIns="50800" bIns="50800" rtlCol="0" anchor="ctr"/>
              <a:lstStyle/>
              <a:p>
                <a:pPr algn="ctr">
                  <a:lnSpc>
                    <a:spcPts val="3380"/>
                  </a:lnSpc>
                </a:pPr>
                <a:endParaRPr/>
              </a:p>
            </p:txBody>
          </p:sp>
        </p:grpSp>
        <p:sp>
          <p:nvSpPr>
            <p:cNvPr id="7" name="TextBox 7"/>
            <p:cNvSpPr txBox="1"/>
            <p:nvPr/>
          </p:nvSpPr>
          <p:spPr>
            <a:xfrm>
              <a:off x="4318000" y="761225"/>
              <a:ext cx="20908429" cy="2006600"/>
            </a:xfrm>
            <a:prstGeom prst="rect">
              <a:avLst/>
            </a:prstGeom>
          </p:spPr>
          <p:txBody>
            <a:bodyPr lIns="0" tIns="0" rIns="0" bIns="0" rtlCol="0" anchor="t">
              <a:spAutoFit/>
            </a:bodyPr>
            <a:lstStyle/>
            <a:p>
              <a:pPr>
                <a:lnSpc>
                  <a:spcPts val="5996"/>
                </a:lnSpc>
              </a:pPr>
              <a:r>
                <a:rPr lang="en-US" sz="4997" dirty="0">
                  <a:solidFill>
                    <a:srgbClr val="F5EDE1"/>
                  </a:solidFill>
                  <a:latin typeface="Garet Bold"/>
                </a:rPr>
                <a:t>STEP 2: </a:t>
              </a:r>
            </a:p>
            <a:p>
              <a:pPr>
                <a:lnSpc>
                  <a:spcPts val="5996"/>
                </a:lnSpc>
              </a:pPr>
              <a:r>
                <a:rPr lang="en-US" sz="4997" dirty="0">
                  <a:solidFill>
                    <a:srgbClr val="F5EDE1"/>
                  </a:solidFill>
                  <a:latin typeface="Garet Book"/>
                </a:rPr>
                <a:t>CONDUCT MARKET RESEARCH </a:t>
              </a:r>
            </a:p>
          </p:txBody>
        </p:sp>
        <p:sp>
          <p:nvSpPr>
            <p:cNvPr id="8" name="Freeform 8"/>
            <p:cNvSpPr/>
            <p:nvPr/>
          </p:nvSpPr>
          <p:spPr>
            <a:xfrm>
              <a:off x="690759" y="657252"/>
              <a:ext cx="1510175" cy="2124286"/>
            </a:xfrm>
            <a:custGeom>
              <a:avLst/>
              <a:gdLst/>
              <a:ahLst/>
              <a:cxnLst/>
              <a:rect l="l" t="t" r="r" b="b"/>
              <a:pathLst>
                <a:path w="1510174" h="2124285">
                  <a:moveTo>
                    <a:pt x="0" y="0"/>
                  </a:moveTo>
                  <a:lnTo>
                    <a:pt x="1510174" y="0"/>
                  </a:lnTo>
                  <a:lnTo>
                    <a:pt x="1510174" y="2124285"/>
                  </a:lnTo>
                  <a:lnTo>
                    <a:pt x="0" y="2124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9" name="Freeform 9"/>
            <p:cNvSpPr/>
            <p:nvPr/>
          </p:nvSpPr>
          <p:spPr>
            <a:xfrm>
              <a:off x="19920533" y="0"/>
              <a:ext cx="2433743" cy="2433743"/>
            </a:xfrm>
            <a:custGeom>
              <a:avLst/>
              <a:gdLst/>
              <a:ahLst/>
              <a:cxnLst/>
              <a:rect l="l" t="t" r="r" b="b"/>
              <a:pathLst>
                <a:path w="2433743" h="2433743">
                  <a:moveTo>
                    <a:pt x="0" y="0"/>
                  </a:moveTo>
                  <a:lnTo>
                    <a:pt x="2433743" y="0"/>
                  </a:lnTo>
                  <a:lnTo>
                    <a:pt x="2433743" y="2433743"/>
                  </a:lnTo>
                  <a:lnTo>
                    <a:pt x="0" y="24337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0" name="Group 10"/>
          <p:cNvGrpSpPr/>
          <p:nvPr/>
        </p:nvGrpSpPr>
        <p:grpSpPr>
          <a:xfrm>
            <a:off x="1028700" y="3207931"/>
            <a:ext cx="1952013" cy="1952013"/>
            <a:chOff x="0" y="0"/>
            <a:chExt cx="2602684" cy="2602684"/>
          </a:xfrm>
        </p:grpSpPr>
        <p:grpSp>
          <p:nvGrpSpPr>
            <p:cNvPr id="11" name="Group 11"/>
            <p:cNvGrpSpPr/>
            <p:nvPr/>
          </p:nvGrpSpPr>
          <p:grpSpPr>
            <a:xfrm>
              <a:off x="0" y="0"/>
              <a:ext cx="2602684" cy="2602684"/>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4D64D"/>
              </a:solidFill>
            </p:spPr>
          </p:sp>
          <p:sp>
            <p:nvSpPr>
              <p:cNvPr id="13" name="TextBox 13"/>
              <p:cNvSpPr txBox="1"/>
              <p:nvPr/>
            </p:nvSpPr>
            <p:spPr>
              <a:xfrm>
                <a:off x="76200" y="66675"/>
                <a:ext cx="660400" cy="669925"/>
              </a:xfrm>
              <a:prstGeom prst="rect">
                <a:avLst/>
              </a:prstGeom>
            </p:spPr>
            <p:txBody>
              <a:bodyPr lIns="84106" tIns="84106" rIns="84106" bIns="84106" rtlCol="0" anchor="ctr"/>
              <a:lstStyle/>
              <a:p>
                <a:pPr algn="ctr">
                  <a:lnSpc>
                    <a:spcPts val="1439"/>
                  </a:lnSpc>
                </a:pPr>
                <a:endParaRPr/>
              </a:p>
            </p:txBody>
          </p:sp>
        </p:grpSp>
        <p:sp>
          <p:nvSpPr>
            <p:cNvPr id="14" name="Freeform 14"/>
            <p:cNvSpPr/>
            <p:nvPr/>
          </p:nvSpPr>
          <p:spPr>
            <a:xfrm>
              <a:off x="566687" y="530444"/>
              <a:ext cx="1477173" cy="1515050"/>
            </a:xfrm>
            <a:custGeom>
              <a:avLst/>
              <a:gdLst/>
              <a:ahLst/>
              <a:cxnLst/>
              <a:rect l="l" t="t" r="r" b="b"/>
              <a:pathLst>
                <a:path w="1477173" h="1515050">
                  <a:moveTo>
                    <a:pt x="0" y="0"/>
                  </a:moveTo>
                  <a:lnTo>
                    <a:pt x="1477173" y="0"/>
                  </a:lnTo>
                  <a:lnTo>
                    <a:pt x="1477173" y="1515050"/>
                  </a:lnTo>
                  <a:lnTo>
                    <a:pt x="0" y="15150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15" name="Group 15"/>
          <p:cNvGrpSpPr/>
          <p:nvPr/>
        </p:nvGrpSpPr>
        <p:grpSpPr>
          <a:xfrm>
            <a:off x="61458" y="9337363"/>
            <a:ext cx="2424685" cy="839587"/>
            <a:chOff x="0" y="0"/>
            <a:chExt cx="3232914" cy="1119449"/>
          </a:xfrm>
        </p:grpSpPr>
        <p:sp>
          <p:nvSpPr>
            <p:cNvPr id="16" name="Freeform 16"/>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8"/>
              <a:stretch>
                <a:fillRect/>
              </a:stretch>
            </a:blipFill>
          </p:spPr>
        </p:sp>
        <p:sp>
          <p:nvSpPr>
            <p:cNvPr id="17" name="Freeform 17"/>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9"/>
              <a:stretch>
                <a:fillRect/>
              </a:stretch>
            </a:blipFill>
          </p:spPr>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TextBox 2"/>
          <p:cNvSpPr txBox="1"/>
          <p:nvPr/>
        </p:nvSpPr>
        <p:spPr>
          <a:xfrm>
            <a:off x="2606678" y="1321621"/>
            <a:ext cx="15681322" cy="752475"/>
          </a:xfrm>
          <a:prstGeom prst="rect">
            <a:avLst/>
          </a:prstGeom>
        </p:spPr>
        <p:txBody>
          <a:bodyPr lIns="0" tIns="0" rIns="0" bIns="0" rtlCol="0" anchor="t">
            <a:spAutoFit/>
          </a:bodyPr>
          <a:lstStyle/>
          <a:p>
            <a:pPr>
              <a:lnSpc>
                <a:spcPts val="5996"/>
              </a:lnSpc>
            </a:pPr>
            <a:r>
              <a:rPr lang="en-US" sz="4997">
                <a:solidFill>
                  <a:srgbClr val="00BF63"/>
                </a:solidFill>
                <a:latin typeface="Garet"/>
              </a:rPr>
              <a:t>HOW TO DO EFFECTIVE MARKET RESEARCH</a:t>
            </a:r>
          </a:p>
        </p:txBody>
      </p:sp>
      <p:sp>
        <p:nvSpPr>
          <p:cNvPr id="3" name="Freeform 3"/>
          <p:cNvSpPr/>
          <p:nvPr/>
        </p:nvSpPr>
        <p:spPr>
          <a:xfrm>
            <a:off x="1028700" y="1028700"/>
            <a:ext cx="1132630" cy="1593214"/>
          </a:xfrm>
          <a:custGeom>
            <a:avLst/>
            <a:gdLst/>
            <a:ahLst/>
            <a:cxnLst/>
            <a:rect l="l" t="t" r="r" b="b"/>
            <a:pathLst>
              <a:path w="1132630" h="1593214">
                <a:moveTo>
                  <a:pt x="0" y="0"/>
                </a:moveTo>
                <a:lnTo>
                  <a:pt x="1132630" y="0"/>
                </a:lnTo>
                <a:lnTo>
                  <a:pt x="1132630" y="1593214"/>
                </a:lnTo>
                <a:lnTo>
                  <a:pt x="0" y="15932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28700" y="3925335"/>
            <a:ext cx="2870073" cy="4114800"/>
          </a:xfrm>
          <a:custGeom>
            <a:avLst/>
            <a:gdLst/>
            <a:ahLst/>
            <a:cxnLst/>
            <a:rect l="l" t="t" r="r" b="b"/>
            <a:pathLst>
              <a:path w="2870073" h="4114800">
                <a:moveTo>
                  <a:pt x="0" y="0"/>
                </a:moveTo>
                <a:lnTo>
                  <a:pt x="2870073" y="0"/>
                </a:lnTo>
                <a:lnTo>
                  <a:pt x="287007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5267859" y="4762302"/>
            <a:ext cx="11991441" cy="4582583"/>
            <a:chOff x="0" y="0"/>
            <a:chExt cx="15988588" cy="6110110"/>
          </a:xfrm>
        </p:grpSpPr>
        <p:sp>
          <p:nvSpPr>
            <p:cNvPr id="6" name="TextBox 6"/>
            <p:cNvSpPr txBox="1"/>
            <p:nvPr/>
          </p:nvSpPr>
          <p:spPr>
            <a:xfrm>
              <a:off x="3405799" y="140410"/>
              <a:ext cx="8291396" cy="346473"/>
            </a:xfrm>
            <a:prstGeom prst="rect">
              <a:avLst/>
            </a:prstGeom>
          </p:spPr>
          <p:txBody>
            <a:bodyPr lIns="0" tIns="0" rIns="0" bIns="0" rtlCol="0" anchor="t">
              <a:spAutoFit/>
            </a:bodyPr>
            <a:lstStyle/>
            <a:p>
              <a:pPr>
                <a:lnSpc>
                  <a:spcPts val="2144"/>
                </a:lnSpc>
                <a:spcBef>
                  <a:spcPct val="0"/>
                </a:spcBef>
              </a:pPr>
              <a:r>
                <a:rPr lang="en-US" sz="1531">
                  <a:solidFill>
                    <a:srgbClr val="292828"/>
                  </a:solidFill>
                  <a:latin typeface="Poppins Medium"/>
                </a:rPr>
                <a:t> </a:t>
              </a:r>
            </a:p>
          </p:txBody>
        </p:sp>
        <p:sp>
          <p:nvSpPr>
            <p:cNvPr id="7" name="TextBox 7"/>
            <p:cNvSpPr txBox="1"/>
            <p:nvPr/>
          </p:nvSpPr>
          <p:spPr>
            <a:xfrm>
              <a:off x="1634635" y="58296"/>
              <a:ext cx="14353953" cy="1188297"/>
            </a:xfrm>
            <a:prstGeom prst="rect">
              <a:avLst/>
            </a:prstGeom>
          </p:spPr>
          <p:txBody>
            <a:bodyPr lIns="0" tIns="0" rIns="0" bIns="0" rtlCol="0" anchor="t">
              <a:spAutoFit/>
            </a:bodyPr>
            <a:lstStyle/>
            <a:p>
              <a:pPr>
                <a:lnSpc>
                  <a:spcPts val="3640"/>
                </a:lnSpc>
                <a:spcBef>
                  <a:spcPct val="0"/>
                </a:spcBef>
              </a:pPr>
              <a:r>
                <a:rPr lang="en-US" sz="2600">
                  <a:solidFill>
                    <a:srgbClr val="202124"/>
                  </a:solidFill>
                  <a:latin typeface="Garet Bold"/>
                </a:rPr>
                <a:t>Identify the target market for each product, their needs and interests: age, gender, travel preferences</a:t>
              </a:r>
            </a:p>
          </p:txBody>
        </p:sp>
        <p:sp>
          <p:nvSpPr>
            <p:cNvPr id="8" name="TextBox 8"/>
            <p:cNvSpPr txBox="1"/>
            <p:nvPr/>
          </p:nvSpPr>
          <p:spPr>
            <a:xfrm>
              <a:off x="1634635" y="3462256"/>
              <a:ext cx="14353953" cy="1797897"/>
            </a:xfrm>
            <a:prstGeom prst="rect">
              <a:avLst/>
            </a:prstGeom>
          </p:spPr>
          <p:txBody>
            <a:bodyPr lIns="0" tIns="0" rIns="0" bIns="0" rtlCol="0" anchor="t">
              <a:spAutoFit/>
            </a:bodyPr>
            <a:lstStyle/>
            <a:p>
              <a:pPr>
                <a:lnSpc>
                  <a:spcPts val="3640"/>
                </a:lnSpc>
              </a:pPr>
              <a:r>
                <a:rPr lang="en-US" sz="2600">
                  <a:solidFill>
                    <a:srgbClr val="202124"/>
                  </a:solidFill>
                  <a:latin typeface="Garet Bold"/>
                </a:rPr>
                <a:t>Gather data on tourism trends by observing first hand or ask for data from trusted sources like the GTA or THAG. </a:t>
              </a:r>
            </a:p>
            <a:p>
              <a:pPr>
                <a:lnSpc>
                  <a:spcPts val="3640"/>
                </a:lnSpc>
                <a:spcBef>
                  <a:spcPct val="0"/>
                </a:spcBef>
              </a:pPr>
              <a:endParaRPr lang="en-US" sz="2600">
                <a:solidFill>
                  <a:srgbClr val="202124"/>
                </a:solidFill>
                <a:latin typeface="Garet Bold"/>
              </a:endParaRPr>
            </a:p>
          </p:txBody>
        </p:sp>
        <p:sp>
          <p:nvSpPr>
            <p:cNvPr id="9" name="TextBox 9"/>
            <p:cNvSpPr txBox="1"/>
            <p:nvPr/>
          </p:nvSpPr>
          <p:spPr>
            <a:xfrm>
              <a:off x="1634635" y="5415968"/>
              <a:ext cx="14353953" cy="578697"/>
            </a:xfrm>
            <a:prstGeom prst="rect">
              <a:avLst/>
            </a:prstGeom>
          </p:spPr>
          <p:txBody>
            <a:bodyPr lIns="0" tIns="0" rIns="0" bIns="0" rtlCol="0" anchor="t">
              <a:spAutoFit/>
            </a:bodyPr>
            <a:lstStyle/>
            <a:p>
              <a:pPr>
                <a:lnSpc>
                  <a:spcPts val="3640"/>
                </a:lnSpc>
                <a:spcBef>
                  <a:spcPct val="0"/>
                </a:spcBef>
              </a:pPr>
              <a:r>
                <a:rPr lang="en-US" sz="2600">
                  <a:solidFill>
                    <a:srgbClr val="202124"/>
                  </a:solidFill>
                  <a:latin typeface="Garet Bold"/>
                </a:rPr>
                <a:t>Use the insights gained to refine each product concept</a:t>
              </a:r>
            </a:p>
          </p:txBody>
        </p:sp>
        <p:sp>
          <p:nvSpPr>
            <p:cNvPr id="10" name="TextBox 10"/>
            <p:cNvSpPr txBox="1"/>
            <p:nvPr/>
          </p:nvSpPr>
          <p:spPr>
            <a:xfrm>
              <a:off x="1634635" y="1658010"/>
              <a:ext cx="14353953" cy="1188297"/>
            </a:xfrm>
            <a:prstGeom prst="rect">
              <a:avLst/>
            </a:prstGeom>
          </p:spPr>
          <p:txBody>
            <a:bodyPr lIns="0" tIns="0" rIns="0" bIns="0" rtlCol="0" anchor="t">
              <a:spAutoFit/>
            </a:bodyPr>
            <a:lstStyle/>
            <a:p>
              <a:pPr>
                <a:lnSpc>
                  <a:spcPts val="3640"/>
                </a:lnSpc>
                <a:spcBef>
                  <a:spcPct val="0"/>
                </a:spcBef>
              </a:pPr>
              <a:r>
                <a:rPr lang="en-US" sz="2600">
                  <a:solidFill>
                    <a:srgbClr val="202124"/>
                  </a:solidFill>
                  <a:latin typeface="Garet Bold"/>
                </a:rPr>
                <a:t>Research the competition to understand their products, pricing strategies, and marketing tactics</a:t>
              </a:r>
            </a:p>
          </p:txBody>
        </p:sp>
        <p:sp>
          <p:nvSpPr>
            <p:cNvPr id="11" name="Freeform 11"/>
            <p:cNvSpPr/>
            <p:nvPr/>
          </p:nvSpPr>
          <p:spPr>
            <a:xfrm>
              <a:off x="0" y="0"/>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1637" y="1673621"/>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0" y="3462327"/>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1637" y="5126779"/>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grpSp>
        <p:nvGrpSpPr>
          <p:cNvPr id="15" name="Group 15"/>
          <p:cNvGrpSpPr/>
          <p:nvPr/>
        </p:nvGrpSpPr>
        <p:grpSpPr>
          <a:xfrm>
            <a:off x="5267859" y="3075723"/>
            <a:ext cx="11991441" cy="684951"/>
            <a:chOff x="0" y="0"/>
            <a:chExt cx="15988588" cy="913269"/>
          </a:xfrm>
        </p:grpSpPr>
        <p:sp>
          <p:nvSpPr>
            <p:cNvPr id="16" name="TextBox 16"/>
            <p:cNvSpPr txBox="1"/>
            <p:nvPr/>
          </p:nvSpPr>
          <p:spPr>
            <a:xfrm>
              <a:off x="3439751" y="517579"/>
              <a:ext cx="8291396" cy="346473"/>
            </a:xfrm>
            <a:prstGeom prst="rect">
              <a:avLst/>
            </a:prstGeom>
          </p:spPr>
          <p:txBody>
            <a:bodyPr lIns="0" tIns="0" rIns="0" bIns="0" rtlCol="0" anchor="t">
              <a:spAutoFit/>
            </a:bodyPr>
            <a:lstStyle/>
            <a:p>
              <a:pPr>
                <a:lnSpc>
                  <a:spcPts val="2144"/>
                </a:lnSpc>
                <a:spcBef>
                  <a:spcPct val="0"/>
                </a:spcBef>
              </a:pPr>
              <a:r>
                <a:rPr lang="en-US" sz="1531">
                  <a:solidFill>
                    <a:srgbClr val="292828"/>
                  </a:solidFill>
                  <a:latin typeface="Poppins Medium"/>
                </a:rPr>
                <a:t> </a:t>
              </a:r>
            </a:p>
          </p:txBody>
        </p:sp>
        <p:sp>
          <p:nvSpPr>
            <p:cNvPr id="17" name="TextBox 17"/>
            <p:cNvSpPr txBox="1"/>
            <p:nvPr/>
          </p:nvSpPr>
          <p:spPr>
            <a:xfrm>
              <a:off x="1634635" y="70205"/>
              <a:ext cx="14353953" cy="578697"/>
            </a:xfrm>
            <a:prstGeom prst="rect">
              <a:avLst/>
            </a:prstGeom>
          </p:spPr>
          <p:txBody>
            <a:bodyPr lIns="0" tIns="0" rIns="0" bIns="0" rtlCol="0" anchor="t">
              <a:spAutoFit/>
            </a:bodyPr>
            <a:lstStyle/>
            <a:p>
              <a:pPr>
                <a:lnSpc>
                  <a:spcPts val="3640"/>
                </a:lnSpc>
                <a:spcBef>
                  <a:spcPct val="0"/>
                </a:spcBef>
              </a:pPr>
              <a:r>
                <a:rPr lang="en-US" sz="2600">
                  <a:solidFill>
                    <a:srgbClr val="202124"/>
                  </a:solidFill>
                  <a:latin typeface="Garet"/>
                </a:rPr>
                <a:t>Tick the boxes as you complete the list  </a:t>
              </a:r>
            </a:p>
          </p:txBody>
        </p:sp>
        <p:sp>
          <p:nvSpPr>
            <p:cNvPr id="18" name="Freeform 18"/>
            <p:cNvSpPr/>
            <p:nvPr/>
          </p:nvSpPr>
          <p:spPr>
            <a:xfrm>
              <a:off x="0" y="0"/>
              <a:ext cx="983331" cy="913269"/>
            </a:xfrm>
            <a:custGeom>
              <a:avLst/>
              <a:gdLst/>
              <a:ahLst/>
              <a:cxnLst/>
              <a:rect l="l" t="t" r="r" b="b"/>
              <a:pathLst>
                <a:path w="983331" h="913269">
                  <a:moveTo>
                    <a:pt x="0" y="0"/>
                  </a:moveTo>
                  <a:lnTo>
                    <a:pt x="983331" y="0"/>
                  </a:lnTo>
                  <a:lnTo>
                    <a:pt x="983331" y="913269"/>
                  </a:lnTo>
                  <a:lnTo>
                    <a:pt x="0" y="9132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grpSp>
        <p:nvGrpSpPr>
          <p:cNvPr id="19" name="Group 19"/>
          <p:cNvGrpSpPr/>
          <p:nvPr/>
        </p:nvGrpSpPr>
        <p:grpSpPr>
          <a:xfrm>
            <a:off x="61458" y="9337363"/>
            <a:ext cx="2424685" cy="839587"/>
            <a:chOff x="0" y="0"/>
            <a:chExt cx="3232914" cy="1119449"/>
          </a:xfrm>
        </p:grpSpPr>
        <p:sp>
          <p:nvSpPr>
            <p:cNvPr id="20" name="Freeform 20"/>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16"/>
              <a:stretch>
                <a:fillRect/>
              </a:stretch>
            </a:blipFill>
          </p:spPr>
        </p:sp>
        <p:sp>
          <p:nvSpPr>
            <p:cNvPr id="21" name="Freeform 21"/>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17"/>
              <a:stretch>
                <a:fillRect/>
              </a:stretch>
            </a:blipFill>
          </p:spPr>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TextBox 2"/>
          <p:cNvSpPr txBox="1"/>
          <p:nvPr/>
        </p:nvSpPr>
        <p:spPr>
          <a:xfrm>
            <a:off x="3616388" y="3162912"/>
            <a:ext cx="13642912" cy="3847465"/>
          </a:xfrm>
          <a:prstGeom prst="rect">
            <a:avLst/>
          </a:prstGeom>
        </p:spPr>
        <p:txBody>
          <a:bodyPr lIns="0" tIns="0" rIns="0" bIns="0" rtlCol="0" anchor="t">
            <a:spAutoFit/>
          </a:bodyPr>
          <a:lstStyle/>
          <a:p>
            <a:pPr>
              <a:lnSpc>
                <a:spcPts val="4550"/>
              </a:lnSpc>
            </a:pPr>
            <a:r>
              <a:rPr lang="en-US" sz="3500">
                <a:solidFill>
                  <a:srgbClr val="000000"/>
                </a:solidFill>
                <a:latin typeface="Garet"/>
              </a:rPr>
              <a:t>Tourism product development is the result of the collaboration of various stakeholders. It involves identifying all the stakeholders in the private and public sectors, DMOs, tourism and allied businesses, and their respective roles in creating or developing a part of a tourism product.</a:t>
            </a:r>
          </a:p>
          <a:p>
            <a:pPr>
              <a:lnSpc>
                <a:spcPts val="3380"/>
              </a:lnSpc>
              <a:spcBef>
                <a:spcPct val="0"/>
              </a:spcBef>
            </a:pPr>
            <a:endParaRPr lang="en-US" sz="3500">
              <a:solidFill>
                <a:srgbClr val="000000"/>
              </a:solidFill>
              <a:latin typeface="Garet"/>
            </a:endParaRPr>
          </a:p>
        </p:txBody>
      </p:sp>
      <p:grpSp>
        <p:nvGrpSpPr>
          <p:cNvPr id="3" name="Group 3"/>
          <p:cNvGrpSpPr/>
          <p:nvPr/>
        </p:nvGrpSpPr>
        <p:grpSpPr>
          <a:xfrm>
            <a:off x="1795580" y="342900"/>
            <a:ext cx="18412143" cy="2248491"/>
            <a:chOff x="778505" y="0"/>
            <a:chExt cx="24549525" cy="2997988"/>
          </a:xfrm>
        </p:grpSpPr>
        <p:grpSp>
          <p:nvGrpSpPr>
            <p:cNvPr id="4" name="Group 4"/>
            <p:cNvGrpSpPr/>
            <p:nvPr/>
          </p:nvGrpSpPr>
          <p:grpSpPr>
            <a:xfrm>
              <a:off x="1840341" y="595339"/>
              <a:ext cx="18080191" cy="2402649"/>
              <a:chOff x="0" y="-28575"/>
              <a:chExt cx="3620015" cy="481058"/>
            </a:xfrm>
          </p:grpSpPr>
          <p:sp>
            <p:nvSpPr>
              <p:cNvPr id="5" name="Freeform 5"/>
              <p:cNvSpPr/>
              <p:nvPr/>
            </p:nvSpPr>
            <p:spPr>
              <a:xfrm>
                <a:off x="61968" y="-5389"/>
                <a:ext cx="3558047" cy="457872"/>
              </a:xfrm>
              <a:custGeom>
                <a:avLst/>
                <a:gdLst/>
                <a:ahLst/>
                <a:cxnLst/>
                <a:rect l="l" t="t" r="r" b="b"/>
                <a:pathLst>
                  <a:path w="3558047" h="457872">
                    <a:moveTo>
                      <a:pt x="3558047" y="366"/>
                    </a:moveTo>
                    <a:cubicBezTo>
                      <a:pt x="3476144" y="0"/>
                      <a:pt x="3400304" y="43485"/>
                      <a:pt x="3359247" y="114355"/>
                    </a:cubicBezTo>
                    <a:cubicBezTo>
                      <a:pt x="3318189" y="185225"/>
                      <a:pt x="3318189" y="272646"/>
                      <a:pt x="3359247" y="343517"/>
                    </a:cubicBezTo>
                    <a:cubicBezTo>
                      <a:pt x="3400304" y="414387"/>
                      <a:pt x="3476144" y="457872"/>
                      <a:pt x="3558047" y="457505"/>
                    </a:cubicBezTo>
                    <a:lnTo>
                      <a:pt x="0" y="457505"/>
                    </a:lnTo>
                    <a:cubicBezTo>
                      <a:pt x="81904" y="457872"/>
                      <a:pt x="157743" y="414387"/>
                      <a:pt x="198801" y="343517"/>
                    </a:cubicBezTo>
                    <a:cubicBezTo>
                      <a:pt x="239859" y="272646"/>
                      <a:pt x="239859" y="185225"/>
                      <a:pt x="198801" y="114355"/>
                    </a:cubicBezTo>
                    <a:cubicBezTo>
                      <a:pt x="157743" y="43485"/>
                      <a:pt x="81904" y="0"/>
                      <a:pt x="0" y="366"/>
                    </a:cubicBezTo>
                    <a:close/>
                  </a:path>
                </a:pathLst>
              </a:custGeom>
              <a:solidFill>
                <a:srgbClr val="00BF63"/>
              </a:solidFill>
            </p:spPr>
          </p:sp>
          <p:sp>
            <p:nvSpPr>
              <p:cNvPr id="6" name="TextBox 6"/>
              <p:cNvSpPr txBox="1"/>
              <p:nvPr/>
            </p:nvSpPr>
            <p:spPr>
              <a:xfrm>
                <a:off x="0" y="-28575"/>
                <a:ext cx="812800" cy="434975"/>
              </a:xfrm>
              <a:prstGeom prst="rect">
                <a:avLst/>
              </a:prstGeom>
            </p:spPr>
            <p:txBody>
              <a:bodyPr lIns="50800" tIns="50800" rIns="50800" bIns="50800" rtlCol="0" anchor="ctr"/>
              <a:lstStyle/>
              <a:p>
                <a:pPr algn="ctr">
                  <a:lnSpc>
                    <a:spcPts val="3380"/>
                  </a:lnSpc>
                </a:pPr>
                <a:endParaRPr/>
              </a:p>
            </p:txBody>
          </p:sp>
        </p:grpSp>
        <p:sp>
          <p:nvSpPr>
            <p:cNvPr id="7" name="TextBox 7"/>
            <p:cNvSpPr txBox="1"/>
            <p:nvPr/>
          </p:nvSpPr>
          <p:spPr>
            <a:xfrm>
              <a:off x="4419600" y="761225"/>
              <a:ext cx="20908430" cy="2006600"/>
            </a:xfrm>
            <a:prstGeom prst="rect">
              <a:avLst/>
            </a:prstGeom>
          </p:spPr>
          <p:txBody>
            <a:bodyPr lIns="0" tIns="0" rIns="0" bIns="0" rtlCol="0" anchor="t">
              <a:spAutoFit/>
            </a:bodyPr>
            <a:lstStyle/>
            <a:p>
              <a:pPr>
                <a:lnSpc>
                  <a:spcPts val="5996"/>
                </a:lnSpc>
              </a:pPr>
              <a:r>
                <a:rPr lang="en-US" sz="4997" dirty="0">
                  <a:solidFill>
                    <a:srgbClr val="F5EDE1"/>
                  </a:solidFill>
                  <a:latin typeface="Garet Bold"/>
                </a:rPr>
                <a:t>STEP 3: </a:t>
              </a:r>
            </a:p>
            <a:p>
              <a:pPr>
                <a:lnSpc>
                  <a:spcPts val="5996"/>
                </a:lnSpc>
              </a:pPr>
              <a:r>
                <a:rPr lang="en-US" sz="4997" dirty="0">
                  <a:solidFill>
                    <a:srgbClr val="F5EDE1"/>
                  </a:solidFill>
                  <a:latin typeface="Garet Book"/>
                </a:rPr>
                <a:t>STAKEHOLDER ROLES</a:t>
              </a:r>
            </a:p>
          </p:txBody>
        </p:sp>
        <p:sp>
          <p:nvSpPr>
            <p:cNvPr id="8" name="Freeform 8"/>
            <p:cNvSpPr/>
            <p:nvPr/>
          </p:nvSpPr>
          <p:spPr>
            <a:xfrm>
              <a:off x="778505" y="742515"/>
              <a:ext cx="1510173" cy="2124286"/>
            </a:xfrm>
            <a:custGeom>
              <a:avLst/>
              <a:gdLst/>
              <a:ahLst/>
              <a:cxnLst/>
              <a:rect l="l" t="t" r="r" b="b"/>
              <a:pathLst>
                <a:path w="1510174" h="2124285">
                  <a:moveTo>
                    <a:pt x="0" y="0"/>
                  </a:moveTo>
                  <a:lnTo>
                    <a:pt x="1510174" y="0"/>
                  </a:lnTo>
                  <a:lnTo>
                    <a:pt x="1510174" y="2124285"/>
                  </a:lnTo>
                  <a:lnTo>
                    <a:pt x="0" y="2124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9" name="Freeform 9"/>
            <p:cNvSpPr/>
            <p:nvPr/>
          </p:nvSpPr>
          <p:spPr>
            <a:xfrm>
              <a:off x="19920533" y="0"/>
              <a:ext cx="2433743" cy="2433743"/>
            </a:xfrm>
            <a:custGeom>
              <a:avLst/>
              <a:gdLst/>
              <a:ahLst/>
              <a:cxnLst/>
              <a:rect l="l" t="t" r="r" b="b"/>
              <a:pathLst>
                <a:path w="2433743" h="2433743">
                  <a:moveTo>
                    <a:pt x="0" y="0"/>
                  </a:moveTo>
                  <a:lnTo>
                    <a:pt x="2433743" y="0"/>
                  </a:lnTo>
                  <a:lnTo>
                    <a:pt x="2433743" y="2433743"/>
                  </a:lnTo>
                  <a:lnTo>
                    <a:pt x="0" y="24337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0" name="Group 10"/>
          <p:cNvGrpSpPr/>
          <p:nvPr/>
        </p:nvGrpSpPr>
        <p:grpSpPr>
          <a:xfrm>
            <a:off x="1028700" y="3191487"/>
            <a:ext cx="1952013" cy="1952013"/>
            <a:chOff x="0" y="0"/>
            <a:chExt cx="2602684" cy="2602684"/>
          </a:xfrm>
        </p:grpSpPr>
        <p:grpSp>
          <p:nvGrpSpPr>
            <p:cNvPr id="11" name="Group 11"/>
            <p:cNvGrpSpPr/>
            <p:nvPr/>
          </p:nvGrpSpPr>
          <p:grpSpPr>
            <a:xfrm>
              <a:off x="0" y="0"/>
              <a:ext cx="2602684" cy="2602684"/>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6B53C"/>
              </a:solidFill>
            </p:spPr>
          </p:sp>
          <p:sp>
            <p:nvSpPr>
              <p:cNvPr id="13" name="TextBox 13"/>
              <p:cNvSpPr txBox="1"/>
              <p:nvPr/>
            </p:nvSpPr>
            <p:spPr>
              <a:xfrm>
                <a:off x="76200" y="66675"/>
                <a:ext cx="660400" cy="669925"/>
              </a:xfrm>
              <a:prstGeom prst="rect">
                <a:avLst/>
              </a:prstGeom>
            </p:spPr>
            <p:txBody>
              <a:bodyPr lIns="84106" tIns="84106" rIns="84106" bIns="84106" rtlCol="0" anchor="ctr"/>
              <a:lstStyle/>
              <a:p>
                <a:pPr algn="ctr">
                  <a:lnSpc>
                    <a:spcPts val="1439"/>
                  </a:lnSpc>
                </a:pPr>
                <a:endParaRPr/>
              </a:p>
            </p:txBody>
          </p:sp>
        </p:grpSp>
        <p:sp>
          <p:nvSpPr>
            <p:cNvPr id="14" name="Freeform 14"/>
            <p:cNvSpPr/>
            <p:nvPr/>
          </p:nvSpPr>
          <p:spPr>
            <a:xfrm>
              <a:off x="518556" y="463017"/>
              <a:ext cx="1565571" cy="1676650"/>
            </a:xfrm>
            <a:custGeom>
              <a:avLst/>
              <a:gdLst/>
              <a:ahLst/>
              <a:cxnLst/>
              <a:rect l="l" t="t" r="r" b="b"/>
              <a:pathLst>
                <a:path w="1565571" h="1676650">
                  <a:moveTo>
                    <a:pt x="0" y="0"/>
                  </a:moveTo>
                  <a:lnTo>
                    <a:pt x="1565572" y="0"/>
                  </a:lnTo>
                  <a:lnTo>
                    <a:pt x="1565572" y="1676650"/>
                  </a:lnTo>
                  <a:lnTo>
                    <a:pt x="0" y="16766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15" name="Group 15"/>
          <p:cNvGrpSpPr/>
          <p:nvPr/>
        </p:nvGrpSpPr>
        <p:grpSpPr>
          <a:xfrm>
            <a:off x="61458" y="9337363"/>
            <a:ext cx="2424685" cy="839587"/>
            <a:chOff x="0" y="0"/>
            <a:chExt cx="3232914" cy="1119449"/>
          </a:xfrm>
        </p:grpSpPr>
        <p:sp>
          <p:nvSpPr>
            <p:cNvPr id="16" name="Freeform 16"/>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8"/>
              <a:stretch>
                <a:fillRect/>
              </a:stretch>
            </a:blipFill>
          </p:spPr>
        </p:sp>
        <p:sp>
          <p:nvSpPr>
            <p:cNvPr id="17" name="Freeform 17"/>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9"/>
              <a:stretch>
                <a:fillRect/>
              </a:stretch>
            </a:blipFill>
          </p:spPr>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1132630" cy="1593214"/>
          </a:xfrm>
          <a:custGeom>
            <a:avLst/>
            <a:gdLst/>
            <a:ahLst/>
            <a:cxnLst/>
            <a:rect l="l" t="t" r="r" b="b"/>
            <a:pathLst>
              <a:path w="1132630" h="1593214">
                <a:moveTo>
                  <a:pt x="0" y="0"/>
                </a:moveTo>
                <a:lnTo>
                  <a:pt x="1132630" y="0"/>
                </a:lnTo>
                <a:lnTo>
                  <a:pt x="1132630" y="1593214"/>
                </a:lnTo>
                <a:lnTo>
                  <a:pt x="0" y="15932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2606678" y="1321621"/>
            <a:ext cx="15681322" cy="1504950"/>
          </a:xfrm>
          <a:prstGeom prst="rect">
            <a:avLst/>
          </a:prstGeom>
        </p:spPr>
        <p:txBody>
          <a:bodyPr lIns="0" tIns="0" rIns="0" bIns="0" rtlCol="0" anchor="t">
            <a:spAutoFit/>
          </a:bodyPr>
          <a:lstStyle/>
          <a:p>
            <a:pPr>
              <a:lnSpc>
                <a:spcPts val="5996"/>
              </a:lnSpc>
            </a:pPr>
            <a:r>
              <a:rPr lang="en-US" sz="4997">
                <a:solidFill>
                  <a:srgbClr val="00BF63"/>
                </a:solidFill>
                <a:latin typeface="Garet"/>
              </a:rPr>
              <a:t>HOW TO CARRY OUT AN EFFECTIVE STAKEHOLDER ANALYSIS</a:t>
            </a:r>
          </a:p>
        </p:txBody>
      </p:sp>
      <p:sp>
        <p:nvSpPr>
          <p:cNvPr id="4" name="Freeform 4"/>
          <p:cNvSpPr/>
          <p:nvPr/>
        </p:nvSpPr>
        <p:spPr>
          <a:xfrm>
            <a:off x="1028700" y="3566579"/>
            <a:ext cx="2870073" cy="4114800"/>
          </a:xfrm>
          <a:custGeom>
            <a:avLst/>
            <a:gdLst/>
            <a:ahLst/>
            <a:cxnLst/>
            <a:rect l="l" t="t" r="r" b="b"/>
            <a:pathLst>
              <a:path w="2870073" h="4114800">
                <a:moveTo>
                  <a:pt x="0" y="0"/>
                </a:moveTo>
                <a:lnTo>
                  <a:pt x="2870073" y="0"/>
                </a:lnTo>
                <a:lnTo>
                  <a:pt x="287007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5266631" y="4675717"/>
            <a:ext cx="11992669" cy="4582583"/>
            <a:chOff x="0" y="0"/>
            <a:chExt cx="15990225" cy="6110110"/>
          </a:xfrm>
        </p:grpSpPr>
        <p:sp>
          <p:nvSpPr>
            <p:cNvPr id="6" name="TextBox 6"/>
            <p:cNvSpPr txBox="1"/>
            <p:nvPr/>
          </p:nvSpPr>
          <p:spPr>
            <a:xfrm>
              <a:off x="1499983" y="146131"/>
              <a:ext cx="14490242" cy="556048"/>
            </a:xfrm>
            <a:prstGeom prst="rect">
              <a:avLst/>
            </a:prstGeom>
          </p:spPr>
          <p:txBody>
            <a:bodyPr lIns="0" tIns="0" rIns="0" bIns="0" rtlCol="0" anchor="t">
              <a:spAutoFit/>
            </a:bodyPr>
            <a:lstStyle/>
            <a:p>
              <a:pPr>
                <a:lnSpc>
                  <a:spcPts val="3379"/>
                </a:lnSpc>
              </a:pPr>
              <a:r>
                <a:rPr lang="en-US" sz="2599">
                  <a:solidFill>
                    <a:srgbClr val="202124"/>
                  </a:solidFill>
                  <a:latin typeface="Garet Bold"/>
                </a:rPr>
                <a:t>Identify stakeholders and understand their roles</a:t>
              </a:r>
            </a:p>
          </p:txBody>
        </p:sp>
        <p:sp>
          <p:nvSpPr>
            <p:cNvPr id="7" name="TextBox 7"/>
            <p:cNvSpPr txBox="1"/>
            <p:nvPr/>
          </p:nvSpPr>
          <p:spPr>
            <a:xfrm>
              <a:off x="1499983" y="3589615"/>
              <a:ext cx="14490242" cy="1699048"/>
            </a:xfrm>
            <a:prstGeom prst="rect">
              <a:avLst/>
            </a:prstGeom>
          </p:spPr>
          <p:txBody>
            <a:bodyPr lIns="0" tIns="0" rIns="0" bIns="0" rtlCol="0" anchor="t">
              <a:spAutoFit/>
            </a:bodyPr>
            <a:lstStyle/>
            <a:p>
              <a:pPr>
                <a:lnSpc>
                  <a:spcPts val="3379"/>
                </a:lnSpc>
                <a:spcBef>
                  <a:spcPct val="0"/>
                </a:spcBef>
              </a:pPr>
              <a:r>
                <a:rPr lang="en-US" sz="2599">
                  <a:solidFill>
                    <a:srgbClr val="000000"/>
                  </a:solidFill>
                  <a:latin typeface="Garet Bold"/>
                </a:rPr>
                <a:t>Conduct meeting with stakeholde to discuss roles, expectations, issues and input in tourism products</a:t>
              </a:r>
            </a:p>
            <a:p>
              <a:pPr>
                <a:lnSpc>
                  <a:spcPts val="3379"/>
                </a:lnSpc>
                <a:spcBef>
                  <a:spcPct val="0"/>
                </a:spcBef>
              </a:pPr>
              <a:endParaRPr lang="en-US" sz="2599">
                <a:solidFill>
                  <a:srgbClr val="000000"/>
                </a:solidFill>
                <a:latin typeface="Garet Bold"/>
              </a:endParaRPr>
            </a:p>
          </p:txBody>
        </p:sp>
        <p:sp>
          <p:nvSpPr>
            <p:cNvPr id="8" name="TextBox 8"/>
            <p:cNvSpPr txBox="1"/>
            <p:nvPr/>
          </p:nvSpPr>
          <p:spPr>
            <a:xfrm>
              <a:off x="1559316" y="1822509"/>
              <a:ext cx="6177359" cy="556048"/>
            </a:xfrm>
            <a:prstGeom prst="rect">
              <a:avLst/>
            </a:prstGeom>
          </p:spPr>
          <p:txBody>
            <a:bodyPr lIns="0" tIns="0" rIns="0" bIns="0" rtlCol="0" anchor="t">
              <a:spAutoFit/>
            </a:bodyPr>
            <a:lstStyle/>
            <a:p>
              <a:pPr algn="ctr">
                <a:lnSpc>
                  <a:spcPts val="3379"/>
                </a:lnSpc>
                <a:spcBef>
                  <a:spcPct val="0"/>
                </a:spcBef>
              </a:pPr>
              <a:r>
                <a:rPr lang="en-US" sz="2599">
                  <a:solidFill>
                    <a:srgbClr val="000000"/>
                  </a:solidFill>
                  <a:latin typeface="Garet Bold"/>
                </a:rPr>
                <a:t>Engage local communities</a:t>
              </a:r>
            </a:p>
          </p:txBody>
        </p:sp>
        <p:sp>
          <p:nvSpPr>
            <p:cNvPr id="9" name="TextBox 9"/>
            <p:cNvSpPr txBox="1"/>
            <p:nvPr/>
          </p:nvSpPr>
          <p:spPr>
            <a:xfrm>
              <a:off x="1499983" y="5379356"/>
              <a:ext cx="13294717" cy="556048"/>
            </a:xfrm>
            <a:prstGeom prst="rect">
              <a:avLst/>
            </a:prstGeom>
          </p:spPr>
          <p:txBody>
            <a:bodyPr lIns="0" tIns="0" rIns="0" bIns="0" rtlCol="0" anchor="t">
              <a:spAutoFit/>
            </a:bodyPr>
            <a:lstStyle/>
            <a:p>
              <a:pPr algn="ctr">
                <a:lnSpc>
                  <a:spcPts val="3379"/>
                </a:lnSpc>
                <a:spcBef>
                  <a:spcPct val="0"/>
                </a:spcBef>
              </a:pPr>
              <a:r>
                <a:rPr lang="en-US" sz="2599">
                  <a:solidFill>
                    <a:srgbClr val="000000"/>
                  </a:solidFill>
                  <a:latin typeface="Garet Bold"/>
                </a:rPr>
                <a:t>Create a project plan that outlines vision and action plan</a:t>
              </a:r>
            </a:p>
          </p:txBody>
        </p:sp>
        <p:sp>
          <p:nvSpPr>
            <p:cNvPr id="10" name="Freeform 10"/>
            <p:cNvSpPr/>
            <p:nvPr/>
          </p:nvSpPr>
          <p:spPr>
            <a:xfrm>
              <a:off x="0" y="0"/>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637" y="1673621"/>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0" y="3462327"/>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1637" y="5126779"/>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grpSp>
        <p:nvGrpSpPr>
          <p:cNvPr id="14" name="Group 14"/>
          <p:cNvGrpSpPr/>
          <p:nvPr/>
        </p:nvGrpSpPr>
        <p:grpSpPr>
          <a:xfrm>
            <a:off x="5267859" y="3224103"/>
            <a:ext cx="11991441" cy="684951"/>
            <a:chOff x="0" y="0"/>
            <a:chExt cx="15988588" cy="913269"/>
          </a:xfrm>
        </p:grpSpPr>
        <p:sp>
          <p:nvSpPr>
            <p:cNvPr id="15" name="TextBox 15"/>
            <p:cNvSpPr txBox="1"/>
            <p:nvPr/>
          </p:nvSpPr>
          <p:spPr>
            <a:xfrm>
              <a:off x="3439751" y="517579"/>
              <a:ext cx="8291396" cy="346473"/>
            </a:xfrm>
            <a:prstGeom prst="rect">
              <a:avLst/>
            </a:prstGeom>
          </p:spPr>
          <p:txBody>
            <a:bodyPr lIns="0" tIns="0" rIns="0" bIns="0" rtlCol="0" anchor="t">
              <a:spAutoFit/>
            </a:bodyPr>
            <a:lstStyle/>
            <a:p>
              <a:pPr>
                <a:lnSpc>
                  <a:spcPts val="2144"/>
                </a:lnSpc>
                <a:spcBef>
                  <a:spcPct val="0"/>
                </a:spcBef>
              </a:pPr>
              <a:r>
                <a:rPr lang="en-US" sz="1531">
                  <a:solidFill>
                    <a:srgbClr val="292828"/>
                  </a:solidFill>
                  <a:latin typeface="Poppins Medium"/>
                </a:rPr>
                <a:t> </a:t>
              </a:r>
            </a:p>
          </p:txBody>
        </p:sp>
        <p:sp>
          <p:nvSpPr>
            <p:cNvPr id="16" name="TextBox 16"/>
            <p:cNvSpPr txBox="1"/>
            <p:nvPr/>
          </p:nvSpPr>
          <p:spPr>
            <a:xfrm>
              <a:off x="1634635" y="70205"/>
              <a:ext cx="14353953" cy="578697"/>
            </a:xfrm>
            <a:prstGeom prst="rect">
              <a:avLst/>
            </a:prstGeom>
          </p:spPr>
          <p:txBody>
            <a:bodyPr lIns="0" tIns="0" rIns="0" bIns="0" rtlCol="0" anchor="t">
              <a:spAutoFit/>
            </a:bodyPr>
            <a:lstStyle/>
            <a:p>
              <a:pPr>
                <a:lnSpc>
                  <a:spcPts val="3640"/>
                </a:lnSpc>
                <a:spcBef>
                  <a:spcPct val="0"/>
                </a:spcBef>
              </a:pPr>
              <a:r>
                <a:rPr lang="en-US" sz="2600">
                  <a:solidFill>
                    <a:srgbClr val="202124"/>
                  </a:solidFill>
                  <a:latin typeface="Garet"/>
                </a:rPr>
                <a:t>Tick the boxes as you complete the list  </a:t>
              </a:r>
            </a:p>
          </p:txBody>
        </p:sp>
        <p:sp>
          <p:nvSpPr>
            <p:cNvPr id="17" name="Freeform 17"/>
            <p:cNvSpPr/>
            <p:nvPr/>
          </p:nvSpPr>
          <p:spPr>
            <a:xfrm>
              <a:off x="0" y="0"/>
              <a:ext cx="983331" cy="913269"/>
            </a:xfrm>
            <a:custGeom>
              <a:avLst/>
              <a:gdLst/>
              <a:ahLst/>
              <a:cxnLst/>
              <a:rect l="l" t="t" r="r" b="b"/>
              <a:pathLst>
                <a:path w="983331" h="913269">
                  <a:moveTo>
                    <a:pt x="0" y="0"/>
                  </a:moveTo>
                  <a:lnTo>
                    <a:pt x="983331" y="0"/>
                  </a:lnTo>
                  <a:lnTo>
                    <a:pt x="983331" y="913269"/>
                  </a:lnTo>
                  <a:lnTo>
                    <a:pt x="0" y="9132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grpSp>
        <p:nvGrpSpPr>
          <p:cNvPr id="18" name="Group 18"/>
          <p:cNvGrpSpPr/>
          <p:nvPr/>
        </p:nvGrpSpPr>
        <p:grpSpPr>
          <a:xfrm>
            <a:off x="61458" y="9337363"/>
            <a:ext cx="2424685" cy="839587"/>
            <a:chOff x="0" y="0"/>
            <a:chExt cx="3232914" cy="1119449"/>
          </a:xfrm>
        </p:grpSpPr>
        <p:sp>
          <p:nvSpPr>
            <p:cNvPr id="19" name="Freeform 19"/>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16"/>
              <a:stretch>
                <a:fillRect/>
              </a:stretch>
            </a:blipFill>
          </p:spPr>
        </p:sp>
        <p:sp>
          <p:nvSpPr>
            <p:cNvPr id="20" name="Freeform 20"/>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17"/>
              <a:stretch>
                <a:fillRect/>
              </a:stretch>
            </a:blipFill>
          </p:spPr>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grpSp>
        <p:nvGrpSpPr>
          <p:cNvPr id="2" name="Group 2"/>
          <p:cNvGrpSpPr/>
          <p:nvPr/>
        </p:nvGrpSpPr>
        <p:grpSpPr>
          <a:xfrm>
            <a:off x="2099333" y="4295940"/>
            <a:ext cx="14089333" cy="2431614"/>
            <a:chOff x="0" y="0"/>
            <a:chExt cx="18785778" cy="3242153"/>
          </a:xfrm>
        </p:grpSpPr>
        <p:grpSp>
          <p:nvGrpSpPr>
            <p:cNvPr id="3" name="Group 3"/>
            <p:cNvGrpSpPr>
              <a:grpSpLocks noChangeAspect="1"/>
            </p:cNvGrpSpPr>
            <p:nvPr/>
          </p:nvGrpSpPr>
          <p:grpSpPr>
            <a:xfrm>
              <a:off x="0" y="0"/>
              <a:ext cx="3242153" cy="3242153"/>
              <a:chOff x="0" y="0"/>
              <a:chExt cx="6350000" cy="6350000"/>
            </a:xfrm>
          </p:grpSpPr>
          <p:sp>
            <p:nvSpPr>
              <p:cNvPr id="4" name="Freeform 4"/>
              <p:cNvSpPr/>
              <p:nvPr/>
            </p:nvSpPr>
            <p:spPr>
              <a:xfrm>
                <a:off x="0" y="0"/>
                <a:ext cx="6350000" cy="6350000"/>
              </a:xfrm>
              <a:custGeom>
                <a:avLst/>
                <a:gdLst/>
                <a:ahLst/>
                <a:cxnLst/>
                <a:rect l="l" t="t" r="r" b="b"/>
                <a:pathLst>
                  <a:path w="6350000" h="6350000">
                    <a:moveTo>
                      <a:pt x="3810000" y="6350000"/>
                    </a:moveTo>
                    <a:lnTo>
                      <a:pt x="2540000" y="6350000"/>
                    </a:lnTo>
                    <a:cubicBezTo>
                      <a:pt x="1136650" y="6350000"/>
                      <a:pt x="0" y="5213350"/>
                      <a:pt x="0" y="3810000"/>
                    </a:cubicBezTo>
                    <a:lnTo>
                      <a:pt x="0" y="2540000"/>
                    </a:lnTo>
                    <a:cubicBezTo>
                      <a:pt x="0" y="1136650"/>
                      <a:pt x="1136650" y="0"/>
                      <a:pt x="2540000" y="0"/>
                    </a:cubicBezTo>
                    <a:lnTo>
                      <a:pt x="3810000" y="0"/>
                    </a:lnTo>
                    <a:cubicBezTo>
                      <a:pt x="5213350" y="0"/>
                      <a:pt x="6350000" y="1136650"/>
                      <a:pt x="6350000" y="2540000"/>
                    </a:cubicBezTo>
                    <a:lnTo>
                      <a:pt x="6350000" y="3810000"/>
                    </a:lnTo>
                    <a:cubicBezTo>
                      <a:pt x="6350000" y="5213350"/>
                      <a:pt x="5213350" y="6350000"/>
                      <a:pt x="3810000" y="6350000"/>
                    </a:cubicBezTo>
                    <a:close/>
                  </a:path>
                </a:pathLst>
              </a:custGeom>
              <a:blipFill>
                <a:blip r:embed="rId2"/>
                <a:stretch>
                  <a:fillRect t="-3801" b="-3801"/>
                </a:stretch>
              </a:blipFill>
            </p:spPr>
          </p:sp>
        </p:grpSp>
        <p:grpSp>
          <p:nvGrpSpPr>
            <p:cNvPr id="5" name="Group 5"/>
            <p:cNvGrpSpPr>
              <a:grpSpLocks noChangeAspect="1"/>
            </p:cNvGrpSpPr>
            <p:nvPr/>
          </p:nvGrpSpPr>
          <p:grpSpPr>
            <a:xfrm>
              <a:off x="5102917" y="0"/>
              <a:ext cx="3242153" cy="3242153"/>
              <a:chOff x="0" y="0"/>
              <a:chExt cx="6350000" cy="6350000"/>
            </a:xfrm>
          </p:grpSpPr>
          <p:sp>
            <p:nvSpPr>
              <p:cNvPr id="6" name="Freeform 6"/>
              <p:cNvSpPr/>
              <p:nvPr/>
            </p:nvSpPr>
            <p:spPr>
              <a:xfrm>
                <a:off x="0" y="0"/>
                <a:ext cx="6350000" cy="6350000"/>
              </a:xfrm>
              <a:custGeom>
                <a:avLst/>
                <a:gdLst/>
                <a:ahLst/>
                <a:cxnLst/>
                <a:rect l="l" t="t" r="r" b="b"/>
                <a:pathLst>
                  <a:path w="6350000" h="6350000">
                    <a:moveTo>
                      <a:pt x="3810000" y="6350000"/>
                    </a:moveTo>
                    <a:lnTo>
                      <a:pt x="2540000" y="6350000"/>
                    </a:lnTo>
                    <a:cubicBezTo>
                      <a:pt x="1136650" y="6350000"/>
                      <a:pt x="0" y="5213350"/>
                      <a:pt x="0" y="3810000"/>
                    </a:cubicBezTo>
                    <a:lnTo>
                      <a:pt x="0" y="2540000"/>
                    </a:lnTo>
                    <a:cubicBezTo>
                      <a:pt x="0" y="1136650"/>
                      <a:pt x="1136650" y="0"/>
                      <a:pt x="2540000" y="0"/>
                    </a:cubicBezTo>
                    <a:lnTo>
                      <a:pt x="3810000" y="0"/>
                    </a:lnTo>
                    <a:cubicBezTo>
                      <a:pt x="5213350" y="0"/>
                      <a:pt x="6350000" y="1136650"/>
                      <a:pt x="6350000" y="2540000"/>
                    </a:cubicBezTo>
                    <a:lnTo>
                      <a:pt x="6350000" y="3810000"/>
                    </a:lnTo>
                    <a:cubicBezTo>
                      <a:pt x="6350000" y="5213350"/>
                      <a:pt x="5213350" y="6350000"/>
                      <a:pt x="3810000" y="6350000"/>
                    </a:cubicBezTo>
                    <a:close/>
                  </a:path>
                </a:pathLst>
              </a:custGeom>
              <a:blipFill>
                <a:blip r:embed="rId3"/>
                <a:stretch>
                  <a:fillRect/>
                </a:stretch>
              </a:blipFill>
            </p:spPr>
          </p:sp>
        </p:grpSp>
        <p:grpSp>
          <p:nvGrpSpPr>
            <p:cNvPr id="7" name="Group 7"/>
            <p:cNvGrpSpPr>
              <a:grpSpLocks noChangeAspect="1"/>
            </p:cNvGrpSpPr>
            <p:nvPr/>
          </p:nvGrpSpPr>
          <p:grpSpPr>
            <a:xfrm>
              <a:off x="15543625" y="0"/>
              <a:ext cx="3242153" cy="3242153"/>
              <a:chOff x="0" y="0"/>
              <a:chExt cx="6350000" cy="6350000"/>
            </a:xfrm>
          </p:grpSpPr>
          <p:sp>
            <p:nvSpPr>
              <p:cNvPr id="8" name="Freeform 8"/>
              <p:cNvSpPr/>
              <p:nvPr/>
            </p:nvSpPr>
            <p:spPr>
              <a:xfrm>
                <a:off x="0" y="0"/>
                <a:ext cx="6350000" cy="6350000"/>
              </a:xfrm>
              <a:custGeom>
                <a:avLst/>
                <a:gdLst/>
                <a:ahLst/>
                <a:cxnLst/>
                <a:rect l="l" t="t" r="r" b="b"/>
                <a:pathLst>
                  <a:path w="6350000" h="6350000">
                    <a:moveTo>
                      <a:pt x="3810000" y="6350000"/>
                    </a:moveTo>
                    <a:lnTo>
                      <a:pt x="2540000" y="6350000"/>
                    </a:lnTo>
                    <a:cubicBezTo>
                      <a:pt x="1136650" y="6350000"/>
                      <a:pt x="0" y="5213350"/>
                      <a:pt x="0" y="3810000"/>
                    </a:cubicBezTo>
                    <a:lnTo>
                      <a:pt x="0" y="2540000"/>
                    </a:lnTo>
                    <a:cubicBezTo>
                      <a:pt x="0" y="1136650"/>
                      <a:pt x="1136650" y="0"/>
                      <a:pt x="2540000" y="0"/>
                    </a:cubicBezTo>
                    <a:lnTo>
                      <a:pt x="3810000" y="0"/>
                    </a:lnTo>
                    <a:cubicBezTo>
                      <a:pt x="5213350" y="0"/>
                      <a:pt x="6350000" y="1136650"/>
                      <a:pt x="6350000" y="2540000"/>
                    </a:cubicBezTo>
                    <a:lnTo>
                      <a:pt x="6350000" y="3810000"/>
                    </a:lnTo>
                    <a:cubicBezTo>
                      <a:pt x="6350000" y="5213350"/>
                      <a:pt x="5213350" y="6350000"/>
                      <a:pt x="3810000" y="6350000"/>
                    </a:cubicBezTo>
                    <a:close/>
                  </a:path>
                </a:pathLst>
              </a:custGeom>
              <a:blipFill>
                <a:blip r:embed="rId4"/>
                <a:stretch>
                  <a:fillRect l="-2739" r="-2739"/>
                </a:stretch>
              </a:blipFill>
            </p:spPr>
          </p:sp>
        </p:grpSp>
        <p:grpSp>
          <p:nvGrpSpPr>
            <p:cNvPr id="9" name="Group 9"/>
            <p:cNvGrpSpPr>
              <a:grpSpLocks noChangeAspect="1"/>
            </p:cNvGrpSpPr>
            <p:nvPr/>
          </p:nvGrpSpPr>
          <p:grpSpPr>
            <a:xfrm>
              <a:off x="10215732" y="0"/>
              <a:ext cx="3242153" cy="3242153"/>
              <a:chOff x="0" y="0"/>
              <a:chExt cx="6350000" cy="6350000"/>
            </a:xfrm>
          </p:grpSpPr>
          <p:sp>
            <p:nvSpPr>
              <p:cNvPr id="10" name="Freeform 10"/>
              <p:cNvSpPr/>
              <p:nvPr/>
            </p:nvSpPr>
            <p:spPr>
              <a:xfrm>
                <a:off x="0" y="0"/>
                <a:ext cx="6350000" cy="6350000"/>
              </a:xfrm>
              <a:custGeom>
                <a:avLst/>
                <a:gdLst/>
                <a:ahLst/>
                <a:cxnLst/>
                <a:rect l="l" t="t" r="r" b="b"/>
                <a:pathLst>
                  <a:path w="6350000" h="6350000">
                    <a:moveTo>
                      <a:pt x="3810000" y="6350000"/>
                    </a:moveTo>
                    <a:lnTo>
                      <a:pt x="2540000" y="6350000"/>
                    </a:lnTo>
                    <a:cubicBezTo>
                      <a:pt x="1136650" y="6350000"/>
                      <a:pt x="0" y="5213350"/>
                      <a:pt x="0" y="3810000"/>
                    </a:cubicBezTo>
                    <a:lnTo>
                      <a:pt x="0" y="2540000"/>
                    </a:lnTo>
                    <a:cubicBezTo>
                      <a:pt x="0" y="1136650"/>
                      <a:pt x="1136650" y="0"/>
                      <a:pt x="2540000" y="0"/>
                    </a:cubicBezTo>
                    <a:lnTo>
                      <a:pt x="3810000" y="0"/>
                    </a:lnTo>
                    <a:cubicBezTo>
                      <a:pt x="5213350" y="0"/>
                      <a:pt x="6350000" y="1136650"/>
                      <a:pt x="6350000" y="2540000"/>
                    </a:cubicBezTo>
                    <a:lnTo>
                      <a:pt x="6350000" y="3810000"/>
                    </a:lnTo>
                    <a:cubicBezTo>
                      <a:pt x="6350000" y="5213350"/>
                      <a:pt x="5213350" y="6350000"/>
                      <a:pt x="3810000" y="6350000"/>
                    </a:cubicBezTo>
                    <a:close/>
                  </a:path>
                </a:pathLst>
              </a:custGeom>
              <a:blipFill>
                <a:blip r:embed="rId5"/>
                <a:stretch>
                  <a:fillRect l="-13316" r="-20704"/>
                </a:stretch>
              </a:blipFill>
            </p:spPr>
          </p:sp>
        </p:grpSp>
      </p:grpSp>
      <p:grpSp>
        <p:nvGrpSpPr>
          <p:cNvPr id="11" name="Group 11"/>
          <p:cNvGrpSpPr/>
          <p:nvPr/>
        </p:nvGrpSpPr>
        <p:grpSpPr>
          <a:xfrm>
            <a:off x="16877587" y="242142"/>
            <a:ext cx="952863" cy="95286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4185F4"/>
            </a:solidFill>
          </p:spPr>
        </p:sp>
        <p:sp>
          <p:nvSpPr>
            <p:cNvPr id="13" name="TextBox 13"/>
            <p:cNvSpPr txBox="1"/>
            <p:nvPr/>
          </p:nvSpPr>
          <p:spPr>
            <a:xfrm>
              <a:off x="127000" y="98425"/>
              <a:ext cx="558800" cy="587375"/>
            </a:xfrm>
            <a:prstGeom prst="rect">
              <a:avLst/>
            </a:prstGeom>
          </p:spPr>
          <p:txBody>
            <a:bodyPr lIns="50800" tIns="50800" rIns="50800" bIns="50800" rtlCol="0" anchor="ctr"/>
            <a:lstStyle/>
            <a:p>
              <a:pPr algn="ctr">
                <a:lnSpc>
                  <a:spcPts val="3380"/>
                </a:lnSpc>
              </a:pPr>
              <a:endParaRPr/>
            </a:p>
          </p:txBody>
        </p:sp>
      </p:grpSp>
      <p:sp>
        <p:nvSpPr>
          <p:cNvPr id="14" name="TextBox 14"/>
          <p:cNvSpPr txBox="1"/>
          <p:nvPr/>
        </p:nvSpPr>
        <p:spPr>
          <a:xfrm>
            <a:off x="1737433" y="1122845"/>
            <a:ext cx="16024691" cy="2830195"/>
          </a:xfrm>
          <a:prstGeom prst="rect">
            <a:avLst/>
          </a:prstGeom>
        </p:spPr>
        <p:txBody>
          <a:bodyPr lIns="0" tIns="0" rIns="0" bIns="0" rtlCol="0" anchor="t">
            <a:spAutoFit/>
          </a:bodyPr>
          <a:lstStyle/>
          <a:p>
            <a:pPr>
              <a:lnSpc>
                <a:spcPts val="4759"/>
              </a:lnSpc>
            </a:pPr>
            <a:r>
              <a:rPr lang="en-US" sz="3399">
                <a:solidFill>
                  <a:srgbClr val="202124"/>
                </a:solidFill>
                <a:latin typeface="Garet"/>
              </a:rPr>
              <a:t>This playbook has been developed by Target Euro as part of the Compete Caribbean </a:t>
            </a:r>
            <a:r>
              <a:rPr lang="en-US" sz="3399">
                <a:solidFill>
                  <a:srgbClr val="202124"/>
                </a:solidFill>
                <a:latin typeface="Garet Bold"/>
              </a:rPr>
              <a:t>Consultancy to Develop Tourism Products &amp; Proposing a Governance Model </a:t>
            </a:r>
            <a:r>
              <a:rPr lang="en-US" sz="3399">
                <a:solidFill>
                  <a:srgbClr val="202124"/>
                </a:solidFill>
                <a:latin typeface="Garet"/>
              </a:rPr>
              <a:t>with the help of the Guyana Tourism Authority and the Tourism &amp; Hospitality Association of Guyana. </a:t>
            </a:r>
            <a:r>
              <a:rPr lang="en-US" sz="3399">
                <a:solidFill>
                  <a:srgbClr val="202124"/>
                </a:solidFill>
                <a:latin typeface="Garet Bold"/>
              </a:rPr>
              <a:t> </a:t>
            </a:r>
          </a:p>
          <a:p>
            <a:pPr>
              <a:lnSpc>
                <a:spcPts val="3499"/>
              </a:lnSpc>
            </a:pPr>
            <a:endParaRPr lang="en-US" sz="3399">
              <a:solidFill>
                <a:srgbClr val="202124"/>
              </a:solidFill>
              <a:latin typeface="Garet Bold"/>
            </a:endParaRPr>
          </a:p>
        </p:txBody>
      </p:sp>
      <p:sp>
        <p:nvSpPr>
          <p:cNvPr id="15" name="Freeform 15"/>
          <p:cNvSpPr/>
          <p:nvPr/>
        </p:nvSpPr>
        <p:spPr>
          <a:xfrm rot="685277">
            <a:off x="-558653" y="-460009"/>
            <a:ext cx="2020491" cy="2020491"/>
          </a:xfrm>
          <a:custGeom>
            <a:avLst/>
            <a:gdLst/>
            <a:ahLst/>
            <a:cxnLst/>
            <a:rect l="l" t="t" r="r" b="b"/>
            <a:pathLst>
              <a:path w="2020491" h="2020491">
                <a:moveTo>
                  <a:pt x="0" y="0"/>
                </a:moveTo>
                <a:lnTo>
                  <a:pt x="2020491" y="0"/>
                </a:lnTo>
                <a:lnTo>
                  <a:pt x="2020491" y="2020490"/>
                </a:lnTo>
                <a:lnTo>
                  <a:pt x="0" y="20204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6" name="Group 16"/>
          <p:cNvGrpSpPr/>
          <p:nvPr/>
        </p:nvGrpSpPr>
        <p:grpSpPr>
          <a:xfrm>
            <a:off x="61458" y="9337363"/>
            <a:ext cx="2424685" cy="839587"/>
            <a:chOff x="0" y="0"/>
            <a:chExt cx="3232914" cy="1119449"/>
          </a:xfrm>
        </p:grpSpPr>
        <p:sp>
          <p:nvSpPr>
            <p:cNvPr id="17" name="Freeform 17"/>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8"/>
              <a:stretch>
                <a:fillRect/>
              </a:stretch>
            </a:blipFill>
          </p:spPr>
        </p:sp>
        <p:sp>
          <p:nvSpPr>
            <p:cNvPr id="18" name="Freeform 18"/>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2"/>
              <a:stretch>
                <a:fillRect/>
              </a:stretch>
            </a:blipFill>
          </p:spPr>
        </p:sp>
      </p:grpSp>
      <p:sp>
        <p:nvSpPr>
          <p:cNvPr id="19" name="TextBox 19"/>
          <p:cNvSpPr txBox="1"/>
          <p:nvPr/>
        </p:nvSpPr>
        <p:spPr>
          <a:xfrm>
            <a:off x="1848209" y="7295124"/>
            <a:ext cx="3054316" cy="555625"/>
          </a:xfrm>
          <a:prstGeom prst="rect">
            <a:avLst/>
          </a:prstGeom>
        </p:spPr>
        <p:txBody>
          <a:bodyPr lIns="0" tIns="0" rIns="0" bIns="0" rtlCol="0" anchor="t">
            <a:spAutoFit/>
          </a:bodyPr>
          <a:lstStyle/>
          <a:p>
            <a:pPr algn="ctr">
              <a:lnSpc>
                <a:spcPts val="4550"/>
              </a:lnSpc>
            </a:pPr>
            <a:r>
              <a:rPr lang="en-US" sz="3500">
                <a:solidFill>
                  <a:srgbClr val="202124"/>
                </a:solidFill>
                <a:latin typeface="Garet Bold"/>
              </a:rPr>
              <a:t>Target Euro</a:t>
            </a:r>
          </a:p>
        </p:txBody>
      </p:sp>
      <p:sp>
        <p:nvSpPr>
          <p:cNvPr id="20" name="TextBox 20"/>
          <p:cNvSpPr txBox="1"/>
          <p:nvPr/>
        </p:nvSpPr>
        <p:spPr>
          <a:xfrm>
            <a:off x="1848209" y="7946976"/>
            <a:ext cx="3054316" cy="424180"/>
          </a:xfrm>
          <a:prstGeom prst="rect">
            <a:avLst/>
          </a:prstGeom>
        </p:spPr>
        <p:txBody>
          <a:bodyPr lIns="0" tIns="0" rIns="0" bIns="0" rtlCol="0" anchor="t">
            <a:spAutoFit/>
          </a:bodyPr>
          <a:lstStyle/>
          <a:p>
            <a:pPr algn="ctr">
              <a:lnSpc>
                <a:spcPts val="3380"/>
              </a:lnSpc>
            </a:pPr>
            <a:r>
              <a:rPr lang="en-US" sz="2600">
                <a:solidFill>
                  <a:srgbClr val="202124"/>
                </a:solidFill>
                <a:latin typeface="Garet"/>
              </a:rPr>
              <a:t> </a:t>
            </a:r>
          </a:p>
        </p:txBody>
      </p:sp>
      <p:sp>
        <p:nvSpPr>
          <p:cNvPr id="21" name="TextBox 21"/>
          <p:cNvSpPr txBox="1"/>
          <p:nvPr/>
        </p:nvSpPr>
        <p:spPr>
          <a:xfrm>
            <a:off x="5675397" y="7295124"/>
            <a:ext cx="3054316" cy="1127125"/>
          </a:xfrm>
          <a:prstGeom prst="rect">
            <a:avLst/>
          </a:prstGeom>
        </p:spPr>
        <p:txBody>
          <a:bodyPr lIns="0" tIns="0" rIns="0" bIns="0" rtlCol="0" anchor="t">
            <a:spAutoFit/>
          </a:bodyPr>
          <a:lstStyle/>
          <a:p>
            <a:pPr algn="ctr">
              <a:lnSpc>
                <a:spcPts val="4550"/>
              </a:lnSpc>
            </a:pPr>
            <a:r>
              <a:rPr lang="en-US" sz="3500">
                <a:solidFill>
                  <a:srgbClr val="202124"/>
                </a:solidFill>
                <a:latin typeface="Garet Bold"/>
              </a:rPr>
              <a:t>Compete Caribbean </a:t>
            </a:r>
          </a:p>
        </p:txBody>
      </p:sp>
      <p:sp>
        <p:nvSpPr>
          <p:cNvPr id="22" name="TextBox 22"/>
          <p:cNvSpPr txBox="1"/>
          <p:nvPr/>
        </p:nvSpPr>
        <p:spPr>
          <a:xfrm>
            <a:off x="13823270" y="7295124"/>
            <a:ext cx="3054316" cy="2270125"/>
          </a:xfrm>
          <a:prstGeom prst="rect">
            <a:avLst/>
          </a:prstGeom>
        </p:spPr>
        <p:txBody>
          <a:bodyPr lIns="0" tIns="0" rIns="0" bIns="0" rtlCol="0" anchor="t">
            <a:spAutoFit/>
          </a:bodyPr>
          <a:lstStyle/>
          <a:p>
            <a:pPr>
              <a:lnSpc>
                <a:spcPts val="4550"/>
              </a:lnSpc>
            </a:pPr>
            <a:r>
              <a:rPr lang="en-US" sz="3500">
                <a:solidFill>
                  <a:srgbClr val="202124"/>
                </a:solidFill>
                <a:latin typeface="Garet Bold"/>
              </a:rPr>
              <a:t>Tourism  &amp; Hospitality Association of Guyana  </a:t>
            </a:r>
          </a:p>
        </p:txBody>
      </p:sp>
      <p:sp>
        <p:nvSpPr>
          <p:cNvPr id="23" name="TextBox 23"/>
          <p:cNvSpPr txBox="1"/>
          <p:nvPr/>
        </p:nvSpPr>
        <p:spPr>
          <a:xfrm>
            <a:off x="9749779" y="7295124"/>
            <a:ext cx="3054316" cy="1698625"/>
          </a:xfrm>
          <a:prstGeom prst="rect">
            <a:avLst/>
          </a:prstGeom>
        </p:spPr>
        <p:txBody>
          <a:bodyPr lIns="0" tIns="0" rIns="0" bIns="0" rtlCol="0" anchor="t">
            <a:spAutoFit/>
          </a:bodyPr>
          <a:lstStyle/>
          <a:p>
            <a:pPr>
              <a:lnSpc>
                <a:spcPts val="4550"/>
              </a:lnSpc>
            </a:pPr>
            <a:r>
              <a:rPr lang="en-US" sz="3500">
                <a:solidFill>
                  <a:srgbClr val="202124"/>
                </a:solidFill>
                <a:latin typeface="Garet Bold"/>
              </a:rPr>
              <a:t>Guyana Tourism Authority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1132630" cy="1593214"/>
          </a:xfrm>
          <a:custGeom>
            <a:avLst/>
            <a:gdLst/>
            <a:ahLst/>
            <a:cxnLst/>
            <a:rect l="l" t="t" r="r" b="b"/>
            <a:pathLst>
              <a:path w="1132630" h="1593214">
                <a:moveTo>
                  <a:pt x="0" y="0"/>
                </a:moveTo>
                <a:lnTo>
                  <a:pt x="1132630" y="0"/>
                </a:lnTo>
                <a:lnTo>
                  <a:pt x="1132630" y="1593214"/>
                </a:lnTo>
                <a:lnTo>
                  <a:pt x="0" y="15932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2606678" y="1321621"/>
            <a:ext cx="15681322" cy="1504950"/>
          </a:xfrm>
          <a:prstGeom prst="rect">
            <a:avLst/>
          </a:prstGeom>
        </p:spPr>
        <p:txBody>
          <a:bodyPr lIns="0" tIns="0" rIns="0" bIns="0" rtlCol="0" anchor="t">
            <a:spAutoFit/>
          </a:bodyPr>
          <a:lstStyle/>
          <a:p>
            <a:pPr>
              <a:lnSpc>
                <a:spcPts val="5996"/>
              </a:lnSpc>
            </a:pPr>
            <a:r>
              <a:rPr lang="en-US" sz="4997">
                <a:solidFill>
                  <a:srgbClr val="00BF63"/>
                </a:solidFill>
                <a:latin typeface="Garet"/>
              </a:rPr>
              <a:t>HOW TO CARRY OUT AN EFFECTIVE STAKEHOLDER ANALYSIS</a:t>
            </a:r>
          </a:p>
        </p:txBody>
      </p:sp>
      <p:sp>
        <p:nvSpPr>
          <p:cNvPr id="4" name="Freeform 4"/>
          <p:cNvSpPr/>
          <p:nvPr/>
        </p:nvSpPr>
        <p:spPr>
          <a:xfrm>
            <a:off x="1028700" y="3566579"/>
            <a:ext cx="2870073" cy="4114800"/>
          </a:xfrm>
          <a:custGeom>
            <a:avLst/>
            <a:gdLst/>
            <a:ahLst/>
            <a:cxnLst/>
            <a:rect l="l" t="t" r="r" b="b"/>
            <a:pathLst>
              <a:path w="2870073" h="4114800">
                <a:moveTo>
                  <a:pt x="0" y="0"/>
                </a:moveTo>
                <a:lnTo>
                  <a:pt x="2870073" y="0"/>
                </a:lnTo>
                <a:lnTo>
                  <a:pt x="287007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5314367" y="3566579"/>
            <a:ext cx="12132640" cy="4737007"/>
            <a:chOff x="0" y="0"/>
            <a:chExt cx="16176853" cy="6316009"/>
          </a:xfrm>
        </p:grpSpPr>
        <p:sp>
          <p:nvSpPr>
            <p:cNvPr id="6" name="TextBox 6"/>
            <p:cNvSpPr txBox="1"/>
            <p:nvPr/>
          </p:nvSpPr>
          <p:spPr>
            <a:xfrm>
              <a:off x="1876674" y="188070"/>
              <a:ext cx="14300179" cy="556048"/>
            </a:xfrm>
            <a:prstGeom prst="rect">
              <a:avLst/>
            </a:prstGeom>
          </p:spPr>
          <p:txBody>
            <a:bodyPr lIns="0" tIns="0" rIns="0" bIns="0" rtlCol="0" anchor="t">
              <a:spAutoFit/>
            </a:bodyPr>
            <a:lstStyle/>
            <a:p>
              <a:pPr>
                <a:lnSpc>
                  <a:spcPts val="3379"/>
                </a:lnSpc>
              </a:pPr>
              <a:r>
                <a:rPr lang="en-US" sz="2599">
                  <a:solidFill>
                    <a:srgbClr val="202124"/>
                  </a:solidFill>
                  <a:latin typeface="Garet Bold"/>
                </a:rPr>
                <a:t>Foster collaboration and develop partnerships</a:t>
              </a:r>
            </a:p>
          </p:txBody>
        </p:sp>
        <p:sp>
          <p:nvSpPr>
            <p:cNvPr id="7" name="TextBox 7"/>
            <p:cNvSpPr txBox="1"/>
            <p:nvPr/>
          </p:nvSpPr>
          <p:spPr>
            <a:xfrm>
              <a:off x="1876674" y="1668043"/>
              <a:ext cx="6940550" cy="556048"/>
            </a:xfrm>
            <a:prstGeom prst="rect">
              <a:avLst/>
            </a:prstGeom>
          </p:spPr>
          <p:txBody>
            <a:bodyPr lIns="0" tIns="0" rIns="0" bIns="0" rtlCol="0" anchor="t">
              <a:spAutoFit/>
            </a:bodyPr>
            <a:lstStyle/>
            <a:p>
              <a:pPr algn="ctr">
                <a:lnSpc>
                  <a:spcPts val="3379"/>
                </a:lnSpc>
                <a:spcBef>
                  <a:spcPct val="0"/>
                </a:spcBef>
              </a:pPr>
              <a:r>
                <a:rPr lang="en-US" sz="2599">
                  <a:solidFill>
                    <a:srgbClr val="000000"/>
                  </a:solidFill>
                  <a:latin typeface="Garet Bold"/>
                </a:rPr>
                <a:t>Address any areas of conflict </a:t>
              </a:r>
            </a:p>
          </p:txBody>
        </p:sp>
        <p:sp>
          <p:nvSpPr>
            <p:cNvPr id="8" name="TextBox 8"/>
            <p:cNvSpPr txBox="1"/>
            <p:nvPr/>
          </p:nvSpPr>
          <p:spPr>
            <a:xfrm>
              <a:off x="1876674" y="3142502"/>
              <a:ext cx="14240846" cy="1127548"/>
            </a:xfrm>
            <a:prstGeom prst="rect">
              <a:avLst/>
            </a:prstGeom>
          </p:spPr>
          <p:txBody>
            <a:bodyPr lIns="0" tIns="0" rIns="0" bIns="0" rtlCol="0" anchor="t">
              <a:spAutoFit/>
            </a:bodyPr>
            <a:lstStyle/>
            <a:p>
              <a:pPr>
                <a:lnSpc>
                  <a:spcPts val="3379"/>
                </a:lnSpc>
                <a:spcBef>
                  <a:spcPct val="0"/>
                </a:spcBef>
              </a:pPr>
              <a:r>
                <a:rPr lang="en-US" sz="2599">
                  <a:solidFill>
                    <a:srgbClr val="000000"/>
                  </a:solidFill>
                  <a:latin typeface="Garet Bold"/>
                </a:rPr>
                <a:t>Getting feedback from your customers is a key step. This can be done through a short survey </a:t>
              </a:r>
            </a:p>
          </p:txBody>
        </p:sp>
        <p:sp>
          <p:nvSpPr>
            <p:cNvPr id="9" name="TextBox 9"/>
            <p:cNvSpPr txBox="1"/>
            <p:nvPr/>
          </p:nvSpPr>
          <p:spPr>
            <a:xfrm>
              <a:off x="1822997" y="5188461"/>
              <a:ext cx="14300179" cy="1127548"/>
            </a:xfrm>
            <a:prstGeom prst="rect">
              <a:avLst/>
            </a:prstGeom>
          </p:spPr>
          <p:txBody>
            <a:bodyPr lIns="0" tIns="0" rIns="0" bIns="0" rtlCol="0" anchor="t">
              <a:spAutoFit/>
            </a:bodyPr>
            <a:lstStyle/>
            <a:p>
              <a:pPr>
                <a:lnSpc>
                  <a:spcPts val="3379"/>
                </a:lnSpc>
                <a:spcBef>
                  <a:spcPct val="0"/>
                </a:spcBef>
              </a:pPr>
              <a:r>
                <a:rPr lang="en-US" sz="2599">
                  <a:solidFill>
                    <a:srgbClr val="000000"/>
                  </a:solidFill>
                  <a:latin typeface="Garet Bold"/>
                </a:rPr>
                <a:t>Encourage environmental, social, and economic sustainability</a:t>
              </a:r>
            </a:p>
          </p:txBody>
        </p:sp>
        <p:sp>
          <p:nvSpPr>
            <p:cNvPr id="10" name="Freeform 10"/>
            <p:cNvSpPr/>
            <p:nvPr/>
          </p:nvSpPr>
          <p:spPr>
            <a:xfrm>
              <a:off x="0" y="0"/>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637" y="1673621"/>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0" y="3462327"/>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1637" y="5126779"/>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grpSp>
        <p:nvGrpSpPr>
          <p:cNvPr id="14" name="Group 14"/>
          <p:cNvGrpSpPr/>
          <p:nvPr/>
        </p:nvGrpSpPr>
        <p:grpSpPr>
          <a:xfrm>
            <a:off x="61458" y="9337363"/>
            <a:ext cx="2424685" cy="839587"/>
            <a:chOff x="0" y="0"/>
            <a:chExt cx="3232914" cy="1119449"/>
          </a:xfrm>
        </p:grpSpPr>
        <p:sp>
          <p:nvSpPr>
            <p:cNvPr id="15" name="Freeform 15"/>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14"/>
              <a:stretch>
                <a:fillRect/>
              </a:stretch>
            </a:blipFill>
          </p:spPr>
        </p:sp>
        <p:sp>
          <p:nvSpPr>
            <p:cNvPr id="16" name="Freeform 16"/>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15"/>
              <a:stretch>
                <a:fillRect/>
              </a:stretch>
            </a:blipFill>
          </p:spPr>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AutoShape 2"/>
          <p:cNvSpPr/>
          <p:nvPr/>
        </p:nvSpPr>
        <p:spPr>
          <a:xfrm>
            <a:off x="1028700" y="8515642"/>
            <a:ext cx="16428878" cy="0"/>
          </a:xfrm>
          <a:prstGeom prst="line">
            <a:avLst/>
          </a:prstGeom>
          <a:ln w="28575" cap="flat">
            <a:solidFill>
              <a:srgbClr val="202124"/>
            </a:solidFill>
            <a:prstDash val="solid"/>
            <a:headEnd type="none" w="sm" len="sm"/>
            <a:tailEnd type="none" w="sm" len="sm"/>
          </a:ln>
        </p:spPr>
      </p:sp>
      <p:sp>
        <p:nvSpPr>
          <p:cNvPr id="6" name="Freeform 6"/>
          <p:cNvSpPr/>
          <p:nvPr/>
        </p:nvSpPr>
        <p:spPr>
          <a:xfrm>
            <a:off x="15741662" y="2411327"/>
            <a:ext cx="1938320" cy="1938320"/>
          </a:xfrm>
          <a:custGeom>
            <a:avLst/>
            <a:gdLst/>
            <a:ahLst/>
            <a:cxnLst/>
            <a:rect l="l" t="t" r="r" b="b"/>
            <a:pathLst>
              <a:path w="1938320" h="1938320">
                <a:moveTo>
                  <a:pt x="0" y="0"/>
                </a:moveTo>
                <a:lnTo>
                  <a:pt x="1938320" y="0"/>
                </a:lnTo>
                <a:lnTo>
                  <a:pt x="1938320" y="1938320"/>
                </a:lnTo>
                <a:lnTo>
                  <a:pt x="0" y="19383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5486400" y="3329417"/>
            <a:ext cx="11764118" cy="3260725"/>
          </a:xfrm>
          <a:prstGeom prst="rect">
            <a:avLst/>
          </a:prstGeom>
        </p:spPr>
        <p:txBody>
          <a:bodyPr lIns="0" tIns="0" rIns="0" bIns="0" rtlCol="0" anchor="t">
            <a:spAutoFit/>
          </a:bodyPr>
          <a:lstStyle/>
          <a:p>
            <a:pPr>
              <a:lnSpc>
                <a:spcPts val="6499"/>
              </a:lnSpc>
            </a:pPr>
            <a:r>
              <a:rPr lang="en-US" sz="4999" dirty="0">
                <a:solidFill>
                  <a:srgbClr val="202124"/>
                </a:solidFill>
                <a:latin typeface="Garet Bold"/>
              </a:rPr>
              <a:t>Now that you have carried out steps 1, 2 and 3 you can draft a long list of current and potential tourism products</a:t>
            </a:r>
          </a:p>
        </p:txBody>
      </p:sp>
      <p:sp>
        <p:nvSpPr>
          <p:cNvPr id="8" name="Freeform 8"/>
          <p:cNvSpPr/>
          <p:nvPr/>
        </p:nvSpPr>
        <p:spPr>
          <a:xfrm>
            <a:off x="2121563" y="3175413"/>
            <a:ext cx="2925249" cy="4114800"/>
          </a:xfrm>
          <a:custGeom>
            <a:avLst/>
            <a:gdLst/>
            <a:ahLst/>
            <a:cxnLst/>
            <a:rect l="l" t="t" r="r" b="b"/>
            <a:pathLst>
              <a:path w="2925249" h="4114800">
                <a:moveTo>
                  <a:pt x="0" y="0"/>
                </a:moveTo>
                <a:lnTo>
                  <a:pt x="2925248" y="0"/>
                </a:lnTo>
                <a:lnTo>
                  <a:pt x="292524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AutoShape 9"/>
          <p:cNvSpPr/>
          <p:nvPr/>
        </p:nvSpPr>
        <p:spPr>
          <a:xfrm>
            <a:off x="1028700" y="1014412"/>
            <a:ext cx="16428878" cy="0"/>
          </a:xfrm>
          <a:prstGeom prst="line">
            <a:avLst/>
          </a:prstGeom>
          <a:ln w="28575" cap="flat">
            <a:solidFill>
              <a:srgbClr val="202124"/>
            </a:solidFill>
            <a:prstDash val="solid"/>
            <a:headEnd type="none" w="sm" len="sm"/>
            <a:tailEnd type="none" w="sm" len="sm"/>
          </a:ln>
        </p:spPr>
      </p:sp>
      <p:grpSp>
        <p:nvGrpSpPr>
          <p:cNvPr id="10" name="Group 10"/>
          <p:cNvGrpSpPr/>
          <p:nvPr/>
        </p:nvGrpSpPr>
        <p:grpSpPr>
          <a:xfrm>
            <a:off x="61458" y="9337363"/>
            <a:ext cx="2424685" cy="839587"/>
            <a:chOff x="0" y="0"/>
            <a:chExt cx="3232914" cy="1119449"/>
          </a:xfrm>
        </p:grpSpPr>
        <p:sp>
          <p:nvSpPr>
            <p:cNvPr id="11" name="Freeform 11"/>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6"/>
              <a:stretch>
                <a:fillRect/>
              </a:stretch>
            </a:blipFill>
          </p:spPr>
        </p:sp>
        <p:sp>
          <p:nvSpPr>
            <p:cNvPr id="12" name="Freeform 12"/>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7"/>
              <a:stretch>
                <a:fillRect/>
              </a:stretch>
            </a:blipFill>
          </p:spPr>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5" name="Freeform 5"/>
          <p:cNvSpPr/>
          <p:nvPr/>
        </p:nvSpPr>
        <p:spPr>
          <a:xfrm>
            <a:off x="1028700" y="1028700"/>
            <a:ext cx="1132630" cy="1593214"/>
          </a:xfrm>
          <a:custGeom>
            <a:avLst/>
            <a:gdLst/>
            <a:ahLst/>
            <a:cxnLst/>
            <a:rect l="l" t="t" r="r" b="b"/>
            <a:pathLst>
              <a:path w="1132630" h="1593214">
                <a:moveTo>
                  <a:pt x="0" y="0"/>
                </a:moveTo>
                <a:lnTo>
                  <a:pt x="1132630" y="0"/>
                </a:lnTo>
                <a:lnTo>
                  <a:pt x="1132630" y="1593214"/>
                </a:lnTo>
                <a:lnTo>
                  <a:pt x="0" y="15932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028700" y="3973277"/>
            <a:ext cx="2759902" cy="2563259"/>
          </a:xfrm>
          <a:custGeom>
            <a:avLst/>
            <a:gdLst/>
            <a:ahLst/>
            <a:cxnLst/>
            <a:rect l="l" t="t" r="r" b="b"/>
            <a:pathLst>
              <a:path w="2759902" h="2563259">
                <a:moveTo>
                  <a:pt x="0" y="0"/>
                </a:moveTo>
                <a:lnTo>
                  <a:pt x="2759902" y="0"/>
                </a:lnTo>
                <a:lnTo>
                  <a:pt x="2759902" y="2563259"/>
                </a:lnTo>
                <a:lnTo>
                  <a:pt x="0" y="25632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4895507" y="3667125"/>
            <a:ext cx="737498" cy="737498"/>
          </a:xfrm>
          <a:custGeom>
            <a:avLst/>
            <a:gdLst/>
            <a:ahLst/>
            <a:cxnLst/>
            <a:rect l="l" t="t" r="r" b="b"/>
            <a:pathLst>
              <a:path w="737498" h="737498">
                <a:moveTo>
                  <a:pt x="0" y="0"/>
                </a:moveTo>
                <a:lnTo>
                  <a:pt x="737498" y="0"/>
                </a:lnTo>
                <a:lnTo>
                  <a:pt x="737498" y="737498"/>
                </a:lnTo>
                <a:lnTo>
                  <a:pt x="0" y="7374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2895600" y="1319806"/>
            <a:ext cx="11764118" cy="803275"/>
          </a:xfrm>
          <a:prstGeom prst="rect">
            <a:avLst/>
          </a:prstGeom>
        </p:spPr>
        <p:txBody>
          <a:bodyPr lIns="0" tIns="0" rIns="0" bIns="0" rtlCol="0" anchor="t">
            <a:spAutoFit/>
          </a:bodyPr>
          <a:lstStyle/>
          <a:p>
            <a:pPr>
              <a:lnSpc>
                <a:spcPts val="6499"/>
              </a:lnSpc>
            </a:pPr>
            <a:r>
              <a:rPr lang="en-US" sz="4999" dirty="0">
                <a:solidFill>
                  <a:srgbClr val="202124"/>
                </a:solidFill>
                <a:latin typeface="Garet Bold"/>
              </a:rPr>
              <a:t>PHASE 1   FINAL CHECKLIST  </a:t>
            </a:r>
          </a:p>
        </p:txBody>
      </p:sp>
      <p:sp>
        <p:nvSpPr>
          <p:cNvPr id="9" name="TextBox 9"/>
          <p:cNvSpPr txBox="1"/>
          <p:nvPr/>
        </p:nvSpPr>
        <p:spPr>
          <a:xfrm>
            <a:off x="6136422" y="3200400"/>
            <a:ext cx="10242150" cy="466725"/>
          </a:xfrm>
          <a:prstGeom prst="rect">
            <a:avLst/>
          </a:prstGeom>
        </p:spPr>
        <p:txBody>
          <a:bodyPr lIns="0" tIns="0" rIns="0" bIns="0" rtlCol="0" anchor="t">
            <a:spAutoFit/>
          </a:bodyPr>
          <a:lstStyle/>
          <a:p>
            <a:pPr>
              <a:lnSpc>
                <a:spcPts val="3899"/>
              </a:lnSpc>
              <a:spcBef>
                <a:spcPct val="0"/>
              </a:spcBef>
            </a:pPr>
            <a:endParaRPr/>
          </a:p>
        </p:txBody>
      </p:sp>
      <p:sp>
        <p:nvSpPr>
          <p:cNvPr id="10" name="Freeform 10"/>
          <p:cNvSpPr/>
          <p:nvPr/>
        </p:nvSpPr>
        <p:spPr>
          <a:xfrm>
            <a:off x="4895507" y="5334272"/>
            <a:ext cx="737498" cy="737498"/>
          </a:xfrm>
          <a:custGeom>
            <a:avLst/>
            <a:gdLst/>
            <a:ahLst/>
            <a:cxnLst/>
            <a:rect l="l" t="t" r="r" b="b"/>
            <a:pathLst>
              <a:path w="737498" h="737498">
                <a:moveTo>
                  <a:pt x="0" y="0"/>
                </a:moveTo>
                <a:lnTo>
                  <a:pt x="737498" y="0"/>
                </a:lnTo>
                <a:lnTo>
                  <a:pt x="737498" y="737498"/>
                </a:lnTo>
                <a:lnTo>
                  <a:pt x="0" y="7374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4895507" y="7001418"/>
            <a:ext cx="737498" cy="737498"/>
          </a:xfrm>
          <a:custGeom>
            <a:avLst/>
            <a:gdLst/>
            <a:ahLst/>
            <a:cxnLst/>
            <a:rect l="l" t="t" r="r" b="b"/>
            <a:pathLst>
              <a:path w="737498" h="737498">
                <a:moveTo>
                  <a:pt x="0" y="0"/>
                </a:moveTo>
                <a:lnTo>
                  <a:pt x="737498" y="0"/>
                </a:lnTo>
                <a:lnTo>
                  <a:pt x="737498" y="737498"/>
                </a:lnTo>
                <a:lnTo>
                  <a:pt x="0" y="7374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2"/>
          <p:cNvSpPr txBox="1"/>
          <p:nvPr/>
        </p:nvSpPr>
        <p:spPr>
          <a:xfrm>
            <a:off x="6542175" y="3547831"/>
            <a:ext cx="10717125" cy="4281805"/>
          </a:xfrm>
          <a:prstGeom prst="rect">
            <a:avLst/>
          </a:prstGeom>
        </p:spPr>
        <p:txBody>
          <a:bodyPr lIns="0" tIns="0" rIns="0" bIns="0" rtlCol="0" anchor="t">
            <a:spAutoFit/>
          </a:bodyPr>
          <a:lstStyle/>
          <a:p>
            <a:pPr>
              <a:lnSpc>
                <a:spcPts val="3379"/>
              </a:lnSpc>
              <a:spcBef>
                <a:spcPct val="0"/>
              </a:spcBef>
            </a:pPr>
            <a:r>
              <a:rPr lang="en-US" sz="2599">
                <a:solidFill>
                  <a:srgbClr val="202124"/>
                </a:solidFill>
                <a:latin typeface="Garet Bold"/>
              </a:rPr>
              <a:t>Develop a detailed inventory of all tourism assets in your destination using the CTO Tourism Asset Inventory and the six A’s of Tourism products </a:t>
            </a:r>
          </a:p>
          <a:p>
            <a:pPr>
              <a:lnSpc>
                <a:spcPts val="3379"/>
              </a:lnSpc>
              <a:spcBef>
                <a:spcPct val="0"/>
              </a:spcBef>
            </a:pPr>
            <a:endParaRPr lang="en-US" sz="2599">
              <a:solidFill>
                <a:srgbClr val="202124"/>
              </a:solidFill>
              <a:latin typeface="Garet Bold"/>
            </a:endParaRPr>
          </a:p>
          <a:p>
            <a:pPr>
              <a:lnSpc>
                <a:spcPts val="3379"/>
              </a:lnSpc>
              <a:spcBef>
                <a:spcPct val="0"/>
              </a:spcBef>
            </a:pPr>
            <a:r>
              <a:rPr lang="en-US" sz="2599">
                <a:solidFill>
                  <a:srgbClr val="202124"/>
                </a:solidFill>
                <a:latin typeface="Garet Bold"/>
              </a:rPr>
              <a:t>Conduct market research to better understand who is interested in your potential products and how to attract them to your destination</a:t>
            </a:r>
          </a:p>
          <a:p>
            <a:pPr>
              <a:lnSpc>
                <a:spcPts val="3379"/>
              </a:lnSpc>
              <a:spcBef>
                <a:spcPct val="0"/>
              </a:spcBef>
            </a:pPr>
            <a:endParaRPr lang="en-US" sz="2599">
              <a:solidFill>
                <a:srgbClr val="202124"/>
              </a:solidFill>
              <a:latin typeface="Garet Bold"/>
            </a:endParaRPr>
          </a:p>
          <a:p>
            <a:pPr>
              <a:lnSpc>
                <a:spcPts val="3379"/>
              </a:lnSpc>
              <a:spcBef>
                <a:spcPct val="0"/>
              </a:spcBef>
            </a:pPr>
            <a:r>
              <a:rPr lang="en-US" sz="2599">
                <a:solidFill>
                  <a:srgbClr val="202124"/>
                </a:solidFill>
                <a:latin typeface="Garet Bold"/>
              </a:rPr>
              <a:t>Identify stakeholder roles – who can be involved in product development and how they can participate </a:t>
            </a:r>
          </a:p>
        </p:txBody>
      </p:sp>
      <p:grpSp>
        <p:nvGrpSpPr>
          <p:cNvPr id="13" name="Group 13"/>
          <p:cNvGrpSpPr/>
          <p:nvPr/>
        </p:nvGrpSpPr>
        <p:grpSpPr>
          <a:xfrm>
            <a:off x="61458" y="9337363"/>
            <a:ext cx="2424685" cy="839587"/>
            <a:chOff x="0" y="0"/>
            <a:chExt cx="3232914" cy="1119449"/>
          </a:xfrm>
        </p:grpSpPr>
        <p:sp>
          <p:nvSpPr>
            <p:cNvPr id="14" name="Freeform 14"/>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8"/>
              <a:stretch>
                <a:fillRect/>
              </a:stretch>
            </a:blipFill>
          </p:spPr>
        </p:sp>
        <p:sp>
          <p:nvSpPr>
            <p:cNvPr id="15" name="Freeform 15"/>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9"/>
              <a:stretch>
                <a:fillRect/>
              </a:stretch>
            </a:blipFill>
          </p:spPr>
        </p:sp>
      </p:grpSp>
      <mc:AlternateContent xmlns:mc="http://schemas.openxmlformats.org/markup-compatibility/2006" xmlns:p14="http://schemas.microsoft.com/office/powerpoint/2010/main">
        <mc:Choice Requires="p14">
          <p:contentPart p14:bwMode="auto" r:id="rId10">
            <p14:nvContentPartPr>
              <p14:cNvPr id="3" name="Ink 2">
                <a:extLst>
                  <a:ext uri="{FF2B5EF4-FFF2-40B4-BE49-F238E27FC236}">
                    <a16:creationId xmlns:a16="http://schemas.microsoft.com/office/drawing/2014/main" id="{3B54C66C-C343-B697-CF47-8D9E24E11D6F}"/>
                  </a:ext>
                </a:extLst>
              </p14:cNvPr>
              <p14:cNvContentPartPr/>
              <p14:nvPr/>
            </p14:nvContentPartPr>
            <p14:xfrm>
              <a:off x="5838803" y="233032"/>
              <a:ext cx="5356440" cy="2421000"/>
            </p14:xfrm>
          </p:contentPart>
        </mc:Choice>
        <mc:Fallback xmlns="">
          <p:pic>
            <p:nvPicPr>
              <p:cNvPr id="3" name="Ink 2">
                <a:extLst>
                  <a:ext uri="{FF2B5EF4-FFF2-40B4-BE49-F238E27FC236}">
                    <a16:creationId xmlns:a16="http://schemas.microsoft.com/office/drawing/2014/main" id="{3B54C66C-C343-B697-CF47-8D9E24E11D6F}"/>
                  </a:ext>
                </a:extLst>
              </p:cNvPr>
              <p:cNvPicPr/>
              <p:nvPr/>
            </p:nvPicPr>
            <p:blipFill>
              <a:blip r:embed="rId11"/>
              <a:stretch>
                <a:fillRect/>
              </a:stretch>
            </p:blipFill>
            <p:spPr>
              <a:xfrm>
                <a:off x="5776163" y="170392"/>
                <a:ext cx="5482080" cy="2546640"/>
              </a:xfrm>
              <a:prstGeom prst="rect">
                <a:avLst/>
              </a:prstGeom>
            </p:spPr>
          </p:pic>
        </mc:Fallback>
      </mc:AlternateContent>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185F4"/>
        </a:solidFill>
        <a:effectLst/>
      </p:bgPr>
    </p:bg>
    <p:spTree>
      <p:nvGrpSpPr>
        <p:cNvPr id="1" name=""/>
        <p:cNvGrpSpPr/>
        <p:nvPr/>
      </p:nvGrpSpPr>
      <p:grpSpPr>
        <a:xfrm>
          <a:off x="0" y="0"/>
          <a:ext cx="0" cy="0"/>
          <a:chOff x="0" y="0"/>
          <a:chExt cx="0" cy="0"/>
        </a:xfrm>
      </p:grpSpPr>
      <p:sp>
        <p:nvSpPr>
          <p:cNvPr id="2" name="AutoShape 2"/>
          <p:cNvSpPr/>
          <p:nvPr/>
        </p:nvSpPr>
        <p:spPr>
          <a:xfrm>
            <a:off x="1028700" y="9244012"/>
            <a:ext cx="16428878" cy="0"/>
          </a:xfrm>
          <a:prstGeom prst="line">
            <a:avLst/>
          </a:prstGeom>
          <a:ln w="28575" cap="flat">
            <a:solidFill>
              <a:srgbClr val="202124"/>
            </a:solidFill>
            <a:prstDash val="solid"/>
            <a:headEnd type="none" w="sm" len="sm"/>
            <a:tailEnd type="none" w="sm" len="sm"/>
          </a:ln>
        </p:spPr>
      </p:sp>
      <p:grpSp>
        <p:nvGrpSpPr>
          <p:cNvPr id="3" name="Group 3"/>
          <p:cNvGrpSpPr/>
          <p:nvPr/>
        </p:nvGrpSpPr>
        <p:grpSpPr>
          <a:xfrm>
            <a:off x="17085740" y="851496"/>
            <a:ext cx="371838" cy="354408"/>
            <a:chOff x="0" y="0"/>
            <a:chExt cx="812800" cy="774700"/>
          </a:xfrm>
        </p:grpSpPr>
        <p:sp>
          <p:nvSpPr>
            <p:cNvPr id="4" name="Freeform 4"/>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5EDE1"/>
            </a:solidFill>
          </p:spPr>
        </p:sp>
        <p:sp>
          <p:nvSpPr>
            <p:cNvPr id="5" name="TextBox 5"/>
            <p:cNvSpPr txBox="1"/>
            <p:nvPr/>
          </p:nvSpPr>
          <p:spPr>
            <a:xfrm>
              <a:off x="228600" y="238125"/>
              <a:ext cx="355600" cy="371475"/>
            </a:xfrm>
            <a:prstGeom prst="rect">
              <a:avLst/>
            </a:prstGeom>
          </p:spPr>
          <p:txBody>
            <a:bodyPr lIns="50800" tIns="50800" rIns="50800" bIns="50800" rtlCol="0" anchor="ctr"/>
            <a:lstStyle/>
            <a:p>
              <a:pPr algn="ctr">
                <a:lnSpc>
                  <a:spcPts val="3380"/>
                </a:lnSpc>
              </a:pPr>
              <a:endParaRPr/>
            </a:p>
          </p:txBody>
        </p:sp>
      </p:grpSp>
      <p:sp>
        <p:nvSpPr>
          <p:cNvPr id="6" name="AutoShape 6"/>
          <p:cNvSpPr/>
          <p:nvPr/>
        </p:nvSpPr>
        <p:spPr>
          <a:xfrm>
            <a:off x="1028700" y="1014412"/>
            <a:ext cx="16428878" cy="0"/>
          </a:xfrm>
          <a:prstGeom prst="line">
            <a:avLst/>
          </a:prstGeom>
          <a:ln w="28575" cap="flat">
            <a:solidFill>
              <a:srgbClr val="202124"/>
            </a:solidFill>
            <a:prstDash val="solid"/>
            <a:headEnd type="none" w="sm" len="sm"/>
            <a:tailEnd type="none" w="sm" len="sm"/>
          </a:ln>
        </p:spPr>
      </p:sp>
      <p:grpSp>
        <p:nvGrpSpPr>
          <p:cNvPr id="7" name="Group 7"/>
          <p:cNvGrpSpPr/>
          <p:nvPr/>
        </p:nvGrpSpPr>
        <p:grpSpPr>
          <a:xfrm>
            <a:off x="5241256" y="1275211"/>
            <a:ext cx="12581084" cy="7017963"/>
            <a:chOff x="0" y="-277713"/>
            <a:chExt cx="16774779" cy="9357284"/>
          </a:xfrm>
        </p:grpSpPr>
        <p:sp>
          <p:nvSpPr>
            <p:cNvPr id="10" name="TextBox 10"/>
            <p:cNvSpPr txBox="1"/>
            <p:nvPr/>
          </p:nvSpPr>
          <p:spPr>
            <a:xfrm>
              <a:off x="0" y="963621"/>
              <a:ext cx="4059535" cy="2172487"/>
            </a:xfrm>
            <a:prstGeom prst="rect">
              <a:avLst/>
            </a:prstGeom>
          </p:spPr>
          <p:txBody>
            <a:bodyPr lIns="50800" tIns="50800" rIns="50800" bIns="50800" rtlCol="0" anchor="ctr"/>
            <a:lstStyle/>
            <a:p>
              <a:pPr algn="ctr">
                <a:lnSpc>
                  <a:spcPts val="3380"/>
                </a:lnSpc>
              </a:pPr>
              <a:endParaRPr/>
            </a:p>
          </p:txBody>
        </p:sp>
        <p:sp>
          <p:nvSpPr>
            <p:cNvPr id="11" name="Freeform 11"/>
            <p:cNvSpPr/>
            <p:nvPr/>
          </p:nvSpPr>
          <p:spPr>
            <a:xfrm>
              <a:off x="5666252" y="-277713"/>
              <a:ext cx="3167269" cy="3167269"/>
            </a:xfrm>
            <a:custGeom>
              <a:avLst/>
              <a:gdLst/>
              <a:ahLst/>
              <a:cxnLst/>
              <a:rect l="l" t="t" r="r" b="b"/>
              <a:pathLst>
                <a:path w="3167270" h="3167270">
                  <a:moveTo>
                    <a:pt x="0" y="0"/>
                  </a:moveTo>
                  <a:lnTo>
                    <a:pt x="3167269" y="0"/>
                  </a:lnTo>
                  <a:lnTo>
                    <a:pt x="3167269" y="3167270"/>
                  </a:lnTo>
                  <a:lnTo>
                    <a:pt x="0" y="31672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12" name="TextBox 12"/>
            <p:cNvSpPr txBox="1"/>
            <p:nvPr/>
          </p:nvSpPr>
          <p:spPr>
            <a:xfrm>
              <a:off x="0" y="951571"/>
              <a:ext cx="16774779" cy="8128000"/>
            </a:xfrm>
            <a:prstGeom prst="rect">
              <a:avLst/>
            </a:prstGeom>
          </p:spPr>
          <p:txBody>
            <a:bodyPr lIns="0" tIns="0" rIns="0" bIns="0" rtlCol="0" anchor="t">
              <a:spAutoFit/>
            </a:bodyPr>
            <a:lstStyle/>
            <a:p>
              <a:pPr>
                <a:lnSpc>
                  <a:spcPts val="12049"/>
                </a:lnSpc>
              </a:pPr>
              <a:r>
                <a:rPr lang="en-US" sz="10041" dirty="0">
                  <a:solidFill>
                    <a:srgbClr val="202124"/>
                  </a:solidFill>
                  <a:latin typeface="Garet Bold"/>
                </a:rPr>
                <a:t>PHASE 2 </a:t>
              </a:r>
            </a:p>
            <a:p>
              <a:pPr>
                <a:lnSpc>
                  <a:spcPts val="12049"/>
                </a:lnSpc>
              </a:pPr>
              <a:r>
                <a:rPr lang="en-US" sz="10041" dirty="0">
                  <a:solidFill>
                    <a:srgbClr val="202124"/>
                  </a:solidFill>
                  <a:latin typeface="Garet Bold"/>
                </a:rPr>
                <a:t>MARKET </a:t>
              </a:r>
            </a:p>
            <a:p>
              <a:pPr>
                <a:lnSpc>
                  <a:spcPts val="12049"/>
                </a:lnSpc>
              </a:pPr>
              <a:r>
                <a:rPr lang="en-US" sz="10041" dirty="0">
                  <a:solidFill>
                    <a:srgbClr val="202124"/>
                  </a:solidFill>
                  <a:latin typeface="Garet Bold"/>
                </a:rPr>
                <a:t>READINESS ASSESSMENT </a:t>
              </a:r>
            </a:p>
          </p:txBody>
        </p:sp>
      </p:grpSp>
      <p:sp>
        <p:nvSpPr>
          <p:cNvPr id="13" name="Freeform 13"/>
          <p:cNvSpPr/>
          <p:nvPr/>
        </p:nvSpPr>
        <p:spPr>
          <a:xfrm>
            <a:off x="1028700" y="3086100"/>
            <a:ext cx="3842194" cy="4114800"/>
          </a:xfrm>
          <a:custGeom>
            <a:avLst/>
            <a:gdLst/>
            <a:ahLst/>
            <a:cxnLst/>
            <a:rect l="l" t="t" r="r" b="b"/>
            <a:pathLst>
              <a:path w="3842194" h="4114800">
                <a:moveTo>
                  <a:pt x="0" y="0"/>
                </a:moveTo>
                <a:lnTo>
                  <a:pt x="3842195" y="0"/>
                </a:lnTo>
                <a:lnTo>
                  <a:pt x="384219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4" name="Group 14"/>
          <p:cNvGrpSpPr/>
          <p:nvPr/>
        </p:nvGrpSpPr>
        <p:grpSpPr>
          <a:xfrm>
            <a:off x="61458" y="9337363"/>
            <a:ext cx="2424685" cy="839587"/>
            <a:chOff x="0" y="0"/>
            <a:chExt cx="3232914" cy="1119449"/>
          </a:xfrm>
        </p:grpSpPr>
        <p:sp>
          <p:nvSpPr>
            <p:cNvPr id="15" name="Freeform 15"/>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6"/>
              <a:stretch>
                <a:fillRect/>
              </a:stretch>
            </a:blipFill>
          </p:spPr>
        </p:sp>
        <p:sp>
          <p:nvSpPr>
            <p:cNvPr id="16" name="Freeform 16"/>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7"/>
              <a:stretch>
                <a:fillRect/>
              </a:stretch>
            </a:blipFill>
          </p:spPr>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00065" y="-290465"/>
            <a:ext cx="1809471" cy="1809471"/>
          </a:xfrm>
          <a:custGeom>
            <a:avLst/>
            <a:gdLst/>
            <a:ahLst/>
            <a:cxnLst/>
            <a:rect l="l" t="t" r="r" b="b"/>
            <a:pathLst>
              <a:path w="1809471" h="1809471">
                <a:moveTo>
                  <a:pt x="0" y="0"/>
                </a:moveTo>
                <a:lnTo>
                  <a:pt x="1809471" y="0"/>
                </a:lnTo>
                <a:lnTo>
                  <a:pt x="1809471" y="1809470"/>
                </a:lnTo>
                <a:lnTo>
                  <a:pt x="0" y="18094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1666168" y="512332"/>
            <a:ext cx="16358217" cy="1143000"/>
          </a:xfrm>
          <a:prstGeom prst="rect">
            <a:avLst/>
          </a:prstGeom>
        </p:spPr>
        <p:txBody>
          <a:bodyPr lIns="0" tIns="0" rIns="0" bIns="0" rtlCol="0" anchor="t">
            <a:spAutoFit/>
          </a:bodyPr>
          <a:lstStyle/>
          <a:p>
            <a:pPr>
              <a:lnSpc>
                <a:spcPts val="9000"/>
              </a:lnSpc>
            </a:pPr>
            <a:r>
              <a:rPr lang="en-US" sz="7500" dirty="0">
                <a:solidFill>
                  <a:srgbClr val="202124"/>
                </a:solidFill>
                <a:latin typeface="Garet Bold"/>
              </a:rPr>
              <a:t> ROAD MAP </a:t>
            </a:r>
          </a:p>
        </p:txBody>
      </p:sp>
      <p:sp>
        <p:nvSpPr>
          <p:cNvPr id="7" name="Freeform 7"/>
          <p:cNvSpPr/>
          <p:nvPr/>
        </p:nvSpPr>
        <p:spPr>
          <a:xfrm rot="-7289350">
            <a:off x="1601558" y="3399377"/>
            <a:ext cx="12687089" cy="3488246"/>
          </a:xfrm>
          <a:custGeom>
            <a:avLst/>
            <a:gdLst/>
            <a:ahLst/>
            <a:cxnLst/>
            <a:rect l="l" t="t" r="r" b="b"/>
            <a:pathLst>
              <a:path w="12687089" h="3488246">
                <a:moveTo>
                  <a:pt x="0" y="0"/>
                </a:moveTo>
                <a:lnTo>
                  <a:pt x="12687089" y="0"/>
                </a:lnTo>
                <a:lnTo>
                  <a:pt x="12687089" y="3488246"/>
                </a:lnTo>
                <a:lnTo>
                  <a:pt x="0" y="34882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9656253" y="9258300"/>
            <a:ext cx="1400222" cy="1114927"/>
          </a:xfrm>
          <a:custGeom>
            <a:avLst/>
            <a:gdLst/>
            <a:ahLst/>
            <a:cxnLst/>
            <a:rect l="l" t="t" r="r" b="b"/>
            <a:pathLst>
              <a:path w="1400222" h="1114927">
                <a:moveTo>
                  <a:pt x="0" y="0"/>
                </a:moveTo>
                <a:lnTo>
                  <a:pt x="1400222" y="0"/>
                </a:lnTo>
                <a:lnTo>
                  <a:pt x="1400222" y="1114927"/>
                </a:lnTo>
                <a:lnTo>
                  <a:pt x="0" y="11149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3883487" y="225990"/>
            <a:ext cx="740434" cy="971061"/>
          </a:xfrm>
          <a:custGeom>
            <a:avLst/>
            <a:gdLst/>
            <a:ahLst/>
            <a:cxnLst/>
            <a:rect l="l" t="t" r="r" b="b"/>
            <a:pathLst>
              <a:path w="740434" h="971061">
                <a:moveTo>
                  <a:pt x="0" y="0"/>
                </a:moveTo>
                <a:lnTo>
                  <a:pt x="740434" y="0"/>
                </a:lnTo>
                <a:lnTo>
                  <a:pt x="740434" y="971061"/>
                </a:lnTo>
                <a:lnTo>
                  <a:pt x="0" y="9710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8756670" y="2423741"/>
            <a:ext cx="733070" cy="748348"/>
          </a:xfrm>
          <a:custGeom>
            <a:avLst/>
            <a:gdLst/>
            <a:ahLst/>
            <a:cxnLst/>
            <a:rect l="l" t="t" r="r" b="b"/>
            <a:pathLst>
              <a:path w="733070" h="748348">
                <a:moveTo>
                  <a:pt x="0" y="0"/>
                </a:moveTo>
                <a:lnTo>
                  <a:pt x="733069" y="0"/>
                </a:lnTo>
                <a:lnTo>
                  <a:pt x="733069" y="748348"/>
                </a:lnTo>
                <a:lnTo>
                  <a:pt x="0" y="7483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7333188" y="4495252"/>
            <a:ext cx="453758" cy="1287257"/>
          </a:xfrm>
          <a:custGeom>
            <a:avLst/>
            <a:gdLst/>
            <a:ahLst/>
            <a:cxnLst/>
            <a:rect l="l" t="t" r="r" b="b"/>
            <a:pathLst>
              <a:path w="453758" h="1287257">
                <a:moveTo>
                  <a:pt x="0" y="0"/>
                </a:moveTo>
                <a:lnTo>
                  <a:pt x="453758" y="0"/>
                </a:lnTo>
                <a:lnTo>
                  <a:pt x="453758" y="1287256"/>
                </a:lnTo>
                <a:lnTo>
                  <a:pt x="0" y="12872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flipH="1">
            <a:off x="8721843" y="9088460"/>
            <a:ext cx="603840" cy="1284767"/>
          </a:xfrm>
          <a:custGeom>
            <a:avLst/>
            <a:gdLst/>
            <a:ahLst/>
            <a:cxnLst/>
            <a:rect l="l" t="t" r="r" b="b"/>
            <a:pathLst>
              <a:path w="603840" h="1284767">
                <a:moveTo>
                  <a:pt x="603841" y="0"/>
                </a:moveTo>
                <a:lnTo>
                  <a:pt x="0" y="0"/>
                </a:lnTo>
                <a:lnTo>
                  <a:pt x="0" y="1284767"/>
                </a:lnTo>
                <a:lnTo>
                  <a:pt x="603841" y="1284767"/>
                </a:lnTo>
                <a:lnTo>
                  <a:pt x="603841"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p:nvPr/>
        </p:nvSpPr>
        <p:spPr>
          <a:xfrm>
            <a:off x="-928086" y="9194898"/>
            <a:ext cx="5059726" cy="1366126"/>
          </a:xfrm>
          <a:custGeom>
            <a:avLst/>
            <a:gdLst/>
            <a:ahLst/>
            <a:cxnLst/>
            <a:rect l="l" t="t" r="r" b="b"/>
            <a:pathLst>
              <a:path w="5059726" h="1366126">
                <a:moveTo>
                  <a:pt x="0" y="0"/>
                </a:moveTo>
                <a:lnTo>
                  <a:pt x="5059726" y="0"/>
                </a:lnTo>
                <a:lnTo>
                  <a:pt x="5059726" y="1366127"/>
                </a:lnTo>
                <a:lnTo>
                  <a:pt x="0" y="13661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Freeform 14"/>
          <p:cNvSpPr/>
          <p:nvPr/>
        </p:nvSpPr>
        <p:spPr>
          <a:xfrm>
            <a:off x="-215392" y="225990"/>
            <a:ext cx="1823538" cy="492355"/>
          </a:xfrm>
          <a:custGeom>
            <a:avLst/>
            <a:gdLst/>
            <a:ahLst/>
            <a:cxnLst/>
            <a:rect l="l" t="t" r="r" b="b"/>
            <a:pathLst>
              <a:path w="1823538" h="492355">
                <a:moveTo>
                  <a:pt x="0" y="0"/>
                </a:moveTo>
                <a:lnTo>
                  <a:pt x="1823538" y="0"/>
                </a:lnTo>
                <a:lnTo>
                  <a:pt x="1823538" y="492355"/>
                </a:lnTo>
                <a:lnTo>
                  <a:pt x="0" y="4923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5" name="Freeform 15"/>
          <p:cNvSpPr/>
          <p:nvPr/>
        </p:nvSpPr>
        <p:spPr>
          <a:xfrm>
            <a:off x="411283" y="5635746"/>
            <a:ext cx="1823538" cy="492355"/>
          </a:xfrm>
          <a:custGeom>
            <a:avLst/>
            <a:gdLst/>
            <a:ahLst/>
            <a:cxnLst/>
            <a:rect l="l" t="t" r="r" b="b"/>
            <a:pathLst>
              <a:path w="1823538" h="492355">
                <a:moveTo>
                  <a:pt x="0" y="0"/>
                </a:moveTo>
                <a:lnTo>
                  <a:pt x="1823538" y="0"/>
                </a:lnTo>
                <a:lnTo>
                  <a:pt x="1823538" y="492356"/>
                </a:lnTo>
                <a:lnTo>
                  <a:pt x="0" y="49235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6" name="TextBox 16"/>
          <p:cNvSpPr txBox="1"/>
          <p:nvPr/>
        </p:nvSpPr>
        <p:spPr>
          <a:xfrm>
            <a:off x="6596810" y="310942"/>
            <a:ext cx="4383009" cy="905510"/>
          </a:xfrm>
          <a:prstGeom prst="rect">
            <a:avLst/>
          </a:prstGeom>
        </p:spPr>
        <p:txBody>
          <a:bodyPr lIns="0" tIns="0" rIns="0" bIns="0" rtlCol="0" anchor="t">
            <a:spAutoFit/>
          </a:bodyPr>
          <a:lstStyle/>
          <a:p>
            <a:pPr>
              <a:lnSpc>
                <a:spcPts val="3640"/>
              </a:lnSpc>
            </a:pPr>
            <a:r>
              <a:rPr lang="en-US" sz="2600">
                <a:solidFill>
                  <a:srgbClr val="00BF63"/>
                </a:solidFill>
                <a:latin typeface="Garet Bold"/>
              </a:rPr>
              <a:t>PHASE 1</a:t>
            </a:r>
          </a:p>
          <a:p>
            <a:pPr>
              <a:lnSpc>
                <a:spcPts val="3640"/>
              </a:lnSpc>
              <a:spcBef>
                <a:spcPct val="0"/>
              </a:spcBef>
            </a:pPr>
            <a:r>
              <a:rPr lang="en-US" sz="2600">
                <a:solidFill>
                  <a:srgbClr val="00BF63"/>
                </a:solidFill>
                <a:latin typeface="Garet Bold"/>
              </a:rPr>
              <a:t>IDENTIFYING POTENTIAL </a:t>
            </a:r>
          </a:p>
        </p:txBody>
      </p:sp>
      <p:sp>
        <p:nvSpPr>
          <p:cNvPr id="17" name="TextBox 17"/>
          <p:cNvSpPr txBox="1"/>
          <p:nvPr/>
        </p:nvSpPr>
        <p:spPr>
          <a:xfrm>
            <a:off x="5981856" y="1252228"/>
            <a:ext cx="5074618" cy="1397000"/>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Garet"/>
              </a:rPr>
              <a:t>STEP 1:  Inventory of Tourism Assets </a:t>
            </a:r>
          </a:p>
          <a:p>
            <a:pPr>
              <a:lnSpc>
                <a:spcPts val="2800"/>
              </a:lnSpc>
              <a:spcBef>
                <a:spcPct val="0"/>
              </a:spcBef>
            </a:pPr>
            <a:r>
              <a:rPr lang="en-US" sz="2000">
                <a:solidFill>
                  <a:srgbClr val="000000"/>
                </a:solidFill>
                <a:latin typeface="Garet"/>
              </a:rPr>
              <a:t>STEP 2: Conduct Market Research </a:t>
            </a:r>
          </a:p>
          <a:p>
            <a:pPr>
              <a:lnSpc>
                <a:spcPts val="2800"/>
              </a:lnSpc>
              <a:spcBef>
                <a:spcPct val="0"/>
              </a:spcBef>
            </a:pPr>
            <a:r>
              <a:rPr lang="en-US" sz="2000">
                <a:solidFill>
                  <a:srgbClr val="000000"/>
                </a:solidFill>
                <a:latin typeface="Garet"/>
              </a:rPr>
              <a:t>STEP 3: Stakeholder Roles</a:t>
            </a:r>
          </a:p>
          <a:p>
            <a:pPr>
              <a:lnSpc>
                <a:spcPts val="2800"/>
              </a:lnSpc>
              <a:spcBef>
                <a:spcPct val="0"/>
              </a:spcBef>
            </a:pPr>
            <a:endParaRPr lang="en-US" sz="2000">
              <a:solidFill>
                <a:srgbClr val="000000"/>
              </a:solidFill>
              <a:latin typeface="Garet"/>
            </a:endParaRPr>
          </a:p>
        </p:txBody>
      </p:sp>
      <p:sp>
        <p:nvSpPr>
          <p:cNvPr id="18" name="TextBox 18"/>
          <p:cNvSpPr txBox="1"/>
          <p:nvPr/>
        </p:nvSpPr>
        <p:spPr>
          <a:xfrm>
            <a:off x="2325299" y="2281497"/>
            <a:ext cx="3691399" cy="1819503"/>
          </a:xfrm>
          <a:prstGeom prst="rect">
            <a:avLst/>
          </a:prstGeom>
        </p:spPr>
        <p:txBody>
          <a:bodyPr lIns="0" tIns="0" rIns="0" bIns="0" rtlCol="0" anchor="t">
            <a:spAutoFit/>
          </a:bodyPr>
          <a:lstStyle/>
          <a:p>
            <a:pPr>
              <a:lnSpc>
                <a:spcPts val="3662"/>
              </a:lnSpc>
            </a:pPr>
            <a:r>
              <a:rPr lang="en-US" sz="2616">
                <a:solidFill>
                  <a:srgbClr val="FF6C3C"/>
                </a:solidFill>
                <a:latin typeface="Garet Bold"/>
              </a:rPr>
              <a:t>PHASE 2</a:t>
            </a:r>
          </a:p>
          <a:p>
            <a:pPr>
              <a:lnSpc>
                <a:spcPts val="3662"/>
              </a:lnSpc>
            </a:pPr>
            <a:r>
              <a:rPr lang="en-US" sz="2616">
                <a:solidFill>
                  <a:srgbClr val="FF6C3C"/>
                </a:solidFill>
                <a:latin typeface="Garet Bold"/>
              </a:rPr>
              <a:t>MARKET REDINESS ASSESSMENT</a:t>
            </a:r>
          </a:p>
          <a:p>
            <a:pPr>
              <a:lnSpc>
                <a:spcPts val="3662"/>
              </a:lnSpc>
              <a:spcBef>
                <a:spcPct val="0"/>
              </a:spcBef>
            </a:pPr>
            <a:endParaRPr lang="en-US" sz="2616">
              <a:solidFill>
                <a:srgbClr val="FF6C3C"/>
              </a:solidFill>
              <a:latin typeface="Garet Bold"/>
            </a:endParaRPr>
          </a:p>
        </p:txBody>
      </p:sp>
      <p:sp>
        <p:nvSpPr>
          <p:cNvPr id="19" name="TextBox 19"/>
          <p:cNvSpPr txBox="1"/>
          <p:nvPr/>
        </p:nvSpPr>
        <p:spPr>
          <a:xfrm>
            <a:off x="4498527" y="6287333"/>
            <a:ext cx="3691399" cy="905510"/>
          </a:xfrm>
          <a:prstGeom prst="rect">
            <a:avLst/>
          </a:prstGeom>
        </p:spPr>
        <p:txBody>
          <a:bodyPr lIns="0" tIns="0" rIns="0" bIns="0" rtlCol="0" anchor="t">
            <a:spAutoFit/>
          </a:bodyPr>
          <a:lstStyle/>
          <a:p>
            <a:pPr>
              <a:lnSpc>
                <a:spcPts val="3640"/>
              </a:lnSpc>
            </a:pPr>
            <a:r>
              <a:rPr lang="en-US" sz="2600">
                <a:solidFill>
                  <a:srgbClr val="FF66C4"/>
                </a:solidFill>
                <a:latin typeface="Garet Bold"/>
              </a:rPr>
              <a:t>PHASE 4 </a:t>
            </a:r>
          </a:p>
          <a:p>
            <a:pPr>
              <a:lnSpc>
                <a:spcPts val="3640"/>
              </a:lnSpc>
              <a:spcBef>
                <a:spcPct val="0"/>
              </a:spcBef>
            </a:pPr>
            <a:r>
              <a:rPr lang="en-US" sz="2600">
                <a:solidFill>
                  <a:srgbClr val="FF66C4"/>
                </a:solidFill>
                <a:latin typeface="Garet Bold"/>
              </a:rPr>
              <a:t>PRODUCT LAUNCH </a:t>
            </a:r>
          </a:p>
        </p:txBody>
      </p:sp>
      <p:sp>
        <p:nvSpPr>
          <p:cNvPr id="20" name="Freeform 20"/>
          <p:cNvSpPr/>
          <p:nvPr/>
        </p:nvSpPr>
        <p:spPr>
          <a:xfrm>
            <a:off x="8088323" y="121915"/>
            <a:ext cx="1823538" cy="492355"/>
          </a:xfrm>
          <a:custGeom>
            <a:avLst/>
            <a:gdLst/>
            <a:ahLst/>
            <a:cxnLst/>
            <a:rect l="l" t="t" r="r" b="b"/>
            <a:pathLst>
              <a:path w="1823538" h="492355">
                <a:moveTo>
                  <a:pt x="0" y="0"/>
                </a:moveTo>
                <a:lnTo>
                  <a:pt x="1823538" y="0"/>
                </a:lnTo>
                <a:lnTo>
                  <a:pt x="1823538" y="492355"/>
                </a:lnTo>
                <a:lnTo>
                  <a:pt x="0" y="4923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1" name="Freeform 21"/>
          <p:cNvSpPr/>
          <p:nvPr/>
        </p:nvSpPr>
        <p:spPr>
          <a:xfrm>
            <a:off x="5771875" y="2338647"/>
            <a:ext cx="489647" cy="833442"/>
          </a:xfrm>
          <a:custGeom>
            <a:avLst/>
            <a:gdLst/>
            <a:ahLst/>
            <a:cxnLst/>
            <a:rect l="l" t="t" r="r" b="b"/>
            <a:pathLst>
              <a:path w="489647" h="833442">
                <a:moveTo>
                  <a:pt x="0" y="0"/>
                </a:moveTo>
                <a:lnTo>
                  <a:pt x="489647" y="0"/>
                </a:lnTo>
                <a:lnTo>
                  <a:pt x="489647" y="833442"/>
                </a:lnTo>
                <a:lnTo>
                  <a:pt x="0" y="83344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2" name="Freeform 22"/>
          <p:cNvSpPr/>
          <p:nvPr/>
        </p:nvSpPr>
        <p:spPr>
          <a:xfrm>
            <a:off x="8510445" y="3354078"/>
            <a:ext cx="489647" cy="833442"/>
          </a:xfrm>
          <a:custGeom>
            <a:avLst/>
            <a:gdLst/>
            <a:ahLst/>
            <a:cxnLst/>
            <a:rect l="l" t="t" r="r" b="b"/>
            <a:pathLst>
              <a:path w="489647" h="833442">
                <a:moveTo>
                  <a:pt x="0" y="0"/>
                </a:moveTo>
                <a:lnTo>
                  <a:pt x="489647" y="0"/>
                </a:lnTo>
                <a:lnTo>
                  <a:pt x="489647" y="833443"/>
                </a:lnTo>
                <a:lnTo>
                  <a:pt x="0" y="83344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3" name="Freeform 23"/>
          <p:cNvSpPr/>
          <p:nvPr/>
        </p:nvSpPr>
        <p:spPr>
          <a:xfrm>
            <a:off x="9756442" y="8361456"/>
            <a:ext cx="489647" cy="833442"/>
          </a:xfrm>
          <a:custGeom>
            <a:avLst/>
            <a:gdLst/>
            <a:ahLst/>
            <a:cxnLst/>
            <a:rect l="l" t="t" r="r" b="b"/>
            <a:pathLst>
              <a:path w="489647" h="833442">
                <a:moveTo>
                  <a:pt x="0" y="0"/>
                </a:moveTo>
                <a:lnTo>
                  <a:pt x="489648" y="0"/>
                </a:lnTo>
                <a:lnTo>
                  <a:pt x="489648" y="833442"/>
                </a:lnTo>
                <a:lnTo>
                  <a:pt x="0" y="83344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4" name="Freeform 24"/>
          <p:cNvSpPr/>
          <p:nvPr/>
        </p:nvSpPr>
        <p:spPr>
          <a:xfrm>
            <a:off x="5180615" y="368092"/>
            <a:ext cx="489647" cy="833442"/>
          </a:xfrm>
          <a:custGeom>
            <a:avLst/>
            <a:gdLst/>
            <a:ahLst/>
            <a:cxnLst/>
            <a:rect l="l" t="t" r="r" b="b"/>
            <a:pathLst>
              <a:path w="489647" h="833442">
                <a:moveTo>
                  <a:pt x="0" y="0"/>
                </a:moveTo>
                <a:lnTo>
                  <a:pt x="489648" y="0"/>
                </a:lnTo>
                <a:lnTo>
                  <a:pt x="489648" y="833443"/>
                </a:lnTo>
                <a:lnTo>
                  <a:pt x="0" y="83344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5" name="Freeform 25"/>
          <p:cNvSpPr/>
          <p:nvPr/>
        </p:nvSpPr>
        <p:spPr>
          <a:xfrm>
            <a:off x="7843499" y="6249406"/>
            <a:ext cx="489647" cy="833442"/>
          </a:xfrm>
          <a:custGeom>
            <a:avLst/>
            <a:gdLst/>
            <a:ahLst/>
            <a:cxnLst/>
            <a:rect l="l" t="t" r="r" b="b"/>
            <a:pathLst>
              <a:path w="489647" h="833442">
                <a:moveTo>
                  <a:pt x="0" y="0"/>
                </a:moveTo>
                <a:lnTo>
                  <a:pt x="489648" y="0"/>
                </a:lnTo>
                <a:lnTo>
                  <a:pt x="489648" y="833442"/>
                </a:lnTo>
                <a:lnTo>
                  <a:pt x="0" y="833442"/>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26" name="Freeform 26"/>
          <p:cNvSpPr/>
          <p:nvPr/>
        </p:nvSpPr>
        <p:spPr>
          <a:xfrm>
            <a:off x="8721843" y="7295933"/>
            <a:ext cx="740434" cy="971061"/>
          </a:xfrm>
          <a:custGeom>
            <a:avLst/>
            <a:gdLst/>
            <a:ahLst/>
            <a:cxnLst/>
            <a:rect l="l" t="t" r="r" b="b"/>
            <a:pathLst>
              <a:path w="740434" h="971061">
                <a:moveTo>
                  <a:pt x="0" y="0"/>
                </a:moveTo>
                <a:lnTo>
                  <a:pt x="740435" y="0"/>
                </a:lnTo>
                <a:lnTo>
                  <a:pt x="740435" y="971061"/>
                </a:lnTo>
                <a:lnTo>
                  <a:pt x="0" y="9710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7" name="Freeform 27"/>
          <p:cNvSpPr/>
          <p:nvPr/>
        </p:nvSpPr>
        <p:spPr>
          <a:xfrm>
            <a:off x="5854580" y="435636"/>
            <a:ext cx="552947" cy="777803"/>
          </a:xfrm>
          <a:custGeom>
            <a:avLst/>
            <a:gdLst/>
            <a:ahLst/>
            <a:cxnLst/>
            <a:rect l="l" t="t" r="r" b="b"/>
            <a:pathLst>
              <a:path w="552947" h="777803">
                <a:moveTo>
                  <a:pt x="0" y="0"/>
                </a:moveTo>
                <a:lnTo>
                  <a:pt x="552947" y="0"/>
                </a:lnTo>
                <a:lnTo>
                  <a:pt x="552947" y="777802"/>
                </a:lnTo>
                <a:lnTo>
                  <a:pt x="0" y="77780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28" name="Freeform 28"/>
          <p:cNvSpPr/>
          <p:nvPr/>
        </p:nvSpPr>
        <p:spPr>
          <a:xfrm>
            <a:off x="1370543" y="2394155"/>
            <a:ext cx="864278" cy="925599"/>
          </a:xfrm>
          <a:custGeom>
            <a:avLst/>
            <a:gdLst/>
            <a:ahLst/>
            <a:cxnLst/>
            <a:rect l="l" t="t" r="r" b="b"/>
            <a:pathLst>
              <a:path w="864278" h="925599">
                <a:moveTo>
                  <a:pt x="0" y="0"/>
                </a:moveTo>
                <a:lnTo>
                  <a:pt x="864278" y="0"/>
                </a:lnTo>
                <a:lnTo>
                  <a:pt x="864278" y="925599"/>
                </a:lnTo>
                <a:lnTo>
                  <a:pt x="0" y="925599"/>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29" name="Freeform 29"/>
          <p:cNvSpPr/>
          <p:nvPr/>
        </p:nvSpPr>
        <p:spPr>
          <a:xfrm>
            <a:off x="9586161" y="3319754"/>
            <a:ext cx="830211" cy="1095002"/>
          </a:xfrm>
          <a:custGeom>
            <a:avLst/>
            <a:gdLst/>
            <a:ahLst/>
            <a:cxnLst/>
            <a:rect l="l" t="t" r="r" b="b"/>
            <a:pathLst>
              <a:path w="830211" h="1095002">
                <a:moveTo>
                  <a:pt x="0" y="0"/>
                </a:moveTo>
                <a:lnTo>
                  <a:pt x="830210" y="0"/>
                </a:lnTo>
                <a:lnTo>
                  <a:pt x="830210" y="1095002"/>
                </a:lnTo>
                <a:lnTo>
                  <a:pt x="0" y="1095002"/>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30" name="Freeform 30"/>
          <p:cNvSpPr/>
          <p:nvPr/>
        </p:nvSpPr>
        <p:spPr>
          <a:xfrm>
            <a:off x="3670547" y="6128102"/>
            <a:ext cx="661282" cy="1076050"/>
          </a:xfrm>
          <a:custGeom>
            <a:avLst/>
            <a:gdLst/>
            <a:ahLst/>
            <a:cxnLst/>
            <a:rect l="l" t="t" r="r" b="b"/>
            <a:pathLst>
              <a:path w="661282" h="1076050">
                <a:moveTo>
                  <a:pt x="0" y="0"/>
                </a:moveTo>
                <a:lnTo>
                  <a:pt x="661282" y="0"/>
                </a:lnTo>
                <a:lnTo>
                  <a:pt x="661282" y="1076050"/>
                </a:lnTo>
                <a:lnTo>
                  <a:pt x="0" y="1076050"/>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31" name="Freeform 31"/>
          <p:cNvSpPr/>
          <p:nvPr/>
        </p:nvSpPr>
        <p:spPr>
          <a:xfrm>
            <a:off x="11311158" y="8108157"/>
            <a:ext cx="710021" cy="859979"/>
          </a:xfrm>
          <a:custGeom>
            <a:avLst/>
            <a:gdLst/>
            <a:ahLst/>
            <a:cxnLst/>
            <a:rect l="l" t="t" r="r" b="b"/>
            <a:pathLst>
              <a:path w="710021" h="859979">
                <a:moveTo>
                  <a:pt x="0" y="0"/>
                </a:moveTo>
                <a:lnTo>
                  <a:pt x="710020" y="0"/>
                </a:lnTo>
                <a:lnTo>
                  <a:pt x="710020" y="859980"/>
                </a:lnTo>
                <a:lnTo>
                  <a:pt x="0" y="859980"/>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sp>
        <p:nvSpPr>
          <p:cNvPr id="32" name="TextBox 32"/>
          <p:cNvSpPr txBox="1"/>
          <p:nvPr/>
        </p:nvSpPr>
        <p:spPr>
          <a:xfrm>
            <a:off x="10518453" y="3296928"/>
            <a:ext cx="5871166" cy="905510"/>
          </a:xfrm>
          <a:prstGeom prst="rect">
            <a:avLst/>
          </a:prstGeom>
        </p:spPr>
        <p:txBody>
          <a:bodyPr lIns="0" tIns="0" rIns="0" bIns="0" rtlCol="0" anchor="t">
            <a:spAutoFit/>
          </a:bodyPr>
          <a:lstStyle/>
          <a:p>
            <a:pPr>
              <a:lnSpc>
                <a:spcPts val="3640"/>
              </a:lnSpc>
            </a:pPr>
            <a:r>
              <a:rPr lang="en-US" sz="2600">
                <a:solidFill>
                  <a:srgbClr val="FBBB0B"/>
                </a:solidFill>
                <a:latin typeface="Garet Bold"/>
              </a:rPr>
              <a:t>PHASE 3 </a:t>
            </a:r>
          </a:p>
          <a:p>
            <a:pPr>
              <a:lnSpc>
                <a:spcPts val="3640"/>
              </a:lnSpc>
              <a:spcBef>
                <a:spcPct val="0"/>
              </a:spcBef>
            </a:pPr>
            <a:r>
              <a:rPr lang="en-US" sz="2600">
                <a:solidFill>
                  <a:srgbClr val="FBBB0B"/>
                </a:solidFill>
                <a:latin typeface="Garet Bold"/>
              </a:rPr>
              <a:t>BUILDING A TOURISM PRODUCT </a:t>
            </a:r>
            <a:r>
              <a:rPr lang="en-US" sz="2600">
                <a:solidFill>
                  <a:srgbClr val="00BF63"/>
                </a:solidFill>
                <a:latin typeface="Garet Bold"/>
              </a:rPr>
              <a:t> </a:t>
            </a:r>
          </a:p>
        </p:txBody>
      </p:sp>
      <p:sp>
        <p:nvSpPr>
          <p:cNvPr id="33" name="TextBox 33"/>
          <p:cNvSpPr txBox="1"/>
          <p:nvPr/>
        </p:nvSpPr>
        <p:spPr>
          <a:xfrm>
            <a:off x="12198360" y="8051007"/>
            <a:ext cx="4701034" cy="905510"/>
          </a:xfrm>
          <a:prstGeom prst="rect">
            <a:avLst/>
          </a:prstGeom>
        </p:spPr>
        <p:txBody>
          <a:bodyPr lIns="0" tIns="0" rIns="0" bIns="0" rtlCol="0" anchor="t">
            <a:spAutoFit/>
          </a:bodyPr>
          <a:lstStyle/>
          <a:p>
            <a:pPr>
              <a:lnSpc>
                <a:spcPts val="3640"/>
              </a:lnSpc>
            </a:pPr>
            <a:r>
              <a:rPr lang="en-US" sz="2600">
                <a:solidFill>
                  <a:srgbClr val="8C52FF"/>
                </a:solidFill>
                <a:latin typeface="Garet Bold"/>
              </a:rPr>
              <a:t>PHASE 5 </a:t>
            </a:r>
          </a:p>
          <a:p>
            <a:pPr>
              <a:lnSpc>
                <a:spcPts val="3640"/>
              </a:lnSpc>
              <a:spcBef>
                <a:spcPct val="0"/>
              </a:spcBef>
            </a:pPr>
            <a:r>
              <a:rPr lang="en-US" sz="2600">
                <a:solidFill>
                  <a:srgbClr val="8C52FF"/>
                </a:solidFill>
                <a:latin typeface="Garet Bold"/>
              </a:rPr>
              <a:t>FINE TUNING &amp; UPSCALING </a:t>
            </a:r>
          </a:p>
        </p:txBody>
      </p:sp>
      <p:sp>
        <p:nvSpPr>
          <p:cNvPr id="34" name="TextBox 34"/>
          <p:cNvSpPr txBox="1"/>
          <p:nvPr/>
        </p:nvSpPr>
        <p:spPr>
          <a:xfrm>
            <a:off x="1506721" y="3697206"/>
            <a:ext cx="5826467" cy="1397000"/>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Garet"/>
              </a:rPr>
              <a:t>STEP 4: Quality Assessment &amp; Gap Analysis  </a:t>
            </a:r>
          </a:p>
          <a:p>
            <a:pPr>
              <a:lnSpc>
                <a:spcPts val="2800"/>
              </a:lnSpc>
              <a:spcBef>
                <a:spcPct val="0"/>
              </a:spcBef>
            </a:pPr>
            <a:r>
              <a:rPr lang="en-US" sz="2000">
                <a:solidFill>
                  <a:srgbClr val="000000"/>
                </a:solidFill>
                <a:latin typeface="Garet"/>
              </a:rPr>
              <a:t>STEP 5: Define Product Concept</a:t>
            </a:r>
          </a:p>
          <a:p>
            <a:pPr>
              <a:lnSpc>
                <a:spcPts val="2800"/>
              </a:lnSpc>
              <a:spcBef>
                <a:spcPct val="0"/>
              </a:spcBef>
            </a:pPr>
            <a:r>
              <a:rPr lang="en-US" sz="2000">
                <a:solidFill>
                  <a:srgbClr val="000000"/>
                </a:solidFill>
                <a:latin typeface="Garet"/>
              </a:rPr>
              <a:t>STEP 6: Public Polices &amp; Investment Plans  </a:t>
            </a:r>
          </a:p>
          <a:p>
            <a:pPr>
              <a:lnSpc>
                <a:spcPts val="2800"/>
              </a:lnSpc>
              <a:spcBef>
                <a:spcPct val="0"/>
              </a:spcBef>
            </a:pPr>
            <a:endParaRPr lang="en-US" sz="2000">
              <a:solidFill>
                <a:srgbClr val="000000"/>
              </a:solidFill>
              <a:latin typeface="Garet"/>
            </a:endParaRPr>
          </a:p>
        </p:txBody>
      </p:sp>
      <p:sp>
        <p:nvSpPr>
          <p:cNvPr id="35" name="TextBox 35"/>
          <p:cNvSpPr txBox="1"/>
          <p:nvPr/>
        </p:nvSpPr>
        <p:spPr>
          <a:xfrm>
            <a:off x="9756442" y="4521422"/>
            <a:ext cx="6633176" cy="3159125"/>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Garet"/>
              </a:rPr>
              <a:t>STEP 7: Cooperation with Local Suppliers </a:t>
            </a:r>
          </a:p>
          <a:p>
            <a:pPr>
              <a:lnSpc>
                <a:spcPts val="2800"/>
              </a:lnSpc>
              <a:spcBef>
                <a:spcPct val="0"/>
              </a:spcBef>
            </a:pPr>
            <a:r>
              <a:rPr lang="en-US" sz="2000">
                <a:solidFill>
                  <a:srgbClr val="000000"/>
                </a:solidFill>
                <a:latin typeface="Garet"/>
              </a:rPr>
              <a:t>STEP 8: Quality Human &amp; Technical Resources  </a:t>
            </a:r>
          </a:p>
          <a:p>
            <a:pPr>
              <a:lnSpc>
                <a:spcPts val="2800"/>
              </a:lnSpc>
              <a:spcBef>
                <a:spcPct val="0"/>
              </a:spcBef>
            </a:pPr>
            <a:r>
              <a:rPr lang="en-US" sz="2000">
                <a:solidFill>
                  <a:srgbClr val="000000"/>
                </a:solidFill>
                <a:latin typeface="Garet"/>
              </a:rPr>
              <a:t>STEP 9: Create a Detailed Itinerary </a:t>
            </a:r>
          </a:p>
          <a:p>
            <a:pPr>
              <a:lnSpc>
                <a:spcPts val="2800"/>
              </a:lnSpc>
              <a:spcBef>
                <a:spcPct val="0"/>
              </a:spcBef>
            </a:pPr>
            <a:r>
              <a:rPr lang="en-US" sz="2000">
                <a:solidFill>
                  <a:srgbClr val="000000"/>
                </a:solidFill>
                <a:latin typeface="Garet"/>
              </a:rPr>
              <a:t>STEP 10: Determine a Pricing Strategy </a:t>
            </a:r>
          </a:p>
          <a:p>
            <a:pPr>
              <a:lnSpc>
                <a:spcPts val="2800"/>
              </a:lnSpc>
              <a:spcBef>
                <a:spcPct val="0"/>
              </a:spcBef>
            </a:pPr>
            <a:r>
              <a:rPr lang="en-US" sz="2000">
                <a:solidFill>
                  <a:srgbClr val="000000"/>
                </a:solidFill>
                <a:latin typeface="Garet"/>
              </a:rPr>
              <a:t>STEP 11: Create a Range of Tour Packages </a:t>
            </a:r>
          </a:p>
          <a:p>
            <a:pPr>
              <a:lnSpc>
                <a:spcPts val="2800"/>
              </a:lnSpc>
              <a:spcBef>
                <a:spcPct val="0"/>
              </a:spcBef>
            </a:pPr>
            <a:r>
              <a:rPr lang="en-US" sz="2000">
                <a:solidFill>
                  <a:srgbClr val="000000"/>
                </a:solidFill>
                <a:latin typeface="Garet"/>
              </a:rPr>
              <a:t>STEP 12: Create a Marketing Plan </a:t>
            </a:r>
          </a:p>
          <a:p>
            <a:pPr>
              <a:lnSpc>
                <a:spcPts val="2800"/>
              </a:lnSpc>
              <a:spcBef>
                <a:spcPct val="0"/>
              </a:spcBef>
            </a:pPr>
            <a:endParaRPr lang="en-US" sz="2000">
              <a:solidFill>
                <a:srgbClr val="000000"/>
              </a:solidFill>
              <a:latin typeface="Garet"/>
            </a:endParaRPr>
          </a:p>
          <a:p>
            <a:pPr>
              <a:lnSpc>
                <a:spcPts val="2800"/>
              </a:lnSpc>
              <a:spcBef>
                <a:spcPct val="0"/>
              </a:spcBef>
            </a:pPr>
            <a:endParaRPr lang="en-US" sz="2000">
              <a:solidFill>
                <a:srgbClr val="000000"/>
              </a:solidFill>
              <a:latin typeface="Garet"/>
            </a:endParaRPr>
          </a:p>
          <a:p>
            <a:pPr>
              <a:lnSpc>
                <a:spcPts val="2800"/>
              </a:lnSpc>
              <a:spcBef>
                <a:spcPct val="0"/>
              </a:spcBef>
            </a:pPr>
            <a:endParaRPr lang="en-US" sz="2000">
              <a:solidFill>
                <a:srgbClr val="000000"/>
              </a:solidFill>
              <a:latin typeface="Garet"/>
            </a:endParaRPr>
          </a:p>
        </p:txBody>
      </p:sp>
      <p:sp>
        <p:nvSpPr>
          <p:cNvPr id="36" name="TextBox 36"/>
          <p:cNvSpPr txBox="1"/>
          <p:nvPr/>
        </p:nvSpPr>
        <p:spPr>
          <a:xfrm>
            <a:off x="3655191" y="7280963"/>
            <a:ext cx="4045088" cy="1397000"/>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Garet"/>
              </a:rPr>
              <a:t>STEP 13: Launch your Product  </a:t>
            </a:r>
          </a:p>
          <a:p>
            <a:pPr>
              <a:lnSpc>
                <a:spcPts val="2800"/>
              </a:lnSpc>
              <a:spcBef>
                <a:spcPct val="0"/>
              </a:spcBef>
            </a:pPr>
            <a:r>
              <a:rPr lang="en-US" sz="2000">
                <a:solidFill>
                  <a:srgbClr val="000000"/>
                </a:solidFill>
                <a:latin typeface="Garet"/>
              </a:rPr>
              <a:t>STEP 14: Provide Excellent Customer Service  </a:t>
            </a:r>
          </a:p>
          <a:p>
            <a:pPr>
              <a:lnSpc>
                <a:spcPts val="2800"/>
              </a:lnSpc>
              <a:spcBef>
                <a:spcPct val="0"/>
              </a:spcBef>
            </a:pPr>
            <a:endParaRPr lang="en-US" sz="2000">
              <a:solidFill>
                <a:srgbClr val="000000"/>
              </a:solidFill>
              <a:latin typeface="Garet"/>
            </a:endParaRPr>
          </a:p>
        </p:txBody>
      </p:sp>
      <p:sp>
        <p:nvSpPr>
          <p:cNvPr id="37" name="TextBox 37"/>
          <p:cNvSpPr txBox="1"/>
          <p:nvPr/>
        </p:nvSpPr>
        <p:spPr>
          <a:xfrm>
            <a:off x="11311158" y="9050360"/>
            <a:ext cx="5948142" cy="692150"/>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Garet"/>
              </a:rPr>
              <a:t>STEP 15: Continuously Monitor &amp; Improve  </a:t>
            </a:r>
          </a:p>
          <a:p>
            <a:pPr>
              <a:lnSpc>
                <a:spcPts val="2800"/>
              </a:lnSpc>
              <a:spcBef>
                <a:spcPct val="0"/>
              </a:spcBef>
            </a:pPr>
            <a:endParaRPr lang="en-US" sz="2000">
              <a:solidFill>
                <a:srgbClr val="000000"/>
              </a:solidFill>
              <a:latin typeface="Garet"/>
            </a:endParaRPr>
          </a:p>
        </p:txBody>
      </p:sp>
      <p:grpSp>
        <p:nvGrpSpPr>
          <p:cNvPr id="38" name="Group 38"/>
          <p:cNvGrpSpPr/>
          <p:nvPr/>
        </p:nvGrpSpPr>
        <p:grpSpPr>
          <a:xfrm>
            <a:off x="10938345" y="35816"/>
            <a:ext cx="845952" cy="845952"/>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00BF63"/>
            </a:solidFill>
          </p:spPr>
        </p:sp>
        <p:sp>
          <p:nvSpPr>
            <p:cNvPr id="40" name="TextBox 40"/>
            <p:cNvSpPr txBox="1"/>
            <p:nvPr/>
          </p:nvSpPr>
          <p:spPr>
            <a:xfrm>
              <a:off x="127000" y="98425"/>
              <a:ext cx="558800" cy="587375"/>
            </a:xfrm>
            <a:prstGeom prst="rect">
              <a:avLst/>
            </a:prstGeom>
          </p:spPr>
          <p:txBody>
            <a:bodyPr lIns="50800" tIns="50800" rIns="50800" bIns="50800" rtlCol="0" anchor="ctr"/>
            <a:lstStyle/>
            <a:p>
              <a:pPr algn="ctr">
                <a:lnSpc>
                  <a:spcPts val="3380"/>
                </a:lnSpc>
              </a:pPr>
              <a:endParaRPr/>
            </a:p>
          </p:txBody>
        </p:sp>
      </p:grpSp>
    </p:spTree>
    <p:extLst>
      <p:ext uri="{BB962C8B-B14F-4D97-AF65-F5344CB8AC3E}">
        <p14:creationId xmlns:p14="http://schemas.microsoft.com/office/powerpoint/2010/main" val="3531800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5" name="Freeform 5"/>
          <p:cNvSpPr/>
          <p:nvPr/>
        </p:nvSpPr>
        <p:spPr>
          <a:xfrm>
            <a:off x="1028700" y="796607"/>
            <a:ext cx="1458611" cy="1562100"/>
          </a:xfrm>
          <a:custGeom>
            <a:avLst/>
            <a:gdLst/>
            <a:ahLst/>
            <a:cxnLst/>
            <a:rect l="l" t="t" r="r" b="b"/>
            <a:pathLst>
              <a:path w="1458611" h="1562100">
                <a:moveTo>
                  <a:pt x="0" y="0"/>
                </a:moveTo>
                <a:lnTo>
                  <a:pt x="1458611" y="0"/>
                </a:lnTo>
                <a:lnTo>
                  <a:pt x="1458611" y="1562100"/>
                </a:lnTo>
                <a:lnTo>
                  <a:pt x="0" y="1562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AutoShape 6"/>
          <p:cNvSpPr/>
          <p:nvPr/>
        </p:nvSpPr>
        <p:spPr>
          <a:xfrm>
            <a:off x="12165356" y="2358707"/>
            <a:ext cx="0" cy="5861206"/>
          </a:xfrm>
          <a:prstGeom prst="line">
            <a:avLst/>
          </a:prstGeom>
          <a:ln w="28575" cap="rnd">
            <a:solidFill>
              <a:srgbClr val="000000"/>
            </a:solidFill>
            <a:prstDash val="sysDot"/>
            <a:headEnd type="none" w="sm" len="sm"/>
            <a:tailEnd type="none" w="sm" len="sm"/>
          </a:ln>
        </p:spPr>
      </p:sp>
      <p:grpSp>
        <p:nvGrpSpPr>
          <p:cNvPr id="7" name="Group 7"/>
          <p:cNvGrpSpPr/>
          <p:nvPr/>
        </p:nvGrpSpPr>
        <p:grpSpPr>
          <a:xfrm>
            <a:off x="11175062" y="4150589"/>
            <a:ext cx="1952013" cy="1952013"/>
            <a:chOff x="0" y="0"/>
            <a:chExt cx="2602684" cy="2602684"/>
          </a:xfrm>
        </p:grpSpPr>
        <p:grpSp>
          <p:nvGrpSpPr>
            <p:cNvPr id="8" name="Group 8"/>
            <p:cNvGrpSpPr/>
            <p:nvPr/>
          </p:nvGrpSpPr>
          <p:grpSpPr>
            <a:xfrm>
              <a:off x="0" y="0"/>
              <a:ext cx="2602684" cy="2602684"/>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A182"/>
              </a:solidFill>
            </p:spPr>
          </p:sp>
          <p:sp>
            <p:nvSpPr>
              <p:cNvPr id="10" name="TextBox 10"/>
              <p:cNvSpPr txBox="1"/>
              <p:nvPr/>
            </p:nvSpPr>
            <p:spPr>
              <a:xfrm>
                <a:off x="76200" y="66675"/>
                <a:ext cx="660400" cy="669925"/>
              </a:xfrm>
              <a:prstGeom prst="rect">
                <a:avLst/>
              </a:prstGeom>
            </p:spPr>
            <p:txBody>
              <a:bodyPr lIns="84106" tIns="84106" rIns="84106" bIns="84106" rtlCol="0" anchor="ctr"/>
              <a:lstStyle/>
              <a:p>
                <a:pPr algn="ctr">
                  <a:lnSpc>
                    <a:spcPts val="1439"/>
                  </a:lnSpc>
                </a:pPr>
                <a:endParaRPr/>
              </a:p>
            </p:txBody>
          </p:sp>
        </p:grpSp>
        <p:sp>
          <p:nvSpPr>
            <p:cNvPr id="11" name="Freeform 11"/>
            <p:cNvSpPr/>
            <p:nvPr/>
          </p:nvSpPr>
          <p:spPr>
            <a:xfrm>
              <a:off x="469305" y="463017"/>
              <a:ext cx="1664075" cy="1676650"/>
            </a:xfrm>
            <a:custGeom>
              <a:avLst/>
              <a:gdLst/>
              <a:ahLst/>
              <a:cxnLst/>
              <a:rect l="l" t="t" r="r" b="b"/>
              <a:pathLst>
                <a:path w="1664075" h="1676650">
                  <a:moveTo>
                    <a:pt x="0" y="0"/>
                  </a:moveTo>
                  <a:lnTo>
                    <a:pt x="1664074" y="0"/>
                  </a:lnTo>
                  <a:lnTo>
                    <a:pt x="1664074" y="1676650"/>
                  </a:lnTo>
                  <a:lnTo>
                    <a:pt x="0" y="1676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2" name="Group 12"/>
          <p:cNvGrpSpPr/>
          <p:nvPr/>
        </p:nvGrpSpPr>
        <p:grpSpPr>
          <a:xfrm>
            <a:off x="11175062" y="7253802"/>
            <a:ext cx="1952013" cy="1952013"/>
            <a:chOff x="0" y="0"/>
            <a:chExt cx="2602684" cy="2602684"/>
          </a:xfrm>
        </p:grpSpPr>
        <p:grpSp>
          <p:nvGrpSpPr>
            <p:cNvPr id="13" name="Group 13"/>
            <p:cNvGrpSpPr/>
            <p:nvPr/>
          </p:nvGrpSpPr>
          <p:grpSpPr>
            <a:xfrm>
              <a:off x="0" y="0"/>
              <a:ext cx="2602684" cy="2602684"/>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14D"/>
              </a:solidFill>
            </p:spPr>
          </p:sp>
          <p:sp>
            <p:nvSpPr>
              <p:cNvPr id="15" name="TextBox 15"/>
              <p:cNvSpPr txBox="1"/>
              <p:nvPr/>
            </p:nvSpPr>
            <p:spPr>
              <a:xfrm>
                <a:off x="76200" y="66675"/>
                <a:ext cx="660400" cy="669925"/>
              </a:xfrm>
              <a:prstGeom prst="rect">
                <a:avLst/>
              </a:prstGeom>
            </p:spPr>
            <p:txBody>
              <a:bodyPr lIns="84106" tIns="84106" rIns="84106" bIns="84106" rtlCol="0" anchor="ctr"/>
              <a:lstStyle/>
              <a:p>
                <a:pPr algn="ctr">
                  <a:lnSpc>
                    <a:spcPts val="1439"/>
                  </a:lnSpc>
                </a:pPr>
                <a:endParaRPr/>
              </a:p>
            </p:txBody>
          </p:sp>
        </p:grpSp>
        <p:sp>
          <p:nvSpPr>
            <p:cNvPr id="16" name="Freeform 16"/>
            <p:cNvSpPr/>
            <p:nvPr/>
          </p:nvSpPr>
          <p:spPr>
            <a:xfrm>
              <a:off x="586722" y="471666"/>
              <a:ext cx="1467340" cy="1419318"/>
            </a:xfrm>
            <a:custGeom>
              <a:avLst/>
              <a:gdLst/>
              <a:ahLst/>
              <a:cxnLst/>
              <a:rect l="l" t="t" r="r" b="b"/>
              <a:pathLst>
                <a:path w="1467340" h="1419318">
                  <a:moveTo>
                    <a:pt x="0" y="0"/>
                  </a:moveTo>
                  <a:lnTo>
                    <a:pt x="1467340" y="0"/>
                  </a:lnTo>
                  <a:lnTo>
                    <a:pt x="1467340" y="1419319"/>
                  </a:lnTo>
                  <a:lnTo>
                    <a:pt x="0" y="14193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17" name="Group 17"/>
          <p:cNvGrpSpPr/>
          <p:nvPr/>
        </p:nvGrpSpPr>
        <p:grpSpPr>
          <a:xfrm>
            <a:off x="11175062" y="1045332"/>
            <a:ext cx="1952013" cy="1952013"/>
            <a:chOff x="0" y="0"/>
            <a:chExt cx="2602684" cy="2602684"/>
          </a:xfrm>
        </p:grpSpPr>
        <p:grpSp>
          <p:nvGrpSpPr>
            <p:cNvPr id="18" name="Group 18"/>
            <p:cNvGrpSpPr/>
            <p:nvPr/>
          </p:nvGrpSpPr>
          <p:grpSpPr>
            <a:xfrm>
              <a:off x="0" y="0"/>
              <a:ext cx="2602684" cy="2602684"/>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C3C"/>
              </a:solidFill>
            </p:spPr>
          </p:sp>
          <p:sp>
            <p:nvSpPr>
              <p:cNvPr id="20" name="TextBox 20"/>
              <p:cNvSpPr txBox="1"/>
              <p:nvPr/>
            </p:nvSpPr>
            <p:spPr>
              <a:xfrm>
                <a:off x="76200" y="66675"/>
                <a:ext cx="660400" cy="669925"/>
              </a:xfrm>
              <a:prstGeom prst="rect">
                <a:avLst/>
              </a:prstGeom>
            </p:spPr>
            <p:txBody>
              <a:bodyPr lIns="84106" tIns="84106" rIns="84106" bIns="84106" rtlCol="0" anchor="ctr"/>
              <a:lstStyle/>
              <a:p>
                <a:pPr algn="ctr">
                  <a:lnSpc>
                    <a:spcPts val="1439"/>
                  </a:lnSpc>
                </a:pPr>
                <a:endParaRPr/>
              </a:p>
            </p:txBody>
          </p:sp>
        </p:grpSp>
        <p:sp>
          <p:nvSpPr>
            <p:cNvPr id="21" name="Freeform 21"/>
            <p:cNvSpPr/>
            <p:nvPr/>
          </p:nvSpPr>
          <p:spPr>
            <a:xfrm>
              <a:off x="540876" y="574694"/>
              <a:ext cx="1592503" cy="1419318"/>
            </a:xfrm>
            <a:custGeom>
              <a:avLst/>
              <a:gdLst/>
              <a:ahLst/>
              <a:cxnLst/>
              <a:rect l="l" t="t" r="r" b="b"/>
              <a:pathLst>
                <a:path w="1592503" h="1419318">
                  <a:moveTo>
                    <a:pt x="0" y="0"/>
                  </a:moveTo>
                  <a:lnTo>
                    <a:pt x="1592503" y="0"/>
                  </a:lnTo>
                  <a:lnTo>
                    <a:pt x="1592503" y="1419318"/>
                  </a:lnTo>
                  <a:lnTo>
                    <a:pt x="0" y="14193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22" name="TextBox 22"/>
          <p:cNvSpPr txBox="1"/>
          <p:nvPr/>
        </p:nvSpPr>
        <p:spPr>
          <a:xfrm>
            <a:off x="1028700" y="4109130"/>
            <a:ext cx="7379231" cy="3424555"/>
          </a:xfrm>
          <a:prstGeom prst="rect">
            <a:avLst/>
          </a:prstGeom>
        </p:spPr>
        <p:txBody>
          <a:bodyPr lIns="0" tIns="0" rIns="0" bIns="0" rtlCol="0" anchor="t">
            <a:spAutoFit/>
          </a:bodyPr>
          <a:lstStyle/>
          <a:p>
            <a:pPr algn="just">
              <a:lnSpc>
                <a:spcPts val="3380"/>
              </a:lnSpc>
            </a:pPr>
            <a:r>
              <a:rPr lang="en-US" sz="2600" dirty="0">
                <a:solidFill>
                  <a:srgbClr val="202124"/>
                </a:solidFill>
                <a:latin typeface="Garet"/>
              </a:rPr>
              <a:t>PHASE 2 is focused on assessing the quality and potential of each identified tourism product. Through this process,  you can then draft a final tourism product portfolio based on the level of market readiness and criteria for </a:t>
            </a:r>
            <a:r>
              <a:rPr lang="en-US" sz="2600" dirty="0" err="1">
                <a:solidFill>
                  <a:srgbClr val="202124"/>
                </a:solidFill>
                <a:latin typeface="Garet"/>
              </a:rPr>
              <a:t>prioritisation</a:t>
            </a:r>
            <a:r>
              <a:rPr lang="en-US" sz="2600" dirty="0">
                <a:solidFill>
                  <a:srgbClr val="202124"/>
                </a:solidFill>
                <a:latin typeface="Garet"/>
              </a:rPr>
              <a:t> and timing.</a:t>
            </a:r>
          </a:p>
          <a:p>
            <a:pPr algn="just">
              <a:lnSpc>
                <a:spcPts val="3380"/>
              </a:lnSpc>
            </a:pPr>
            <a:endParaRPr lang="en-US" sz="2600" dirty="0">
              <a:solidFill>
                <a:srgbClr val="202124"/>
              </a:solidFill>
              <a:latin typeface="Garet"/>
            </a:endParaRPr>
          </a:p>
        </p:txBody>
      </p:sp>
      <p:sp>
        <p:nvSpPr>
          <p:cNvPr id="23" name="TextBox 23"/>
          <p:cNvSpPr txBox="1"/>
          <p:nvPr/>
        </p:nvSpPr>
        <p:spPr>
          <a:xfrm>
            <a:off x="2722349" y="1044257"/>
            <a:ext cx="8140963" cy="1066800"/>
          </a:xfrm>
          <a:prstGeom prst="rect">
            <a:avLst/>
          </a:prstGeom>
        </p:spPr>
        <p:txBody>
          <a:bodyPr lIns="0" tIns="0" rIns="0" bIns="0" rtlCol="0" anchor="t">
            <a:spAutoFit/>
          </a:bodyPr>
          <a:lstStyle/>
          <a:p>
            <a:pPr>
              <a:lnSpc>
                <a:spcPts val="4250"/>
              </a:lnSpc>
            </a:pPr>
            <a:r>
              <a:rPr lang="en-US" sz="3542" dirty="0">
                <a:solidFill>
                  <a:srgbClr val="202124"/>
                </a:solidFill>
                <a:latin typeface="Garet Bold"/>
              </a:rPr>
              <a:t>PHASE 2 </a:t>
            </a:r>
          </a:p>
          <a:p>
            <a:pPr>
              <a:lnSpc>
                <a:spcPts val="4250"/>
              </a:lnSpc>
            </a:pPr>
            <a:r>
              <a:rPr lang="en-US" sz="3542" dirty="0">
                <a:solidFill>
                  <a:srgbClr val="202124"/>
                </a:solidFill>
                <a:latin typeface="Garet Bold"/>
              </a:rPr>
              <a:t>MARKET READINESS ASSESSMENT  </a:t>
            </a:r>
          </a:p>
        </p:txBody>
      </p:sp>
      <p:sp>
        <p:nvSpPr>
          <p:cNvPr id="24" name="TextBox 24"/>
          <p:cNvSpPr txBox="1"/>
          <p:nvPr/>
        </p:nvSpPr>
        <p:spPr>
          <a:xfrm>
            <a:off x="13600171" y="7225375"/>
            <a:ext cx="2998881" cy="533400"/>
          </a:xfrm>
          <a:prstGeom prst="rect">
            <a:avLst/>
          </a:prstGeom>
        </p:spPr>
        <p:txBody>
          <a:bodyPr lIns="0" tIns="0" rIns="0" bIns="0" rtlCol="0" anchor="t">
            <a:spAutoFit/>
          </a:bodyPr>
          <a:lstStyle/>
          <a:p>
            <a:pPr>
              <a:lnSpc>
                <a:spcPts val="4213"/>
              </a:lnSpc>
            </a:pPr>
            <a:r>
              <a:rPr lang="en-US" sz="3511">
                <a:solidFill>
                  <a:srgbClr val="000000"/>
                </a:solidFill>
                <a:latin typeface="Garet Bold"/>
              </a:rPr>
              <a:t>STEP 6: </a:t>
            </a:r>
          </a:p>
        </p:txBody>
      </p:sp>
      <p:sp>
        <p:nvSpPr>
          <p:cNvPr id="25" name="TextBox 25"/>
          <p:cNvSpPr txBox="1"/>
          <p:nvPr/>
        </p:nvSpPr>
        <p:spPr>
          <a:xfrm>
            <a:off x="13600171" y="8050265"/>
            <a:ext cx="3659129" cy="1571625"/>
          </a:xfrm>
          <a:prstGeom prst="rect">
            <a:avLst/>
          </a:prstGeom>
        </p:spPr>
        <p:txBody>
          <a:bodyPr lIns="0" tIns="0" rIns="0" bIns="0" rtlCol="0" anchor="t">
            <a:spAutoFit/>
          </a:bodyPr>
          <a:lstStyle/>
          <a:p>
            <a:pPr>
              <a:lnSpc>
                <a:spcPts val="3120"/>
              </a:lnSpc>
              <a:spcBef>
                <a:spcPct val="0"/>
              </a:spcBef>
            </a:pPr>
            <a:r>
              <a:rPr lang="en-US" sz="2600">
                <a:solidFill>
                  <a:srgbClr val="000000"/>
                </a:solidFill>
                <a:latin typeface="Garet"/>
              </a:rPr>
              <a:t>Identify what </a:t>
            </a:r>
            <a:r>
              <a:rPr lang="en-US" sz="2600">
                <a:solidFill>
                  <a:srgbClr val="000000"/>
                </a:solidFill>
                <a:latin typeface="Garet Bold"/>
              </a:rPr>
              <a:t>public polices and investment plans </a:t>
            </a:r>
            <a:r>
              <a:rPr lang="en-US" sz="2600">
                <a:solidFill>
                  <a:srgbClr val="000000"/>
                </a:solidFill>
                <a:latin typeface="Garet"/>
              </a:rPr>
              <a:t> are needed </a:t>
            </a:r>
          </a:p>
        </p:txBody>
      </p:sp>
      <p:sp>
        <p:nvSpPr>
          <p:cNvPr id="26" name="TextBox 26"/>
          <p:cNvSpPr txBox="1"/>
          <p:nvPr/>
        </p:nvSpPr>
        <p:spPr>
          <a:xfrm>
            <a:off x="13600171" y="4102942"/>
            <a:ext cx="2998881" cy="533400"/>
          </a:xfrm>
          <a:prstGeom prst="rect">
            <a:avLst/>
          </a:prstGeom>
        </p:spPr>
        <p:txBody>
          <a:bodyPr lIns="0" tIns="0" rIns="0" bIns="0" rtlCol="0" anchor="t">
            <a:spAutoFit/>
          </a:bodyPr>
          <a:lstStyle/>
          <a:p>
            <a:pPr>
              <a:lnSpc>
                <a:spcPts val="4213"/>
              </a:lnSpc>
            </a:pPr>
            <a:r>
              <a:rPr lang="en-US" sz="3511">
                <a:solidFill>
                  <a:srgbClr val="000000"/>
                </a:solidFill>
                <a:latin typeface="Garet Bold"/>
              </a:rPr>
              <a:t>STEP 5:  </a:t>
            </a:r>
          </a:p>
        </p:txBody>
      </p:sp>
      <p:sp>
        <p:nvSpPr>
          <p:cNvPr id="27" name="TextBox 27"/>
          <p:cNvSpPr txBox="1"/>
          <p:nvPr/>
        </p:nvSpPr>
        <p:spPr>
          <a:xfrm>
            <a:off x="13600171" y="4927832"/>
            <a:ext cx="3659129" cy="1988365"/>
          </a:xfrm>
          <a:prstGeom prst="rect">
            <a:avLst/>
          </a:prstGeom>
        </p:spPr>
        <p:txBody>
          <a:bodyPr lIns="0" tIns="0" rIns="0" bIns="0" rtlCol="0" anchor="t">
            <a:spAutoFit/>
          </a:bodyPr>
          <a:lstStyle/>
          <a:p>
            <a:pPr>
              <a:lnSpc>
                <a:spcPts val="3120"/>
              </a:lnSpc>
              <a:spcBef>
                <a:spcPct val="0"/>
              </a:spcBef>
            </a:pPr>
            <a:r>
              <a:rPr lang="en-US" sz="2600" dirty="0">
                <a:solidFill>
                  <a:srgbClr val="000000"/>
                </a:solidFill>
                <a:latin typeface="Garet"/>
              </a:rPr>
              <a:t>Define a </a:t>
            </a:r>
            <a:r>
              <a:rPr lang="en-US" sz="2600" dirty="0">
                <a:solidFill>
                  <a:srgbClr val="000000"/>
                </a:solidFill>
                <a:latin typeface="Garet Bold"/>
              </a:rPr>
              <a:t>product concept </a:t>
            </a:r>
            <a:r>
              <a:rPr lang="en-US" sz="2600" dirty="0">
                <a:solidFill>
                  <a:srgbClr val="000000"/>
                </a:solidFill>
                <a:latin typeface="Garet"/>
              </a:rPr>
              <a:t>that captures the essence of your product </a:t>
            </a:r>
          </a:p>
        </p:txBody>
      </p:sp>
      <p:sp>
        <p:nvSpPr>
          <p:cNvPr id="28" name="TextBox 28"/>
          <p:cNvSpPr txBox="1"/>
          <p:nvPr/>
        </p:nvSpPr>
        <p:spPr>
          <a:xfrm>
            <a:off x="13600171" y="1014318"/>
            <a:ext cx="2998881" cy="533400"/>
          </a:xfrm>
          <a:prstGeom prst="rect">
            <a:avLst/>
          </a:prstGeom>
        </p:spPr>
        <p:txBody>
          <a:bodyPr lIns="0" tIns="0" rIns="0" bIns="0" rtlCol="0" anchor="t">
            <a:spAutoFit/>
          </a:bodyPr>
          <a:lstStyle/>
          <a:p>
            <a:pPr>
              <a:lnSpc>
                <a:spcPts val="4213"/>
              </a:lnSpc>
            </a:pPr>
            <a:r>
              <a:rPr lang="en-US" sz="3511">
                <a:solidFill>
                  <a:srgbClr val="000000"/>
                </a:solidFill>
                <a:latin typeface="Garet Bold"/>
              </a:rPr>
              <a:t>STEP 4:  </a:t>
            </a:r>
          </a:p>
        </p:txBody>
      </p:sp>
      <p:sp>
        <p:nvSpPr>
          <p:cNvPr id="29" name="TextBox 29"/>
          <p:cNvSpPr txBox="1"/>
          <p:nvPr/>
        </p:nvSpPr>
        <p:spPr>
          <a:xfrm>
            <a:off x="13600171" y="1807417"/>
            <a:ext cx="3659129" cy="1571625"/>
          </a:xfrm>
          <a:prstGeom prst="rect">
            <a:avLst/>
          </a:prstGeom>
        </p:spPr>
        <p:txBody>
          <a:bodyPr lIns="0" tIns="0" rIns="0" bIns="0" rtlCol="0" anchor="t">
            <a:spAutoFit/>
          </a:bodyPr>
          <a:lstStyle/>
          <a:p>
            <a:pPr>
              <a:lnSpc>
                <a:spcPts val="3120"/>
              </a:lnSpc>
              <a:spcBef>
                <a:spcPct val="0"/>
              </a:spcBef>
            </a:pPr>
            <a:r>
              <a:rPr lang="en-US" sz="2600">
                <a:solidFill>
                  <a:srgbClr val="000000"/>
                </a:solidFill>
                <a:latin typeface="Garet"/>
              </a:rPr>
              <a:t>Carry out a </a:t>
            </a:r>
            <a:r>
              <a:rPr lang="en-US" sz="2600">
                <a:solidFill>
                  <a:srgbClr val="000000"/>
                </a:solidFill>
                <a:latin typeface="Garet Bold"/>
              </a:rPr>
              <a:t>quality assessment and gap analysis </a:t>
            </a:r>
            <a:r>
              <a:rPr lang="en-US" sz="2600">
                <a:solidFill>
                  <a:srgbClr val="000000"/>
                </a:solidFill>
                <a:latin typeface="Garet"/>
              </a:rPr>
              <a:t>of the identifed products  </a:t>
            </a:r>
          </a:p>
        </p:txBody>
      </p:sp>
      <p:sp>
        <p:nvSpPr>
          <p:cNvPr id="30" name="TextBox 30"/>
          <p:cNvSpPr txBox="1"/>
          <p:nvPr/>
        </p:nvSpPr>
        <p:spPr>
          <a:xfrm>
            <a:off x="1028700" y="3438411"/>
            <a:ext cx="4375029" cy="533400"/>
          </a:xfrm>
          <a:prstGeom prst="rect">
            <a:avLst/>
          </a:prstGeom>
        </p:spPr>
        <p:txBody>
          <a:bodyPr lIns="0" tIns="0" rIns="0" bIns="0" rtlCol="0" anchor="t">
            <a:spAutoFit/>
          </a:bodyPr>
          <a:lstStyle/>
          <a:p>
            <a:pPr>
              <a:lnSpc>
                <a:spcPts val="4250"/>
              </a:lnSpc>
            </a:pPr>
            <a:r>
              <a:rPr lang="en-US" sz="3542">
                <a:solidFill>
                  <a:srgbClr val="202124"/>
                </a:solidFill>
                <a:latin typeface="Garet Bold"/>
              </a:rPr>
              <a:t>OBJECTIVE</a:t>
            </a:r>
          </a:p>
        </p:txBody>
      </p:sp>
      <p:grpSp>
        <p:nvGrpSpPr>
          <p:cNvPr id="31" name="Group 31"/>
          <p:cNvGrpSpPr/>
          <p:nvPr/>
        </p:nvGrpSpPr>
        <p:grpSpPr>
          <a:xfrm>
            <a:off x="61458" y="9337363"/>
            <a:ext cx="2424685" cy="839587"/>
            <a:chOff x="0" y="0"/>
            <a:chExt cx="3232914" cy="1119449"/>
          </a:xfrm>
        </p:grpSpPr>
        <p:sp>
          <p:nvSpPr>
            <p:cNvPr id="32" name="Freeform 32"/>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10"/>
              <a:stretch>
                <a:fillRect/>
              </a:stretch>
            </a:blipFill>
          </p:spPr>
        </p:sp>
        <p:sp>
          <p:nvSpPr>
            <p:cNvPr id="33" name="Freeform 33"/>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11"/>
              <a:stretch>
                <a:fillRect/>
              </a:stretch>
            </a:blipFill>
          </p:spPr>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TextBox 2"/>
          <p:cNvSpPr txBox="1"/>
          <p:nvPr/>
        </p:nvSpPr>
        <p:spPr>
          <a:xfrm>
            <a:off x="3283118" y="3162912"/>
            <a:ext cx="13832975" cy="2270125"/>
          </a:xfrm>
          <a:prstGeom prst="rect">
            <a:avLst/>
          </a:prstGeom>
        </p:spPr>
        <p:txBody>
          <a:bodyPr lIns="0" tIns="0" rIns="0" bIns="0" rtlCol="0" anchor="t">
            <a:spAutoFit/>
          </a:bodyPr>
          <a:lstStyle/>
          <a:p>
            <a:pPr>
              <a:lnSpc>
                <a:spcPts val="4550"/>
              </a:lnSpc>
            </a:pPr>
            <a:r>
              <a:rPr lang="en-US" sz="3500" dirty="0">
                <a:solidFill>
                  <a:srgbClr val="000000"/>
                </a:solidFill>
                <a:latin typeface="Garet"/>
              </a:rPr>
              <a:t>This is a step up from the tourism inventory and relates to each specific tourism product. This activity is important to evaluate the product’s quality level. </a:t>
            </a:r>
          </a:p>
          <a:p>
            <a:pPr>
              <a:lnSpc>
                <a:spcPts val="4550"/>
              </a:lnSpc>
              <a:spcBef>
                <a:spcPct val="0"/>
              </a:spcBef>
            </a:pPr>
            <a:endParaRPr lang="en-US" sz="3500" dirty="0">
              <a:solidFill>
                <a:srgbClr val="000000"/>
              </a:solidFill>
              <a:latin typeface="Garet"/>
            </a:endParaRPr>
          </a:p>
        </p:txBody>
      </p:sp>
      <p:grpSp>
        <p:nvGrpSpPr>
          <p:cNvPr id="3" name="Group 3"/>
          <p:cNvGrpSpPr/>
          <p:nvPr/>
        </p:nvGrpSpPr>
        <p:grpSpPr>
          <a:xfrm>
            <a:off x="6624563" y="5143500"/>
            <a:ext cx="5038875" cy="1453848"/>
            <a:chOff x="0" y="0"/>
            <a:chExt cx="6718500" cy="1938465"/>
          </a:xfrm>
        </p:grpSpPr>
        <p:sp>
          <p:nvSpPr>
            <p:cNvPr id="4" name="Freeform 4"/>
            <p:cNvSpPr/>
            <p:nvPr/>
          </p:nvSpPr>
          <p:spPr>
            <a:xfrm>
              <a:off x="149183" y="0"/>
              <a:ext cx="6426242" cy="963936"/>
            </a:xfrm>
            <a:custGeom>
              <a:avLst/>
              <a:gdLst/>
              <a:ahLst/>
              <a:cxnLst/>
              <a:rect l="l" t="t" r="r" b="b"/>
              <a:pathLst>
                <a:path w="6426242" h="963936">
                  <a:moveTo>
                    <a:pt x="0" y="0"/>
                  </a:moveTo>
                  <a:lnTo>
                    <a:pt x="6426242" y="0"/>
                  </a:lnTo>
                  <a:lnTo>
                    <a:pt x="6426242" y="963936"/>
                  </a:lnTo>
                  <a:lnTo>
                    <a:pt x="0" y="963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AutoShape 5"/>
            <p:cNvSpPr/>
            <p:nvPr/>
          </p:nvSpPr>
          <p:spPr>
            <a:xfrm>
              <a:off x="0" y="1546364"/>
              <a:ext cx="1342478" cy="0"/>
            </a:xfrm>
            <a:prstGeom prst="line">
              <a:avLst/>
            </a:prstGeom>
            <a:ln w="252139" cap="rnd">
              <a:solidFill>
                <a:srgbClr val="F05831"/>
              </a:solidFill>
              <a:prstDash val="solid"/>
              <a:headEnd type="none" w="sm" len="sm"/>
              <a:tailEnd type="none" w="sm" len="sm"/>
            </a:ln>
          </p:spPr>
        </p:sp>
        <p:sp>
          <p:nvSpPr>
            <p:cNvPr id="6" name="AutoShape 6"/>
            <p:cNvSpPr/>
            <p:nvPr/>
          </p:nvSpPr>
          <p:spPr>
            <a:xfrm>
              <a:off x="1342478" y="1546364"/>
              <a:ext cx="1342478" cy="0"/>
            </a:xfrm>
            <a:prstGeom prst="line">
              <a:avLst/>
            </a:prstGeom>
            <a:ln w="252139" cap="rnd">
              <a:solidFill>
                <a:srgbClr val="F4924B"/>
              </a:solidFill>
              <a:prstDash val="solid"/>
              <a:headEnd type="none" w="sm" len="sm"/>
              <a:tailEnd type="none" w="sm" len="sm"/>
            </a:ln>
          </p:spPr>
        </p:sp>
        <p:sp>
          <p:nvSpPr>
            <p:cNvPr id="7" name="AutoShape 7"/>
            <p:cNvSpPr/>
            <p:nvPr/>
          </p:nvSpPr>
          <p:spPr>
            <a:xfrm>
              <a:off x="2691065" y="1546364"/>
              <a:ext cx="1342478" cy="0"/>
            </a:xfrm>
            <a:prstGeom prst="line">
              <a:avLst/>
            </a:prstGeom>
            <a:ln w="252139" cap="rnd">
              <a:solidFill>
                <a:srgbClr val="FFC801"/>
              </a:solidFill>
              <a:prstDash val="solid"/>
              <a:headEnd type="none" w="sm" len="sm"/>
              <a:tailEnd type="none" w="sm" len="sm"/>
            </a:ln>
          </p:spPr>
        </p:sp>
        <p:sp>
          <p:nvSpPr>
            <p:cNvPr id="8" name="AutoShape 8"/>
            <p:cNvSpPr/>
            <p:nvPr/>
          </p:nvSpPr>
          <p:spPr>
            <a:xfrm>
              <a:off x="4033543" y="1546364"/>
              <a:ext cx="1342478" cy="0"/>
            </a:xfrm>
            <a:prstGeom prst="line">
              <a:avLst/>
            </a:prstGeom>
            <a:ln w="252139" cap="rnd">
              <a:solidFill>
                <a:srgbClr val="A7D500"/>
              </a:solidFill>
              <a:prstDash val="solid"/>
              <a:headEnd type="none" w="sm" len="sm"/>
              <a:tailEnd type="none" w="sm" len="sm"/>
            </a:ln>
          </p:spPr>
        </p:sp>
        <p:sp>
          <p:nvSpPr>
            <p:cNvPr id="9" name="AutoShape 9"/>
            <p:cNvSpPr/>
            <p:nvPr/>
          </p:nvSpPr>
          <p:spPr>
            <a:xfrm>
              <a:off x="5376022" y="1546364"/>
              <a:ext cx="1342478" cy="0"/>
            </a:xfrm>
            <a:prstGeom prst="line">
              <a:avLst/>
            </a:prstGeom>
            <a:ln w="252139" cap="rnd">
              <a:solidFill>
                <a:srgbClr val="5AC000"/>
              </a:solidFill>
              <a:prstDash val="solid"/>
              <a:headEnd type="none" w="sm" len="sm"/>
              <a:tailEnd type="none" w="sm" len="sm"/>
            </a:ln>
          </p:spPr>
        </p:sp>
        <p:sp>
          <p:nvSpPr>
            <p:cNvPr id="10" name="Freeform 10"/>
            <p:cNvSpPr/>
            <p:nvPr/>
          </p:nvSpPr>
          <p:spPr>
            <a:xfrm>
              <a:off x="5759716" y="1308349"/>
              <a:ext cx="663280" cy="630116"/>
            </a:xfrm>
            <a:custGeom>
              <a:avLst/>
              <a:gdLst/>
              <a:ahLst/>
              <a:cxnLst/>
              <a:rect l="l" t="t" r="r" b="b"/>
              <a:pathLst>
                <a:path w="663280" h="630116">
                  <a:moveTo>
                    <a:pt x="0" y="0"/>
                  </a:moveTo>
                  <a:lnTo>
                    <a:pt x="663280" y="0"/>
                  </a:lnTo>
                  <a:lnTo>
                    <a:pt x="663280" y="630116"/>
                  </a:lnTo>
                  <a:lnTo>
                    <a:pt x="0" y="6301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1" name="TextBox 11"/>
          <p:cNvSpPr txBox="1"/>
          <p:nvPr/>
        </p:nvSpPr>
        <p:spPr>
          <a:xfrm>
            <a:off x="1028700" y="7119620"/>
            <a:ext cx="16230600" cy="2138680"/>
          </a:xfrm>
          <a:prstGeom prst="rect">
            <a:avLst/>
          </a:prstGeom>
        </p:spPr>
        <p:txBody>
          <a:bodyPr lIns="0" tIns="0" rIns="0" bIns="0" rtlCol="0" anchor="t">
            <a:spAutoFit/>
          </a:bodyPr>
          <a:lstStyle/>
          <a:p>
            <a:pPr>
              <a:lnSpc>
                <a:spcPts val="3380"/>
              </a:lnSpc>
            </a:pPr>
            <a:r>
              <a:rPr lang="en-US" sz="2600">
                <a:solidFill>
                  <a:srgbClr val="000000"/>
                </a:solidFill>
                <a:latin typeface="Garet Bold"/>
              </a:rPr>
              <a:t>1-3 = Very poor</a:t>
            </a:r>
            <a:r>
              <a:rPr lang="en-US" sz="2600">
                <a:solidFill>
                  <a:srgbClr val="000000"/>
                </a:solidFill>
                <a:latin typeface="Garet"/>
              </a:rPr>
              <a:t> - significant deficiencies which require urgent attention</a:t>
            </a:r>
          </a:p>
          <a:p>
            <a:pPr>
              <a:lnSpc>
                <a:spcPts val="3380"/>
              </a:lnSpc>
            </a:pPr>
            <a:r>
              <a:rPr lang="en-US" sz="2600">
                <a:solidFill>
                  <a:srgbClr val="000000"/>
                </a:solidFill>
                <a:latin typeface="Garet Bold"/>
              </a:rPr>
              <a:t>4-5 = Poor</a:t>
            </a:r>
            <a:r>
              <a:rPr lang="en-US" sz="2600">
                <a:solidFill>
                  <a:srgbClr val="000000"/>
                </a:solidFill>
                <a:latin typeface="Garet"/>
              </a:rPr>
              <a:t> - some deficiencies which may discourage visitors and require improvement</a:t>
            </a:r>
          </a:p>
          <a:p>
            <a:pPr>
              <a:lnSpc>
                <a:spcPts val="3380"/>
              </a:lnSpc>
            </a:pPr>
            <a:r>
              <a:rPr lang="en-US" sz="2600">
                <a:solidFill>
                  <a:srgbClr val="000000"/>
                </a:solidFill>
                <a:latin typeface="Garet Bold"/>
              </a:rPr>
              <a:t>6-7 = Average</a:t>
            </a:r>
            <a:r>
              <a:rPr lang="en-US" sz="2600">
                <a:solidFill>
                  <a:srgbClr val="000000"/>
                </a:solidFill>
                <a:latin typeface="Garet"/>
              </a:rPr>
              <a:t> - meets the minimum requirements but may not stand out from other assets</a:t>
            </a:r>
          </a:p>
          <a:p>
            <a:pPr>
              <a:lnSpc>
                <a:spcPts val="3380"/>
              </a:lnSpc>
            </a:pPr>
            <a:r>
              <a:rPr lang="en-US" sz="2600">
                <a:solidFill>
                  <a:srgbClr val="000000"/>
                </a:solidFill>
                <a:latin typeface="Garet Bold"/>
              </a:rPr>
              <a:t>8-9 = Good</a:t>
            </a:r>
            <a:r>
              <a:rPr lang="en-US" sz="2600">
                <a:solidFill>
                  <a:srgbClr val="000000"/>
                </a:solidFill>
                <a:latin typeface="Garet"/>
              </a:rPr>
              <a:t> - exceeds the minimum requirements and provides a high-quality experience </a:t>
            </a:r>
          </a:p>
          <a:p>
            <a:pPr>
              <a:lnSpc>
                <a:spcPts val="3380"/>
              </a:lnSpc>
              <a:spcBef>
                <a:spcPct val="0"/>
              </a:spcBef>
            </a:pPr>
            <a:r>
              <a:rPr lang="en-US" sz="2600">
                <a:solidFill>
                  <a:srgbClr val="000000"/>
                </a:solidFill>
                <a:latin typeface="Garet Bold"/>
              </a:rPr>
              <a:t>10 = Excellent</a:t>
            </a:r>
            <a:r>
              <a:rPr lang="en-US" sz="2600">
                <a:solidFill>
                  <a:srgbClr val="000000"/>
                </a:solidFill>
                <a:latin typeface="Garet"/>
              </a:rPr>
              <a:t> - exceeds expectations and visitors are highly satisfied </a:t>
            </a:r>
          </a:p>
        </p:txBody>
      </p:sp>
      <p:grpSp>
        <p:nvGrpSpPr>
          <p:cNvPr id="12" name="Group 12"/>
          <p:cNvGrpSpPr/>
          <p:nvPr/>
        </p:nvGrpSpPr>
        <p:grpSpPr>
          <a:xfrm>
            <a:off x="867527" y="116047"/>
            <a:ext cx="17611505" cy="2531514"/>
            <a:chOff x="538054" y="0"/>
            <a:chExt cx="23482006" cy="3375353"/>
          </a:xfrm>
        </p:grpSpPr>
        <p:grpSp>
          <p:nvGrpSpPr>
            <p:cNvPr id="13" name="Group 13"/>
            <p:cNvGrpSpPr/>
            <p:nvPr/>
          </p:nvGrpSpPr>
          <p:grpSpPr>
            <a:xfrm>
              <a:off x="1602298" y="820736"/>
              <a:ext cx="21350255" cy="2554617"/>
              <a:chOff x="-198417" y="-28575"/>
              <a:chExt cx="4274747" cy="511485"/>
            </a:xfrm>
          </p:grpSpPr>
          <p:sp>
            <p:nvSpPr>
              <p:cNvPr id="14" name="Freeform 14"/>
              <p:cNvSpPr/>
              <p:nvPr/>
            </p:nvSpPr>
            <p:spPr>
              <a:xfrm>
                <a:off x="-198417" y="25038"/>
                <a:ext cx="4274747" cy="457872"/>
              </a:xfrm>
              <a:custGeom>
                <a:avLst/>
                <a:gdLst/>
                <a:ahLst/>
                <a:cxnLst/>
                <a:rect l="l" t="t" r="r" b="b"/>
                <a:pathLst>
                  <a:path w="3558047" h="457872">
                    <a:moveTo>
                      <a:pt x="3558047" y="366"/>
                    </a:moveTo>
                    <a:cubicBezTo>
                      <a:pt x="3476144" y="0"/>
                      <a:pt x="3400304" y="43485"/>
                      <a:pt x="3359247" y="114355"/>
                    </a:cubicBezTo>
                    <a:cubicBezTo>
                      <a:pt x="3318189" y="185225"/>
                      <a:pt x="3318189" y="272646"/>
                      <a:pt x="3359247" y="343517"/>
                    </a:cubicBezTo>
                    <a:cubicBezTo>
                      <a:pt x="3400304" y="414387"/>
                      <a:pt x="3476144" y="457872"/>
                      <a:pt x="3558047" y="457505"/>
                    </a:cubicBezTo>
                    <a:lnTo>
                      <a:pt x="0" y="457505"/>
                    </a:lnTo>
                    <a:cubicBezTo>
                      <a:pt x="81904" y="457872"/>
                      <a:pt x="157743" y="414387"/>
                      <a:pt x="198801" y="343517"/>
                    </a:cubicBezTo>
                    <a:cubicBezTo>
                      <a:pt x="239859" y="272646"/>
                      <a:pt x="239859" y="185225"/>
                      <a:pt x="198801" y="114355"/>
                    </a:cubicBezTo>
                    <a:cubicBezTo>
                      <a:pt x="157743" y="43485"/>
                      <a:pt x="81904" y="0"/>
                      <a:pt x="0" y="366"/>
                    </a:cubicBezTo>
                    <a:close/>
                  </a:path>
                </a:pathLst>
              </a:custGeom>
              <a:solidFill>
                <a:srgbClr val="FF6C3C"/>
              </a:solidFill>
            </p:spPr>
          </p:sp>
          <p:sp>
            <p:nvSpPr>
              <p:cNvPr id="15" name="TextBox 15"/>
              <p:cNvSpPr txBox="1"/>
              <p:nvPr/>
            </p:nvSpPr>
            <p:spPr>
              <a:xfrm>
                <a:off x="0" y="-28575"/>
                <a:ext cx="812800" cy="434975"/>
              </a:xfrm>
              <a:prstGeom prst="rect">
                <a:avLst/>
              </a:prstGeom>
            </p:spPr>
            <p:txBody>
              <a:bodyPr lIns="50800" tIns="50800" rIns="50800" bIns="50800" rtlCol="0" anchor="ctr"/>
              <a:lstStyle/>
              <a:p>
                <a:pPr algn="ctr">
                  <a:lnSpc>
                    <a:spcPts val="3380"/>
                  </a:lnSpc>
                </a:pPr>
                <a:endParaRPr/>
              </a:p>
            </p:txBody>
          </p:sp>
        </p:grpSp>
        <p:sp>
          <p:nvSpPr>
            <p:cNvPr id="16" name="TextBox 16"/>
            <p:cNvSpPr txBox="1"/>
            <p:nvPr/>
          </p:nvSpPr>
          <p:spPr>
            <a:xfrm>
              <a:off x="3111633" y="1066162"/>
              <a:ext cx="20908427" cy="2006601"/>
            </a:xfrm>
            <a:prstGeom prst="rect">
              <a:avLst/>
            </a:prstGeom>
          </p:spPr>
          <p:txBody>
            <a:bodyPr lIns="0" tIns="0" rIns="0" bIns="0" rtlCol="0" anchor="t">
              <a:spAutoFit/>
            </a:bodyPr>
            <a:lstStyle/>
            <a:p>
              <a:pPr>
                <a:lnSpc>
                  <a:spcPts val="5996"/>
                </a:lnSpc>
              </a:pPr>
              <a:r>
                <a:rPr lang="en-US" sz="4997" dirty="0">
                  <a:solidFill>
                    <a:srgbClr val="F5EDE1"/>
                  </a:solidFill>
                  <a:latin typeface="Garet Bold"/>
                </a:rPr>
                <a:t>STEP 4: </a:t>
              </a:r>
            </a:p>
            <a:p>
              <a:pPr>
                <a:lnSpc>
                  <a:spcPts val="5996"/>
                </a:lnSpc>
              </a:pPr>
              <a:r>
                <a:rPr lang="en-US" sz="4997" dirty="0">
                  <a:solidFill>
                    <a:srgbClr val="F5EDE1"/>
                  </a:solidFill>
                  <a:latin typeface="Garet Book"/>
                </a:rPr>
                <a:t>QUALITY ASSESSMENT AND GAP ANALYSIS </a:t>
              </a:r>
            </a:p>
          </p:txBody>
        </p:sp>
        <p:sp>
          <p:nvSpPr>
            <p:cNvPr id="17" name="Freeform 17"/>
            <p:cNvSpPr/>
            <p:nvPr/>
          </p:nvSpPr>
          <p:spPr>
            <a:xfrm>
              <a:off x="20831870" y="0"/>
              <a:ext cx="2433743" cy="2433743"/>
            </a:xfrm>
            <a:custGeom>
              <a:avLst/>
              <a:gdLst/>
              <a:ahLst/>
              <a:cxnLst/>
              <a:rect l="l" t="t" r="r" b="b"/>
              <a:pathLst>
                <a:path w="2433743" h="2433743">
                  <a:moveTo>
                    <a:pt x="0" y="0"/>
                  </a:moveTo>
                  <a:lnTo>
                    <a:pt x="2433743" y="0"/>
                  </a:lnTo>
                  <a:lnTo>
                    <a:pt x="2433743" y="2433743"/>
                  </a:lnTo>
                  <a:lnTo>
                    <a:pt x="0" y="24337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a:off x="538054" y="1202866"/>
              <a:ext cx="1943257" cy="2172487"/>
            </a:xfrm>
            <a:custGeom>
              <a:avLst/>
              <a:gdLst/>
              <a:ahLst/>
              <a:cxnLst/>
              <a:rect l="l" t="t" r="r" b="b"/>
              <a:pathLst>
                <a:path w="2437980" h="2610955">
                  <a:moveTo>
                    <a:pt x="0" y="0"/>
                  </a:moveTo>
                  <a:lnTo>
                    <a:pt x="2437980" y="0"/>
                  </a:lnTo>
                  <a:lnTo>
                    <a:pt x="2437980" y="2610956"/>
                  </a:lnTo>
                  <a:lnTo>
                    <a:pt x="0" y="26109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19" name="Group 19"/>
          <p:cNvGrpSpPr/>
          <p:nvPr/>
        </p:nvGrpSpPr>
        <p:grpSpPr>
          <a:xfrm>
            <a:off x="1028700" y="3191487"/>
            <a:ext cx="1952013" cy="1952013"/>
            <a:chOff x="0" y="0"/>
            <a:chExt cx="2602684" cy="2602684"/>
          </a:xfrm>
        </p:grpSpPr>
        <p:grpSp>
          <p:nvGrpSpPr>
            <p:cNvPr id="20" name="Group 20"/>
            <p:cNvGrpSpPr/>
            <p:nvPr/>
          </p:nvGrpSpPr>
          <p:grpSpPr>
            <a:xfrm>
              <a:off x="0" y="0"/>
              <a:ext cx="2602684" cy="2602684"/>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C3C"/>
              </a:solidFill>
            </p:spPr>
          </p:sp>
          <p:sp>
            <p:nvSpPr>
              <p:cNvPr id="22" name="TextBox 22"/>
              <p:cNvSpPr txBox="1"/>
              <p:nvPr/>
            </p:nvSpPr>
            <p:spPr>
              <a:xfrm>
                <a:off x="76200" y="66675"/>
                <a:ext cx="660400" cy="669925"/>
              </a:xfrm>
              <a:prstGeom prst="rect">
                <a:avLst/>
              </a:prstGeom>
            </p:spPr>
            <p:txBody>
              <a:bodyPr lIns="84106" tIns="84106" rIns="84106" bIns="84106" rtlCol="0" anchor="ctr"/>
              <a:lstStyle/>
              <a:p>
                <a:pPr algn="ctr">
                  <a:lnSpc>
                    <a:spcPts val="1439"/>
                  </a:lnSpc>
                </a:pPr>
                <a:endParaRPr/>
              </a:p>
            </p:txBody>
          </p:sp>
        </p:grpSp>
        <p:sp>
          <p:nvSpPr>
            <p:cNvPr id="23" name="Freeform 23"/>
            <p:cNvSpPr/>
            <p:nvPr/>
          </p:nvSpPr>
          <p:spPr>
            <a:xfrm>
              <a:off x="540876" y="574694"/>
              <a:ext cx="1592503" cy="1419318"/>
            </a:xfrm>
            <a:custGeom>
              <a:avLst/>
              <a:gdLst/>
              <a:ahLst/>
              <a:cxnLst/>
              <a:rect l="l" t="t" r="r" b="b"/>
              <a:pathLst>
                <a:path w="1592503" h="1419318">
                  <a:moveTo>
                    <a:pt x="0" y="0"/>
                  </a:moveTo>
                  <a:lnTo>
                    <a:pt x="1592503" y="0"/>
                  </a:lnTo>
                  <a:lnTo>
                    <a:pt x="1592503" y="1419318"/>
                  </a:lnTo>
                  <a:lnTo>
                    <a:pt x="0" y="14193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24" name="Group 24"/>
          <p:cNvGrpSpPr/>
          <p:nvPr/>
        </p:nvGrpSpPr>
        <p:grpSpPr>
          <a:xfrm>
            <a:off x="61458" y="9337363"/>
            <a:ext cx="2424685" cy="839587"/>
            <a:chOff x="0" y="0"/>
            <a:chExt cx="3232914" cy="1119449"/>
          </a:xfrm>
        </p:grpSpPr>
        <p:sp>
          <p:nvSpPr>
            <p:cNvPr id="25" name="Freeform 25"/>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12"/>
              <a:stretch>
                <a:fillRect/>
              </a:stretch>
            </a:blipFill>
          </p:spPr>
        </p:sp>
        <p:sp>
          <p:nvSpPr>
            <p:cNvPr id="26" name="Freeform 26"/>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13"/>
              <a:stretch>
                <a:fillRect/>
              </a:stretch>
            </a:blipFill>
          </p:spPr>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TextBox 2"/>
          <p:cNvSpPr txBox="1"/>
          <p:nvPr/>
        </p:nvSpPr>
        <p:spPr>
          <a:xfrm>
            <a:off x="2606678" y="946504"/>
            <a:ext cx="15681322" cy="1504950"/>
          </a:xfrm>
          <a:prstGeom prst="rect">
            <a:avLst/>
          </a:prstGeom>
        </p:spPr>
        <p:txBody>
          <a:bodyPr lIns="0" tIns="0" rIns="0" bIns="0" rtlCol="0" anchor="t">
            <a:spAutoFit/>
          </a:bodyPr>
          <a:lstStyle/>
          <a:p>
            <a:pPr>
              <a:lnSpc>
                <a:spcPts val="5996"/>
              </a:lnSpc>
            </a:pPr>
            <a:r>
              <a:rPr lang="en-US" sz="4997">
                <a:solidFill>
                  <a:srgbClr val="FF6C3C"/>
                </a:solidFill>
                <a:latin typeface="Garet"/>
              </a:rPr>
              <a:t>EXAMPLES OF QUALITY ASSESSMENT PARAMETERS  </a:t>
            </a:r>
          </a:p>
        </p:txBody>
      </p:sp>
      <p:sp>
        <p:nvSpPr>
          <p:cNvPr id="3" name="Freeform 3"/>
          <p:cNvSpPr/>
          <p:nvPr/>
        </p:nvSpPr>
        <p:spPr>
          <a:xfrm>
            <a:off x="463987" y="672355"/>
            <a:ext cx="1828485" cy="1958216"/>
          </a:xfrm>
          <a:custGeom>
            <a:avLst/>
            <a:gdLst/>
            <a:ahLst/>
            <a:cxnLst/>
            <a:rect l="l" t="t" r="r" b="b"/>
            <a:pathLst>
              <a:path w="1828485" h="1958216">
                <a:moveTo>
                  <a:pt x="0" y="0"/>
                </a:moveTo>
                <a:lnTo>
                  <a:pt x="1828484" y="0"/>
                </a:lnTo>
                <a:lnTo>
                  <a:pt x="1828484" y="1958216"/>
                </a:lnTo>
                <a:lnTo>
                  <a:pt x="0" y="19582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607412" y="3310151"/>
            <a:ext cx="854096" cy="854096"/>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3BF56"/>
            </a:solidFill>
          </p:spPr>
        </p:sp>
        <p:sp>
          <p:nvSpPr>
            <p:cNvPr id="6" name="TextBox 6"/>
            <p:cNvSpPr txBox="1"/>
            <p:nvPr/>
          </p:nvSpPr>
          <p:spPr>
            <a:xfrm>
              <a:off x="76200" y="47625"/>
              <a:ext cx="660400" cy="688975"/>
            </a:xfrm>
            <a:prstGeom prst="rect">
              <a:avLst/>
            </a:prstGeom>
          </p:spPr>
          <p:txBody>
            <a:bodyPr lIns="46988" tIns="46988" rIns="46988" bIns="46988" rtlCol="0" anchor="ctr"/>
            <a:lstStyle/>
            <a:p>
              <a:pPr algn="ctr">
                <a:lnSpc>
                  <a:spcPts val="3900"/>
                </a:lnSpc>
              </a:pPr>
              <a:r>
                <a:rPr lang="en-US" sz="3000">
                  <a:solidFill>
                    <a:srgbClr val="202124"/>
                  </a:solidFill>
                  <a:latin typeface="Garet Bold"/>
                </a:rPr>
                <a:t>1</a:t>
              </a:r>
            </a:p>
          </p:txBody>
        </p:sp>
      </p:grpSp>
      <p:grpSp>
        <p:nvGrpSpPr>
          <p:cNvPr id="7" name="Group 7"/>
          <p:cNvGrpSpPr/>
          <p:nvPr/>
        </p:nvGrpSpPr>
        <p:grpSpPr>
          <a:xfrm>
            <a:off x="1609868" y="4456473"/>
            <a:ext cx="851640" cy="851640"/>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C3C"/>
            </a:solidFill>
          </p:spPr>
        </p:sp>
        <p:sp>
          <p:nvSpPr>
            <p:cNvPr id="9" name="TextBox 9"/>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2</a:t>
              </a:r>
            </a:p>
          </p:txBody>
        </p:sp>
      </p:grpSp>
      <p:grpSp>
        <p:nvGrpSpPr>
          <p:cNvPr id="10" name="Group 10"/>
          <p:cNvGrpSpPr/>
          <p:nvPr/>
        </p:nvGrpSpPr>
        <p:grpSpPr>
          <a:xfrm>
            <a:off x="1609868" y="5671874"/>
            <a:ext cx="851640" cy="851640"/>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185F4"/>
            </a:solidFill>
          </p:spPr>
        </p:sp>
        <p:sp>
          <p:nvSpPr>
            <p:cNvPr id="12" name="TextBox 12"/>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3</a:t>
              </a:r>
            </a:p>
          </p:txBody>
        </p:sp>
      </p:grpSp>
      <p:grpSp>
        <p:nvGrpSpPr>
          <p:cNvPr id="13" name="Group 13"/>
          <p:cNvGrpSpPr/>
          <p:nvPr/>
        </p:nvGrpSpPr>
        <p:grpSpPr>
          <a:xfrm>
            <a:off x="1609868" y="6942391"/>
            <a:ext cx="851640" cy="851640"/>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BF63"/>
            </a:solidFill>
          </p:spPr>
        </p:sp>
        <p:sp>
          <p:nvSpPr>
            <p:cNvPr id="15" name="TextBox 15"/>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4</a:t>
              </a:r>
            </a:p>
          </p:txBody>
        </p:sp>
      </p:grpSp>
      <p:grpSp>
        <p:nvGrpSpPr>
          <p:cNvPr id="16" name="Group 16"/>
          <p:cNvGrpSpPr/>
          <p:nvPr/>
        </p:nvGrpSpPr>
        <p:grpSpPr>
          <a:xfrm>
            <a:off x="1609868" y="8213131"/>
            <a:ext cx="851640" cy="85164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6C4"/>
            </a:solidFill>
          </p:spPr>
        </p:sp>
        <p:sp>
          <p:nvSpPr>
            <p:cNvPr id="18" name="TextBox 18"/>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5</a:t>
              </a:r>
            </a:p>
          </p:txBody>
        </p:sp>
      </p:grpSp>
      <p:grpSp>
        <p:nvGrpSpPr>
          <p:cNvPr id="19" name="Group 19"/>
          <p:cNvGrpSpPr/>
          <p:nvPr/>
        </p:nvGrpSpPr>
        <p:grpSpPr>
          <a:xfrm>
            <a:off x="1378229" y="2811754"/>
            <a:ext cx="7539772" cy="6792625"/>
            <a:chOff x="0" y="0"/>
            <a:chExt cx="2153054" cy="1939699"/>
          </a:xfrm>
        </p:grpSpPr>
        <p:sp>
          <p:nvSpPr>
            <p:cNvPr id="20" name="Freeform 20"/>
            <p:cNvSpPr/>
            <p:nvPr/>
          </p:nvSpPr>
          <p:spPr>
            <a:xfrm>
              <a:off x="0" y="0"/>
              <a:ext cx="2153054" cy="1939699"/>
            </a:xfrm>
            <a:custGeom>
              <a:avLst/>
              <a:gdLst/>
              <a:ahLst/>
              <a:cxnLst/>
              <a:rect l="l" t="t" r="r" b="b"/>
              <a:pathLst>
                <a:path w="2153054" h="1939699">
                  <a:moveTo>
                    <a:pt x="51341" y="0"/>
                  </a:moveTo>
                  <a:lnTo>
                    <a:pt x="2101714" y="0"/>
                  </a:lnTo>
                  <a:cubicBezTo>
                    <a:pt x="2130068" y="0"/>
                    <a:pt x="2153054" y="22986"/>
                    <a:pt x="2153054" y="51341"/>
                  </a:cubicBezTo>
                  <a:lnTo>
                    <a:pt x="2153054" y="1888359"/>
                  </a:lnTo>
                  <a:cubicBezTo>
                    <a:pt x="2153054" y="1901975"/>
                    <a:pt x="2147645" y="1915034"/>
                    <a:pt x="2138017" y="1924662"/>
                  </a:cubicBezTo>
                  <a:cubicBezTo>
                    <a:pt x="2128389" y="1934290"/>
                    <a:pt x="2115330" y="1939699"/>
                    <a:pt x="2101714" y="1939699"/>
                  </a:cubicBezTo>
                  <a:lnTo>
                    <a:pt x="51341" y="1939699"/>
                  </a:lnTo>
                  <a:cubicBezTo>
                    <a:pt x="37724" y="1939699"/>
                    <a:pt x="24666" y="1934290"/>
                    <a:pt x="15037" y="1924662"/>
                  </a:cubicBezTo>
                  <a:cubicBezTo>
                    <a:pt x="5409" y="1915034"/>
                    <a:pt x="0" y="1901975"/>
                    <a:pt x="0" y="1888359"/>
                  </a:cubicBezTo>
                  <a:lnTo>
                    <a:pt x="0" y="51341"/>
                  </a:lnTo>
                  <a:cubicBezTo>
                    <a:pt x="0" y="37724"/>
                    <a:pt x="5409" y="24666"/>
                    <a:pt x="15037" y="15037"/>
                  </a:cubicBezTo>
                  <a:cubicBezTo>
                    <a:pt x="24666" y="5409"/>
                    <a:pt x="37724" y="0"/>
                    <a:pt x="51341" y="0"/>
                  </a:cubicBezTo>
                  <a:close/>
                </a:path>
              </a:pathLst>
            </a:custGeom>
            <a:solidFill>
              <a:srgbClr val="000000">
                <a:alpha val="0"/>
              </a:srgbClr>
            </a:solidFill>
            <a:ln w="28575">
              <a:solidFill>
                <a:srgbClr val="202124"/>
              </a:solidFill>
            </a:ln>
          </p:spPr>
        </p:sp>
        <p:sp>
          <p:nvSpPr>
            <p:cNvPr id="21" name="TextBox 21"/>
            <p:cNvSpPr txBox="1"/>
            <p:nvPr/>
          </p:nvSpPr>
          <p:spPr>
            <a:xfrm>
              <a:off x="0" y="-28575"/>
              <a:ext cx="812800" cy="841375"/>
            </a:xfrm>
            <a:prstGeom prst="rect">
              <a:avLst/>
            </a:prstGeom>
          </p:spPr>
          <p:txBody>
            <a:bodyPr lIns="46853" tIns="46853" rIns="46853" bIns="46853" rtlCol="0" anchor="ctr"/>
            <a:lstStyle/>
            <a:p>
              <a:pPr algn="ctr">
                <a:lnSpc>
                  <a:spcPts val="3380"/>
                </a:lnSpc>
              </a:pPr>
              <a:endParaRPr/>
            </a:p>
          </p:txBody>
        </p:sp>
      </p:grpSp>
      <p:grpSp>
        <p:nvGrpSpPr>
          <p:cNvPr id="22" name="Group 22"/>
          <p:cNvGrpSpPr/>
          <p:nvPr/>
        </p:nvGrpSpPr>
        <p:grpSpPr>
          <a:xfrm>
            <a:off x="2794318" y="3059592"/>
            <a:ext cx="5371329" cy="6198708"/>
            <a:chOff x="0" y="0"/>
            <a:chExt cx="7161771" cy="8264944"/>
          </a:xfrm>
        </p:grpSpPr>
        <p:sp>
          <p:nvSpPr>
            <p:cNvPr id="23" name="TextBox 23"/>
            <p:cNvSpPr txBox="1"/>
            <p:nvPr/>
          </p:nvSpPr>
          <p:spPr>
            <a:xfrm>
              <a:off x="883706" y="-28575"/>
              <a:ext cx="4136915" cy="332304"/>
            </a:xfrm>
            <a:prstGeom prst="rect">
              <a:avLst/>
            </a:prstGeom>
          </p:spPr>
          <p:txBody>
            <a:bodyPr lIns="0" tIns="0" rIns="0" bIns="0" rtlCol="0" anchor="t">
              <a:spAutoFit/>
            </a:bodyPr>
            <a:lstStyle/>
            <a:p>
              <a:pPr>
                <a:lnSpc>
                  <a:spcPts val="2144"/>
                </a:lnSpc>
                <a:spcBef>
                  <a:spcPct val="0"/>
                </a:spcBef>
              </a:pPr>
              <a:r>
                <a:rPr lang="en-US" sz="1531">
                  <a:solidFill>
                    <a:srgbClr val="292828"/>
                  </a:solidFill>
                  <a:latin typeface="Garet"/>
                </a:rPr>
                <a:t> </a:t>
              </a:r>
            </a:p>
          </p:txBody>
        </p:sp>
        <p:sp>
          <p:nvSpPr>
            <p:cNvPr id="24" name="TextBox 24"/>
            <p:cNvSpPr txBox="1"/>
            <p:nvPr/>
          </p:nvSpPr>
          <p:spPr>
            <a:xfrm>
              <a:off x="0" y="337677"/>
              <a:ext cx="7161771" cy="910166"/>
            </a:xfrm>
            <a:prstGeom prst="rect">
              <a:avLst/>
            </a:prstGeom>
          </p:spPr>
          <p:txBody>
            <a:bodyPr lIns="0" tIns="0" rIns="0" bIns="0" rtlCol="0" anchor="t">
              <a:spAutoFit/>
            </a:bodyPr>
            <a:lstStyle/>
            <a:p>
              <a:pPr>
                <a:lnSpc>
                  <a:spcPts val="2800"/>
                </a:lnSpc>
                <a:spcBef>
                  <a:spcPct val="0"/>
                </a:spcBef>
              </a:pPr>
              <a:r>
                <a:rPr lang="en-US" sz="2000">
                  <a:solidFill>
                    <a:srgbClr val="202124"/>
                  </a:solidFill>
                  <a:latin typeface="Garet Bold"/>
                </a:rPr>
                <a:t>Ease of access, including transportation and infrastructure</a:t>
              </a:r>
            </a:p>
          </p:txBody>
        </p:sp>
        <p:sp>
          <p:nvSpPr>
            <p:cNvPr id="25" name="TextBox 25"/>
            <p:cNvSpPr txBox="1"/>
            <p:nvPr/>
          </p:nvSpPr>
          <p:spPr>
            <a:xfrm>
              <a:off x="0" y="3585434"/>
              <a:ext cx="7161771" cy="1380066"/>
            </a:xfrm>
            <a:prstGeom prst="rect">
              <a:avLst/>
            </a:prstGeom>
          </p:spPr>
          <p:txBody>
            <a:bodyPr lIns="0" tIns="0" rIns="0" bIns="0" rtlCol="0" anchor="t">
              <a:spAutoFit/>
            </a:bodyPr>
            <a:lstStyle/>
            <a:p>
              <a:pPr>
                <a:lnSpc>
                  <a:spcPts val="2800"/>
                </a:lnSpc>
                <a:spcBef>
                  <a:spcPct val="0"/>
                </a:spcBef>
              </a:pPr>
              <a:r>
                <a:rPr lang="en-US" sz="2000">
                  <a:solidFill>
                    <a:srgbClr val="202124"/>
                  </a:solidFill>
                  <a:latin typeface="Garet Bold"/>
                </a:rPr>
                <a:t>Cleanliness and maintenance, including facilities and surrounding areas</a:t>
              </a:r>
            </a:p>
          </p:txBody>
        </p:sp>
        <p:sp>
          <p:nvSpPr>
            <p:cNvPr id="26" name="TextBox 26"/>
            <p:cNvSpPr txBox="1"/>
            <p:nvPr/>
          </p:nvSpPr>
          <p:spPr>
            <a:xfrm>
              <a:off x="0" y="5696243"/>
              <a:ext cx="7161771" cy="440266"/>
            </a:xfrm>
            <a:prstGeom prst="rect">
              <a:avLst/>
            </a:prstGeom>
          </p:spPr>
          <p:txBody>
            <a:bodyPr lIns="0" tIns="0" rIns="0" bIns="0" rtlCol="0" anchor="t">
              <a:spAutoFit/>
            </a:bodyPr>
            <a:lstStyle/>
            <a:p>
              <a:pPr>
                <a:lnSpc>
                  <a:spcPts val="2800"/>
                </a:lnSpc>
                <a:spcBef>
                  <a:spcPct val="0"/>
                </a:spcBef>
              </a:pPr>
              <a:r>
                <a:rPr lang="en-US" sz="2000">
                  <a:solidFill>
                    <a:srgbClr val="202124"/>
                  </a:solidFill>
                  <a:latin typeface="Garet Bold"/>
                </a:rPr>
                <a:t>Visitor safety and security level</a:t>
              </a:r>
            </a:p>
          </p:txBody>
        </p:sp>
        <p:sp>
          <p:nvSpPr>
            <p:cNvPr id="27" name="TextBox 27"/>
            <p:cNvSpPr txBox="1"/>
            <p:nvPr/>
          </p:nvSpPr>
          <p:spPr>
            <a:xfrm>
              <a:off x="0" y="6884877"/>
              <a:ext cx="7161771" cy="1380067"/>
            </a:xfrm>
            <a:prstGeom prst="rect">
              <a:avLst/>
            </a:prstGeom>
          </p:spPr>
          <p:txBody>
            <a:bodyPr lIns="0" tIns="0" rIns="0" bIns="0" rtlCol="0" anchor="t">
              <a:spAutoFit/>
            </a:bodyPr>
            <a:lstStyle/>
            <a:p>
              <a:pPr>
                <a:lnSpc>
                  <a:spcPts val="2800"/>
                </a:lnSpc>
                <a:spcBef>
                  <a:spcPct val="0"/>
                </a:spcBef>
              </a:pPr>
              <a:r>
                <a:rPr lang="en-US" sz="2000">
                  <a:solidFill>
                    <a:srgbClr val="202124"/>
                  </a:solidFill>
                  <a:latin typeface="Garet Bold"/>
                </a:rPr>
                <a:t>Overall visitor experience, including the quality of facilities, activities, and services.</a:t>
              </a:r>
            </a:p>
          </p:txBody>
        </p:sp>
        <p:sp>
          <p:nvSpPr>
            <p:cNvPr id="28" name="TextBox 28"/>
            <p:cNvSpPr txBox="1"/>
            <p:nvPr/>
          </p:nvSpPr>
          <p:spPr>
            <a:xfrm>
              <a:off x="0" y="2062760"/>
              <a:ext cx="7161771" cy="910166"/>
            </a:xfrm>
            <a:prstGeom prst="rect">
              <a:avLst/>
            </a:prstGeom>
          </p:spPr>
          <p:txBody>
            <a:bodyPr lIns="0" tIns="0" rIns="0" bIns="0" rtlCol="0" anchor="t">
              <a:spAutoFit/>
            </a:bodyPr>
            <a:lstStyle/>
            <a:p>
              <a:pPr>
                <a:lnSpc>
                  <a:spcPts val="2800"/>
                </a:lnSpc>
                <a:spcBef>
                  <a:spcPct val="0"/>
                </a:spcBef>
              </a:pPr>
              <a:r>
                <a:rPr lang="en-US" sz="2000">
                  <a:solidFill>
                    <a:srgbClr val="202124"/>
                  </a:solidFill>
                  <a:latin typeface="Garet Bold"/>
                </a:rPr>
                <a:t>Attractiveness and proximity to other attractions</a:t>
              </a:r>
            </a:p>
          </p:txBody>
        </p:sp>
      </p:grpSp>
      <p:grpSp>
        <p:nvGrpSpPr>
          <p:cNvPr id="29" name="Group 29"/>
          <p:cNvGrpSpPr/>
          <p:nvPr/>
        </p:nvGrpSpPr>
        <p:grpSpPr>
          <a:xfrm>
            <a:off x="10933257" y="3068576"/>
            <a:ext cx="5490668" cy="5606317"/>
            <a:chOff x="0" y="0"/>
            <a:chExt cx="7320890" cy="7475090"/>
          </a:xfrm>
        </p:grpSpPr>
        <p:sp>
          <p:nvSpPr>
            <p:cNvPr id="30" name="TextBox 30"/>
            <p:cNvSpPr txBox="1"/>
            <p:nvPr/>
          </p:nvSpPr>
          <p:spPr>
            <a:xfrm>
              <a:off x="903340" y="-38100"/>
              <a:ext cx="4228829" cy="346473"/>
            </a:xfrm>
            <a:prstGeom prst="rect">
              <a:avLst/>
            </a:prstGeom>
          </p:spPr>
          <p:txBody>
            <a:bodyPr lIns="0" tIns="0" rIns="0" bIns="0" rtlCol="0" anchor="t">
              <a:spAutoFit/>
            </a:bodyPr>
            <a:lstStyle/>
            <a:p>
              <a:pPr>
                <a:lnSpc>
                  <a:spcPts val="2144"/>
                </a:lnSpc>
                <a:spcBef>
                  <a:spcPct val="0"/>
                </a:spcBef>
              </a:pPr>
              <a:r>
                <a:rPr lang="en-US" sz="1531">
                  <a:solidFill>
                    <a:srgbClr val="292828"/>
                  </a:solidFill>
                  <a:latin typeface="Poppins Medium"/>
                </a:rPr>
                <a:t> </a:t>
              </a:r>
            </a:p>
          </p:txBody>
        </p:sp>
        <p:sp>
          <p:nvSpPr>
            <p:cNvPr id="31" name="TextBox 31"/>
            <p:cNvSpPr txBox="1"/>
            <p:nvPr/>
          </p:nvSpPr>
          <p:spPr>
            <a:xfrm>
              <a:off x="0" y="647010"/>
              <a:ext cx="7320890" cy="1380066"/>
            </a:xfrm>
            <a:prstGeom prst="rect">
              <a:avLst/>
            </a:prstGeom>
          </p:spPr>
          <p:txBody>
            <a:bodyPr lIns="0" tIns="0" rIns="0" bIns="0" rtlCol="0" anchor="t">
              <a:spAutoFit/>
            </a:bodyPr>
            <a:lstStyle/>
            <a:p>
              <a:pPr>
                <a:lnSpc>
                  <a:spcPts val="2800"/>
                </a:lnSpc>
                <a:spcBef>
                  <a:spcPct val="0"/>
                </a:spcBef>
              </a:pPr>
              <a:r>
                <a:rPr lang="en-US" sz="2000">
                  <a:solidFill>
                    <a:srgbClr val="202124"/>
                  </a:solidFill>
                  <a:latin typeface="Garet Bold"/>
                </a:rPr>
                <a:t>Educational value, including its cultural, historical, or environmental significance</a:t>
              </a:r>
            </a:p>
          </p:txBody>
        </p:sp>
        <p:sp>
          <p:nvSpPr>
            <p:cNvPr id="32" name="TextBox 32"/>
            <p:cNvSpPr txBox="1"/>
            <p:nvPr/>
          </p:nvSpPr>
          <p:spPr>
            <a:xfrm>
              <a:off x="0" y="4823049"/>
              <a:ext cx="7320890" cy="910166"/>
            </a:xfrm>
            <a:prstGeom prst="rect">
              <a:avLst/>
            </a:prstGeom>
          </p:spPr>
          <p:txBody>
            <a:bodyPr lIns="0" tIns="0" rIns="0" bIns="0" rtlCol="0" anchor="t">
              <a:spAutoFit/>
            </a:bodyPr>
            <a:lstStyle/>
            <a:p>
              <a:pPr>
                <a:lnSpc>
                  <a:spcPts val="2800"/>
                </a:lnSpc>
                <a:spcBef>
                  <a:spcPct val="0"/>
                </a:spcBef>
              </a:pPr>
              <a:r>
                <a:rPr lang="en-US" sz="2000">
                  <a:solidFill>
                    <a:srgbClr val="202124"/>
                  </a:solidFill>
                  <a:latin typeface="Garet Bold"/>
                </a:rPr>
                <a:t>Value for money, including the price of admission, activities, and services</a:t>
              </a:r>
            </a:p>
          </p:txBody>
        </p:sp>
        <p:sp>
          <p:nvSpPr>
            <p:cNvPr id="33" name="TextBox 33"/>
            <p:cNvSpPr txBox="1"/>
            <p:nvPr/>
          </p:nvSpPr>
          <p:spPr>
            <a:xfrm>
              <a:off x="0" y="6564924"/>
              <a:ext cx="7320890" cy="910166"/>
            </a:xfrm>
            <a:prstGeom prst="rect">
              <a:avLst/>
            </a:prstGeom>
          </p:spPr>
          <p:txBody>
            <a:bodyPr lIns="0" tIns="0" rIns="0" bIns="0" rtlCol="0" anchor="t">
              <a:spAutoFit/>
            </a:bodyPr>
            <a:lstStyle/>
            <a:p>
              <a:pPr>
                <a:lnSpc>
                  <a:spcPts val="2800"/>
                </a:lnSpc>
                <a:spcBef>
                  <a:spcPct val="0"/>
                </a:spcBef>
              </a:pPr>
              <a:r>
                <a:rPr lang="en-US" sz="2000">
                  <a:solidFill>
                    <a:srgbClr val="202124"/>
                  </a:solidFill>
                  <a:latin typeface="Garet Bold"/>
                </a:rPr>
                <a:t>Sustainability, including impact on the environment and local communities</a:t>
              </a:r>
            </a:p>
          </p:txBody>
        </p:sp>
        <p:sp>
          <p:nvSpPr>
            <p:cNvPr id="34" name="TextBox 34"/>
            <p:cNvSpPr txBox="1"/>
            <p:nvPr/>
          </p:nvSpPr>
          <p:spPr>
            <a:xfrm>
              <a:off x="0" y="2850089"/>
              <a:ext cx="7320890" cy="1380066"/>
            </a:xfrm>
            <a:prstGeom prst="rect">
              <a:avLst/>
            </a:prstGeom>
          </p:spPr>
          <p:txBody>
            <a:bodyPr lIns="0" tIns="0" rIns="0" bIns="0" rtlCol="0" anchor="t">
              <a:spAutoFit/>
            </a:bodyPr>
            <a:lstStyle/>
            <a:p>
              <a:pPr>
                <a:lnSpc>
                  <a:spcPts val="2800"/>
                </a:lnSpc>
                <a:spcBef>
                  <a:spcPct val="0"/>
                </a:spcBef>
              </a:pPr>
              <a:r>
                <a:rPr lang="en-US" sz="2000">
                  <a:solidFill>
                    <a:srgbClr val="202124"/>
                  </a:solidFill>
                  <a:latin typeface="Garet Bold"/>
                </a:rPr>
                <a:t>Quality of customer service provided by staff and the availability of information and assistance</a:t>
              </a:r>
            </a:p>
          </p:txBody>
        </p:sp>
      </p:grpSp>
      <p:grpSp>
        <p:nvGrpSpPr>
          <p:cNvPr id="35" name="Group 35"/>
          <p:cNvGrpSpPr/>
          <p:nvPr/>
        </p:nvGrpSpPr>
        <p:grpSpPr>
          <a:xfrm>
            <a:off x="9593243" y="3602377"/>
            <a:ext cx="854096" cy="854096"/>
            <a:chOff x="0" y="0"/>
            <a:chExt cx="812800" cy="812800"/>
          </a:xfrm>
        </p:grpSpPr>
        <p:sp>
          <p:nvSpPr>
            <p:cNvPr id="36" name="Freeform 3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C52FF"/>
            </a:solidFill>
          </p:spPr>
        </p:sp>
        <p:sp>
          <p:nvSpPr>
            <p:cNvPr id="37" name="TextBox 37"/>
            <p:cNvSpPr txBox="1"/>
            <p:nvPr/>
          </p:nvSpPr>
          <p:spPr>
            <a:xfrm>
              <a:off x="76200" y="47625"/>
              <a:ext cx="660400" cy="688975"/>
            </a:xfrm>
            <a:prstGeom prst="rect">
              <a:avLst/>
            </a:prstGeom>
          </p:spPr>
          <p:txBody>
            <a:bodyPr lIns="46988" tIns="46988" rIns="46988" bIns="46988" rtlCol="0" anchor="ctr"/>
            <a:lstStyle/>
            <a:p>
              <a:pPr algn="ctr">
                <a:lnSpc>
                  <a:spcPts val="3900"/>
                </a:lnSpc>
              </a:pPr>
              <a:r>
                <a:rPr lang="en-US" sz="3000">
                  <a:solidFill>
                    <a:srgbClr val="202124"/>
                  </a:solidFill>
                  <a:latin typeface="Garet Bold"/>
                </a:rPr>
                <a:t>6</a:t>
              </a:r>
            </a:p>
          </p:txBody>
        </p:sp>
      </p:grpSp>
      <p:grpSp>
        <p:nvGrpSpPr>
          <p:cNvPr id="38" name="Group 38"/>
          <p:cNvGrpSpPr/>
          <p:nvPr/>
        </p:nvGrpSpPr>
        <p:grpSpPr>
          <a:xfrm>
            <a:off x="9595699" y="5150581"/>
            <a:ext cx="851640" cy="851640"/>
            <a:chOff x="0" y="0"/>
            <a:chExt cx="812800" cy="812800"/>
          </a:xfrm>
        </p:grpSpPr>
        <p:sp>
          <p:nvSpPr>
            <p:cNvPr id="39" name="Freeform 3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BBB0B"/>
            </a:solidFill>
          </p:spPr>
        </p:sp>
        <p:sp>
          <p:nvSpPr>
            <p:cNvPr id="40" name="TextBox 40"/>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7</a:t>
              </a:r>
            </a:p>
          </p:txBody>
        </p:sp>
      </p:grpSp>
      <p:grpSp>
        <p:nvGrpSpPr>
          <p:cNvPr id="41" name="Group 41"/>
          <p:cNvGrpSpPr/>
          <p:nvPr/>
        </p:nvGrpSpPr>
        <p:grpSpPr>
          <a:xfrm>
            <a:off x="9595699" y="6632719"/>
            <a:ext cx="851640" cy="851640"/>
            <a:chOff x="0" y="0"/>
            <a:chExt cx="812800" cy="812800"/>
          </a:xfrm>
        </p:grpSpPr>
        <p:sp>
          <p:nvSpPr>
            <p:cNvPr id="42"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C3C"/>
            </a:solidFill>
          </p:spPr>
        </p:sp>
        <p:sp>
          <p:nvSpPr>
            <p:cNvPr id="43" name="TextBox 43"/>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8</a:t>
              </a:r>
            </a:p>
          </p:txBody>
        </p:sp>
      </p:grpSp>
      <p:grpSp>
        <p:nvGrpSpPr>
          <p:cNvPr id="44" name="Group 44"/>
          <p:cNvGrpSpPr/>
          <p:nvPr/>
        </p:nvGrpSpPr>
        <p:grpSpPr>
          <a:xfrm>
            <a:off x="9593243" y="8113009"/>
            <a:ext cx="851640" cy="851640"/>
            <a:chOff x="0" y="0"/>
            <a:chExt cx="812800" cy="812800"/>
          </a:xfrm>
        </p:grpSpPr>
        <p:sp>
          <p:nvSpPr>
            <p:cNvPr id="45" name="Freeform 4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185F4"/>
            </a:solidFill>
          </p:spPr>
        </p:sp>
        <p:sp>
          <p:nvSpPr>
            <p:cNvPr id="46" name="TextBox 46"/>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9</a:t>
              </a:r>
            </a:p>
          </p:txBody>
        </p:sp>
      </p:grpSp>
      <p:grpSp>
        <p:nvGrpSpPr>
          <p:cNvPr id="47" name="Group 47"/>
          <p:cNvGrpSpPr/>
          <p:nvPr/>
        </p:nvGrpSpPr>
        <p:grpSpPr>
          <a:xfrm>
            <a:off x="9310847" y="2811754"/>
            <a:ext cx="7539772" cy="6792625"/>
            <a:chOff x="0" y="0"/>
            <a:chExt cx="2153054" cy="1939699"/>
          </a:xfrm>
        </p:grpSpPr>
        <p:sp>
          <p:nvSpPr>
            <p:cNvPr id="48" name="Freeform 48"/>
            <p:cNvSpPr/>
            <p:nvPr/>
          </p:nvSpPr>
          <p:spPr>
            <a:xfrm>
              <a:off x="0" y="0"/>
              <a:ext cx="2153054" cy="1939699"/>
            </a:xfrm>
            <a:custGeom>
              <a:avLst/>
              <a:gdLst/>
              <a:ahLst/>
              <a:cxnLst/>
              <a:rect l="l" t="t" r="r" b="b"/>
              <a:pathLst>
                <a:path w="2153054" h="1939699">
                  <a:moveTo>
                    <a:pt x="51341" y="0"/>
                  </a:moveTo>
                  <a:lnTo>
                    <a:pt x="2101714" y="0"/>
                  </a:lnTo>
                  <a:cubicBezTo>
                    <a:pt x="2130068" y="0"/>
                    <a:pt x="2153054" y="22986"/>
                    <a:pt x="2153054" y="51341"/>
                  </a:cubicBezTo>
                  <a:lnTo>
                    <a:pt x="2153054" y="1888359"/>
                  </a:lnTo>
                  <a:cubicBezTo>
                    <a:pt x="2153054" y="1901975"/>
                    <a:pt x="2147645" y="1915034"/>
                    <a:pt x="2138017" y="1924662"/>
                  </a:cubicBezTo>
                  <a:cubicBezTo>
                    <a:pt x="2128389" y="1934290"/>
                    <a:pt x="2115330" y="1939699"/>
                    <a:pt x="2101714" y="1939699"/>
                  </a:cubicBezTo>
                  <a:lnTo>
                    <a:pt x="51341" y="1939699"/>
                  </a:lnTo>
                  <a:cubicBezTo>
                    <a:pt x="37724" y="1939699"/>
                    <a:pt x="24666" y="1934290"/>
                    <a:pt x="15037" y="1924662"/>
                  </a:cubicBezTo>
                  <a:cubicBezTo>
                    <a:pt x="5409" y="1915034"/>
                    <a:pt x="0" y="1901975"/>
                    <a:pt x="0" y="1888359"/>
                  </a:cubicBezTo>
                  <a:lnTo>
                    <a:pt x="0" y="51341"/>
                  </a:lnTo>
                  <a:cubicBezTo>
                    <a:pt x="0" y="37724"/>
                    <a:pt x="5409" y="24666"/>
                    <a:pt x="15037" y="15037"/>
                  </a:cubicBezTo>
                  <a:cubicBezTo>
                    <a:pt x="24666" y="5409"/>
                    <a:pt x="37724" y="0"/>
                    <a:pt x="51341" y="0"/>
                  </a:cubicBezTo>
                  <a:close/>
                </a:path>
              </a:pathLst>
            </a:custGeom>
            <a:solidFill>
              <a:srgbClr val="000000">
                <a:alpha val="0"/>
              </a:srgbClr>
            </a:solidFill>
            <a:ln w="28575">
              <a:solidFill>
                <a:srgbClr val="202124"/>
              </a:solidFill>
            </a:ln>
          </p:spPr>
        </p:sp>
        <p:sp>
          <p:nvSpPr>
            <p:cNvPr id="49" name="TextBox 49"/>
            <p:cNvSpPr txBox="1"/>
            <p:nvPr/>
          </p:nvSpPr>
          <p:spPr>
            <a:xfrm>
              <a:off x="0" y="-28575"/>
              <a:ext cx="812800" cy="841375"/>
            </a:xfrm>
            <a:prstGeom prst="rect">
              <a:avLst/>
            </a:prstGeom>
          </p:spPr>
          <p:txBody>
            <a:bodyPr lIns="46853" tIns="46853" rIns="46853" bIns="46853" rtlCol="0" anchor="ctr"/>
            <a:lstStyle/>
            <a:p>
              <a:pPr algn="ctr">
                <a:lnSpc>
                  <a:spcPts val="3380"/>
                </a:lnSpc>
              </a:pPr>
              <a:endParaRPr/>
            </a:p>
          </p:txBody>
        </p:sp>
      </p:grpSp>
      <p:grpSp>
        <p:nvGrpSpPr>
          <p:cNvPr id="50" name="Group 50"/>
          <p:cNvGrpSpPr/>
          <p:nvPr/>
        </p:nvGrpSpPr>
        <p:grpSpPr>
          <a:xfrm>
            <a:off x="0" y="9604379"/>
            <a:ext cx="2001576" cy="693078"/>
            <a:chOff x="0" y="0"/>
            <a:chExt cx="2668768" cy="924105"/>
          </a:xfrm>
        </p:grpSpPr>
        <p:sp>
          <p:nvSpPr>
            <p:cNvPr id="51" name="Freeform 51"/>
            <p:cNvSpPr/>
            <p:nvPr/>
          </p:nvSpPr>
          <p:spPr>
            <a:xfrm>
              <a:off x="1064610" y="125413"/>
              <a:ext cx="1604158" cy="673278"/>
            </a:xfrm>
            <a:custGeom>
              <a:avLst/>
              <a:gdLst/>
              <a:ahLst/>
              <a:cxnLst/>
              <a:rect l="l" t="t" r="r" b="b"/>
              <a:pathLst>
                <a:path w="1604158" h="673278">
                  <a:moveTo>
                    <a:pt x="0" y="0"/>
                  </a:moveTo>
                  <a:lnTo>
                    <a:pt x="1604158" y="0"/>
                  </a:lnTo>
                  <a:lnTo>
                    <a:pt x="1604158" y="673278"/>
                  </a:lnTo>
                  <a:lnTo>
                    <a:pt x="0" y="673278"/>
                  </a:lnTo>
                  <a:lnTo>
                    <a:pt x="0" y="0"/>
                  </a:lnTo>
                  <a:close/>
                </a:path>
              </a:pathLst>
            </a:custGeom>
            <a:blipFill>
              <a:blip r:embed="rId4"/>
              <a:stretch>
                <a:fillRect/>
              </a:stretch>
            </a:blipFill>
          </p:spPr>
        </p:sp>
        <p:sp>
          <p:nvSpPr>
            <p:cNvPr id="52" name="Freeform 52"/>
            <p:cNvSpPr/>
            <p:nvPr/>
          </p:nvSpPr>
          <p:spPr>
            <a:xfrm>
              <a:off x="0" y="0"/>
              <a:ext cx="858815" cy="924105"/>
            </a:xfrm>
            <a:custGeom>
              <a:avLst/>
              <a:gdLst/>
              <a:ahLst/>
              <a:cxnLst/>
              <a:rect l="l" t="t" r="r" b="b"/>
              <a:pathLst>
                <a:path w="858815" h="924105">
                  <a:moveTo>
                    <a:pt x="0" y="0"/>
                  </a:moveTo>
                  <a:lnTo>
                    <a:pt x="858815" y="0"/>
                  </a:lnTo>
                  <a:lnTo>
                    <a:pt x="858815" y="924105"/>
                  </a:lnTo>
                  <a:lnTo>
                    <a:pt x="0" y="924105"/>
                  </a:lnTo>
                  <a:lnTo>
                    <a:pt x="0" y="0"/>
                  </a:lnTo>
                  <a:close/>
                </a:path>
              </a:pathLst>
            </a:custGeom>
            <a:blipFill>
              <a:blip r:embed="rId5"/>
              <a:stretch>
                <a:fillRect/>
              </a:stretch>
            </a:blipFill>
          </p:spPr>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TextBox 2"/>
          <p:cNvSpPr txBox="1"/>
          <p:nvPr/>
        </p:nvSpPr>
        <p:spPr>
          <a:xfrm>
            <a:off x="3592630" y="3144696"/>
            <a:ext cx="13666670" cy="3275965"/>
          </a:xfrm>
          <a:prstGeom prst="rect">
            <a:avLst/>
          </a:prstGeom>
        </p:spPr>
        <p:txBody>
          <a:bodyPr lIns="0" tIns="0" rIns="0" bIns="0" rtlCol="0" anchor="t">
            <a:spAutoFit/>
          </a:bodyPr>
          <a:lstStyle/>
          <a:p>
            <a:pPr>
              <a:lnSpc>
                <a:spcPts val="4550"/>
              </a:lnSpc>
            </a:pPr>
            <a:r>
              <a:rPr lang="en-US" sz="3500">
                <a:solidFill>
                  <a:srgbClr val="000000"/>
                </a:solidFill>
                <a:latin typeface="Garet"/>
              </a:rPr>
              <a:t>A product concept captures the essence of a tourism product and communicates its unique selling points and value proposition to the target market. A product concept should be developed in alignment with the destination's tourism strategy and vision. </a:t>
            </a:r>
          </a:p>
          <a:p>
            <a:pPr>
              <a:lnSpc>
                <a:spcPts val="3380"/>
              </a:lnSpc>
              <a:spcBef>
                <a:spcPct val="0"/>
              </a:spcBef>
            </a:pPr>
            <a:endParaRPr lang="en-US" sz="3500">
              <a:solidFill>
                <a:srgbClr val="000000"/>
              </a:solidFill>
              <a:latin typeface="Garet"/>
            </a:endParaRPr>
          </a:p>
        </p:txBody>
      </p:sp>
      <p:grpSp>
        <p:nvGrpSpPr>
          <p:cNvPr id="3" name="Group 3"/>
          <p:cNvGrpSpPr/>
          <p:nvPr/>
        </p:nvGrpSpPr>
        <p:grpSpPr>
          <a:xfrm>
            <a:off x="1283372" y="116047"/>
            <a:ext cx="18588949" cy="2448221"/>
            <a:chOff x="1092513" y="0"/>
            <a:chExt cx="24785265" cy="3264295"/>
          </a:xfrm>
        </p:grpSpPr>
        <p:grpSp>
          <p:nvGrpSpPr>
            <p:cNvPr id="4" name="Group 4"/>
            <p:cNvGrpSpPr/>
            <p:nvPr/>
          </p:nvGrpSpPr>
          <p:grpSpPr>
            <a:xfrm>
              <a:off x="2587315" y="820736"/>
              <a:ext cx="17770691" cy="2443559"/>
              <a:chOff x="-1197" y="-28575"/>
              <a:chExt cx="3558047" cy="489249"/>
            </a:xfrm>
          </p:grpSpPr>
          <p:sp>
            <p:nvSpPr>
              <p:cNvPr id="5" name="Freeform 5"/>
              <p:cNvSpPr/>
              <p:nvPr/>
            </p:nvSpPr>
            <p:spPr>
              <a:xfrm>
                <a:off x="-1197" y="2802"/>
                <a:ext cx="3558047" cy="457872"/>
              </a:xfrm>
              <a:custGeom>
                <a:avLst/>
                <a:gdLst/>
                <a:ahLst/>
                <a:cxnLst/>
                <a:rect l="l" t="t" r="r" b="b"/>
                <a:pathLst>
                  <a:path w="3558047" h="457872">
                    <a:moveTo>
                      <a:pt x="3558047" y="366"/>
                    </a:moveTo>
                    <a:cubicBezTo>
                      <a:pt x="3476144" y="0"/>
                      <a:pt x="3400304" y="43485"/>
                      <a:pt x="3359247" y="114355"/>
                    </a:cubicBezTo>
                    <a:cubicBezTo>
                      <a:pt x="3318189" y="185225"/>
                      <a:pt x="3318189" y="272646"/>
                      <a:pt x="3359247" y="343517"/>
                    </a:cubicBezTo>
                    <a:cubicBezTo>
                      <a:pt x="3400304" y="414387"/>
                      <a:pt x="3476144" y="457872"/>
                      <a:pt x="3558047" y="457505"/>
                    </a:cubicBezTo>
                    <a:lnTo>
                      <a:pt x="0" y="457505"/>
                    </a:lnTo>
                    <a:cubicBezTo>
                      <a:pt x="81904" y="457872"/>
                      <a:pt x="157743" y="414387"/>
                      <a:pt x="198801" y="343517"/>
                    </a:cubicBezTo>
                    <a:cubicBezTo>
                      <a:pt x="239859" y="272646"/>
                      <a:pt x="239859" y="185225"/>
                      <a:pt x="198801" y="114355"/>
                    </a:cubicBezTo>
                    <a:cubicBezTo>
                      <a:pt x="157743" y="43485"/>
                      <a:pt x="81904" y="0"/>
                      <a:pt x="0" y="366"/>
                    </a:cubicBezTo>
                    <a:close/>
                  </a:path>
                </a:pathLst>
              </a:custGeom>
              <a:solidFill>
                <a:srgbClr val="FF6C3C"/>
              </a:solidFill>
            </p:spPr>
          </p:sp>
          <p:sp>
            <p:nvSpPr>
              <p:cNvPr id="6" name="TextBox 6"/>
              <p:cNvSpPr txBox="1"/>
              <p:nvPr/>
            </p:nvSpPr>
            <p:spPr>
              <a:xfrm>
                <a:off x="0" y="-28575"/>
                <a:ext cx="812800" cy="434975"/>
              </a:xfrm>
              <a:prstGeom prst="rect">
                <a:avLst/>
              </a:prstGeom>
            </p:spPr>
            <p:txBody>
              <a:bodyPr lIns="50800" tIns="50800" rIns="50800" bIns="50800" rtlCol="0" anchor="ctr"/>
              <a:lstStyle/>
              <a:p>
                <a:pPr algn="ctr">
                  <a:lnSpc>
                    <a:spcPts val="3380"/>
                  </a:lnSpc>
                </a:pPr>
                <a:endParaRPr/>
              </a:p>
            </p:txBody>
          </p:sp>
        </p:grpSp>
        <p:sp>
          <p:nvSpPr>
            <p:cNvPr id="7" name="TextBox 7"/>
            <p:cNvSpPr txBox="1"/>
            <p:nvPr/>
          </p:nvSpPr>
          <p:spPr>
            <a:xfrm>
              <a:off x="4969350" y="1169675"/>
              <a:ext cx="20908428" cy="2006600"/>
            </a:xfrm>
            <a:prstGeom prst="rect">
              <a:avLst/>
            </a:prstGeom>
          </p:spPr>
          <p:txBody>
            <a:bodyPr lIns="0" tIns="0" rIns="0" bIns="0" rtlCol="0" anchor="t">
              <a:spAutoFit/>
            </a:bodyPr>
            <a:lstStyle/>
            <a:p>
              <a:pPr>
                <a:lnSpc>
                  <a:spcPts val="5996"/>
                </a:lnSpc>
              </a:pPr>
              <a:r>
                <a:rPr lang="en-US" sz="4997" dirty="0">
                  <a:solidFill>
                    <a:srgbClr val="F5EDE1"/>
                  </a:solidFill>
                  <a:latin typeface="Garet Bold"/>
                </a:rPr>
                <a:t>STEP 5: </a:t>
              </a:r>
            </a:p>
            <a:p>
              <a:pPr>
                <a:lnSpc>
                  <a:spcPts val="5996"/>
                </a:lnSpc>
              </a:pPr>
              <a:r>
                <a:rPr lang="en-US" sz="4997" dirty="0">
                  <a:solidFill>
                    <a:srgbClr val="F5EDE1"/>
                  </a:solidFill>
                  <a:latin typeface="Garet Book Bold"/>
                </a:rPr>
                <a:t>DEFINE PRODUCT CONCEPT </a:t>
              </a:r>
              <a:r>
                <a:rPr lang="en-US" sz="4997" dirty="0">
                  <a:solidFill>
                    <a:srgbClr val="F5EDE1"/>
                  </a:solidFill>
                  <a:latin typeface="Garet Book"/>
                </a:rPr>
                <a:t> </a:t>
              </a:r>
            </a:p>
          </p:txBody>
        </p:sp>
        <p:sp>
          <p:nvSpPr>
            <p:cNvPr id="8" name="Freeform 8"/>
            <p:cNvSpPr/>
            <p:nvPr/>
          </p:nvSpPr>
          <p:spPr>
            <a:xfrm>
              <a:off x="20831870" y="0"/>
              <a:ext cx="2433743" cy="2433743"/>
            </a:xfrm>
            <a:custGeom>
              <a:avLst/>
              <a:gdLst/>
              <a:ahLst/>
              <a:cxnLst/>
              <a:rect l="l" t="t" r="r" b="b"/>
              <a:pathLst>
                <a:path w="2433743" h="2433743">
                  <a:moveTo>
                    <a:pt x="0" y="0"/>
                  </a:moveTo>
                  <a:lnTo>
                    <a:pt x="2433743" y="0"/>
                  </a:lnTo>
                  <a:lnTo>
                    <a:pt x="2433743" y="2433743"/>
                  </a:lnTo>
                  <a:lnTo>
                    <a:pt x="0" y="24337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1092513" y="1077555"/>
              <a:ext cx="2051031" cy="2172486"/>
            </a:xfrm>
            <a:custGeom>
              <a:avLst/>
              <a:gdLst/>
              <a:ahLst/>
              <a:cxnLst/>
              <a:rect l="l" t="t" r="r" b="b"/>
              <a:pathLst>
                <a:path w="2437980" h="2610955">
                  <a:moveTo>
                    <a:pt x="0" y="0"/>
                  </a:moveTo>
                  <a:lnTo>
                    <a:pt x="2437980" y="0"/>
                  </a:lnTo>
                  <a:lnTo>
                    <a:pt x="2437980" y="2610956"/>
                  </a:lnTo>
                  <a:lnTo>
                    <a:pt x="0" y="26109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0" name="Group 10"/>
          <p:cNvGrpSpPr/>
          <p:nvPr/>
        </p:nvGrpSpPr>
        <p:grpSpPr>
          <a:xfrm>
            <a:off x="1028700" y="3191487"/>
            <a:ext cx="1952013" cy="1952013"/>
            <a:chOff x="0" y="0"/>
            <a:chExt cx="2602684" cy="2602684"/>
          </a:xfrm>
        </p:grpSpPr>
        <p:grpSp>
          <p:nvGrpSpPr>
            <p:cNvPr id="11" name="Group 11"/>
            <p:cNvGrpSpPr/>
            <p:nvPr/>
          </p:nvGrpSpPr>
          <p:grpSpPr>
            <a:xfrm>
              <a:off x="0" y="0"/>
              <a:ext cx="2602684" cy="2602684"/>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A182"/>
              </a:solidFill>
            </p:spPr>
          </p:sp>
          <p:sp>
            <p:nvSpPr>
              <p:cNvPr id="13" name="TextBox 13"/>
              <p:cNvSpPr txBox="1"/>
              <p:nvPr/>
            </p:nvSpPr>
            <p:spPr>
              <a:xfrm>
                <a:off x="76200" y="66675"/>
                <a:ext cx="660400" cy="669925"/>
              </a:xfrm>
              <a:prstGeom prst="rect">
                <a:avLst/>
              </a:prstGeom>
            </p:spPr>
            <p:txBody>
              <a:bodyPr lIns="84106" tIns="84106" rIns="84106" bIns="84106" rtlCol="0" anchor="ctr"/>
              <a:lstStyle/>
              <a:p>
                <a:pPr algn="ctr">
                  <a:lnSpc>
                    <a:spcPts val="1439"/>
                  </a:lnSpc>
                </a:pPr>
                <a:endParaRPr/>
              </a:p>
            </p:txBody>
          </p:sp>
        </p:grpSp>
        <p:sp>
          <p:nvSpPr>
            <p:cNvPr id="14" name="Freeform 14"/>
            <p:cNvSpPr/>
            <p:nvPr/>
          </p:nvSpPr>
          <p:spPr>
            <a:xfrm>
              <a:off x="469305" y="463017"/>
              <a:ext cx="1664075" cy="1676650"/>
            </a:xfrm>
            <a:custGeom>
              <a:avLst/>
              <a:gdLst/>
              <a:ahLst/>
              <a:cxnLst/>
              <a:rect l="l" t="t" r="r" b="b"/>
              <a:pathLst>
                <a:path w="1664075" h="1676650">
                  <a:moveTo>
                    <a:pt x="0" y="0"/>
                  </a:moveTo>
                  <a:lnTo>
                    <a:pt x="1664074" y="0"/>
                  </a:lnTo>
                  <a:lnTo>
                    <a:pt x="1664074" y="1676650"/>
                  </a:lnTo>
                  <a:lnTo>
                    <a:pt x="0" y="16766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15" name="Group 15"/>
          <p:cNvGrpSpPr/>
          <p:nvPr/>
        </p:nvGrpSpPr>
        <p:grpSpPr>
          <a:xfrm>
            <a:off x="61458" y="9337363"/>
            <a:ext cx="2424685" cy="839587"/>
            <a:chOff x="0" y="0"/>
            <a:chExt cx="3232914" cy="1119449"/>
          </a:xfrm>
        </p:grpSpPr>
        <p:sp>
          <p:nvSpPr>
            <p:cNvPr id="16" name="Freeform 16"/>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8"/>
              <a:stretch>
                <a:fillRect/>
              </a:stretch>
            </a:blipFill>
          </p:spPr>
        </p:sp>
        <p:sp>
          <p:nvSpPr>
            <p:cNvPr id="17" name="Freeform 17"/>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9"/>
              <a:stretch>
                <a:fillRect/>
              </a:stretch>
            </a:blipFill>
          </p:spPr>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TextBox 2"/>
          <p:cNvSpPr txBox="1"/>
          <p:nvPr/>
        </p:nvSpPr>
        <p:spPr>
          <a:xfrm>
            <a:off x="2606678" y="1321621"/>
            <a:ext cx="15681322" cy="752475"/>
          </a:xfrm>
          <a:prstGeom prst="rect">
            <a:avLst/>
          </a:prstGeom>
        </p:spPr>
        <p:txBody>
          <a:bodyPr lIns="0" tIns="0" rIns="0" bIns="0" rtlCol="0" anchor="t">
            <a:spAutoFit/>
          </a:bodyPr>
          <a:lstStyle/>
          <a:p>
            <a:pPr>
              <a:lnSpc>
                <a:spcPts val="5996"/>
              </a:lnSpc>
            </a:pPr>
            <a:r>
              <a:rPr lang="en-US" sz="4997">
                <a:solidFill>
                  <a:srgbClr val="FF6C3C"/>
                </a:solidFill>
                <a:latin typeface="Garet"/>
              </a:rPr>
              <a:t>HOW TO DEFINE A PRODUCT CONCEPT   </a:t>
            </a:r>
          </a:p>
        </p:txBody>
      </p:sp>
      <p:sp>
        <p:nvSpPr>
          <p:cNvPr id="3" name="Freeform 3"/>
          <p:cNvSpPr/>
          <p:nvPr/>
        </p:nvSpPr>
        <p:spPr>
          <a:xfrm>
            <a:off x="594419" y="718750"/>
            <a:ext cx="1828485" cy="1958216"/>
          </a:xfrm>
          <a:custGeom>
            <a:avLst/>
            <a:gdLst/>
            <a:ahLst/>
            <a:cxnLst/>
            <a:rect l="l" t="t" r="r" b="b"/>
            <a:pathLst>
              <a:path w="1828485" h="1958216">
                <a:moveTo>
                  <a:pt x="0" y="0"/>
                </a:moveTo>
                <a:lnTo>
                  <a:pt x="1828485" y="0"/>
                </a:lnTo>
                <a:lnTo>
                  <a:pt x="1828485" y="1958217"/>
                </a:lnTo>
                <a:lnTo>
                  <a:pt x="0" y="19582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6581076" y="4462859"/>
            <a:ext cx="10899481" cy="4795441"/>
            <a:chOff x="0" y="0"/>
            <a:chExt cx="14532642" cy="6393921"/>
          </a:xfrm>
        </p:grpSpPr>
        <p:sp>
          <p:nvSpPr>
            <p:cNvPr id="5" name="TextBox 5"/>
            <p:cNvSpPr txBox="1"/>
            <p:nvPr/>
          </p:nvSpPr>
          <p:spPr>
            <a:xfrm>
              <a:off x="67946" y="-28575"/>
              <a:ext cx="14396751" cy="1127548"/>
            </a:xfrm>
            <a:prstGeom prst="rect">
              <a:avLst/>
            </a:prstGeom>
          </p:spPr>
          <p:txBody>
            <a:bodyPr lIns="0" tIns="0" rIns="0" bIns="0" rtlCol="0" anchor="t">
              <a:spAutoFit/>
            </a:bodyPr>
            <a:lstStyle/>
            <a:p>
              <a:pPr>
                <a:lnSpc>
                  <a:spcPts val="3380"/>
                </a:lnSpc>
              </a:pPr>
              <a:r>
                <a:rPr lang="en-US" sz="2600">
                  <a:solidFill>
                    <a:srgbClr val="202124"/>
                  </a:solidFill>
                  <a:latin typeface="Garet Bold"/>
                </a:rPr>
                <a:t>Give your product a catchy, simple, and memorable name and an exciting theme </a:t>
              </a:r>
            </a:p>
          </p:txBody>
        </p:sp>
        <p:sp>
          <p:nvSpPr>
            <p:cNvPr id="6" name="TextBox 6"/>
            <p:cNvSpPr txBox="1"/>
            <p:nvPr/>
          </p:nvSpPr>
          <p:spPr>
            <a:xfrm>
              <a:off x="0" y="1317429"/>
              <a:ext cx="14396751" cy="1699048"/>
            </a:xfrm>
            <a:prstGeom prst="rect">
              <a:avLst/>
            </a:prstGeom>
          </p:spPr>
          <p:txBody>
            <a:bodyPr lIns="0" tIns="0" rIns="0" bIns="0" rtlCol="0" anchor="t">
              <a:spAutoFit/>
            </a:bodyPr>
            <a:lstStyle/>
            <a:p>
              <a:pPr>
                <a:lnSpc>
                  <a:spcPts val="3379"/>
                </a:lnSpc>
                <a:spcBef>
                  <a:spcPct val="0"/>
                </a:spcBef>
              </a:pPr>
              <a:r>
                <a:rPr lang="en-US" sz="2599">
                  <a:solidFill>
                    <a:srgbClr val="000000"/>
                  </a:solidFill>
                  <a:latin typeface="Garet Bold"/>
                </a:rPr>
                <a:t>The product description should be clear, concise and compelling. It must highlight unique selling points and communicate value to the target market</a:t>
              </a:r>
            </a:p>
          </p:txBody>
        </p:sp>
        <p:sp>
          <p:nvSpPr>
            <p:cNvPr id="7" name="TextBox 7"/>
            <p:cNvSpPr txBox="1"/>
            <p:nvPr/>
          </p:nvSpPr>
          <p:spPr>
            <a:xfrm>
              <a:off x="0" y="3229202"/>
              <a:ext cx="14532642" cy="2270548"/>
            </a:xfrm>
            <a:prstGeom prst="rect">
              <a:avLst/>
            </a:prstGeom>
          </p:spPr>
          <p:txBody>
            <a:bodyPr lIns="0" tIns="0" rIns="0" bIns="0" rtlCol="0" anchor="t">
              <a:spAutoFit/>
            </a:bodyPr>
            <a:lstStyle/>
            <a:p>
              <a:pPr>
                <a:lnSpc>
                  <a:spcPts val="3379"/>
                </a:lnSpc>
                <a:spcBef>
                  <a:spcPct val="0"/>
                </a:spcBef>
              </a:pPr>
              <a:r>
                <a:rPr lang="en-US" sz="2599">
                  <a:solidFill>
                    <a:srgbClr val="000000"/>
                  </a:solidFill>
                  <a:latin typeface="Garet Bold"/>
                </a:rPr>
                <a:t>Identify key feature and benefits, such as, location, activities or cultural or historical significance, such as a legend or interesting story </a:t>
              </a:r>
            </a:p>
            <a:p>
              <a:pPr>
                <a:lnSpc>
                  <a:spcPts val="3379"/>
                </a:lnSpc>
                <a:spcBef>
                  <a:spcPct val="0"/>
                </a:spcBef>
              </a:pPr>
              <a:endParaRPr lang="en-US" sz="2599">
                <a:solidFill>
                  <a:srgbClr val="000000"/>
                </a:solidFill>
                <a:latin typeface="Garet Bold"/>
              </a:endParaRPr>
            </a:p>
          </p:txBody>
        </p:sp>
        <p:sp>
          <p:nvSpPr>
            <p:cNvPr id="8" name="TextBox 8"/>
            <p:cNvSpPr txBox="1"/>
            <p:nvPr/>
          </p:nvSpPr>
          <p:spPr>
            <a:xfrm>
              <a:off x="0" y="5266373"/>
              <a:ext cx="14532642" cy="1127548"/>
            </a:xfrm>
            <a:prstGeom prst="rect">
              <a:avLst/>
            </a:prstGeom>
          </p:spPr>
          <p:txBody>
            <a:bodyPr lIns="0" tIns="0" rIns="0" bIns="0" rtlCol="0" anchor="t">
              <a:spAutoFit/>
            </a:bodyPr>
            <a:lstStyle/>
            <a:p>
              <a:pPr>
                <a:lnSpc>
                  <a:spcPts val="3379"/>
                </a:lnSpc>
                <a:spcBef>
                  <a:spcPct val="0"/>
                </a:spcBef>
              </a:pPr>
              <a:r>
                <a:rPr lang="en-US" sz="2599">
                  <a:solidFill>
                    <a:srgbClr val="000000"/>
                  </a:solidFill>
                  <a:latin typeface="Garet Bold"/>
                </a:rPr>
                <a:t>Identify your target market based on market research and stakeholder input</a:t>
              </a:r>
            </a:p>
          </p:txBody>
        </p:sp>
      </p:grpSp>
      <p:sp>
        <p:nvSpPr>
          <p:cNvPr id="9" name="Freeform 9"/>
          <p:cNvSpPr/>
          <p:nvPr/>
        </p:nvSpPr>
        <p:spPr>
          <a:xfrm>
            <a:off x="1028700" y="3566579"/>
            <a:ext cx="2870073" cy="4114800"/>
          </a:xfrm>
          <a:custGeom>
            <a:avLst/>
            <a:gdLst/>
            <a:ahLst/>
            <a:cxnLst/>
            <a:rect l="l" t="t" r="r" b="b"/>
            <a:pathLst>
              <a:path w="2870073" h="4114800">
                <a:moveTo>
                  <a:pt x="0" y="0"/>
                </a:moveTo>
                <a:lnTo>
                  <a:pt x="2870073" y="0"/>
                </a:lnTo>
                <a:lnTo>
                  <a:pt x="287007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5266631" y="4569288"/>
            <a:ext cx="738726" cy="4582583"/>
            <a:chOff x="0" y="0"/>
            <a:chExt cx="984968" cy="6110110"/>
          </a:xfrm>
        </p:grpSpPr>
        <p:sp>
          <p:nvSpPr>
            <p:cNvPr id="11" name="Freeform 11"/>
            <p:cNvSpPr/>
            <p:nvPr/>
          </p:nvSpPr>
          <p:spPr>
            <a:xfrm>
              <a:off x="0" y="0"/>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1637" y="1673621"/>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0" y="3462327"/>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1637" y="5126779"/>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grpSp>
        <p:nvGrpSpPr>
          <p:cNvPr id="15" name="Group 15"/>
          <p:cNvGrpSpPr/>
          <p:nvPr/>
        </p:nvGrpSpPr>
        <p:grpSpPr>
          <a:xfrm>
            <a:off x="5267859" y="3224103"/>
            <a:ext cx="11991441" cy="684951"/>
            <a:chOff x="0" y="0"/>
            <a:chExt cx="15988588" cy="913269"/>
          </a:xfrm>
        </p:grpSpPr>
        <p:sp>
          <p:nvSpPr>
            <p:cNvPr id="16" name="TextBox 16"/>
            <p:cNvSpPr txBox="1"/>
            <p:nvPr/>
          </p:nvSpPr>
          <p:spPr>
            <a:xfrm>
              <a:off x="1634635" y="70205"/>
              <a:ext cx="14353953" cy="578697"/>
            </a:xfrm>
            <a:prstGeom prst="rect">
              <a:avLst/>
            </a:prstGeom>
          </p:spPr>
          <p:txBody>
            <a:bodyPr lIns="0" tIns="0" rIns="0" bIns="0" rtlCol="0" anchor="t">
              <a:spAutoFit/>
            </a:bodyPr>
            <a:lstStyle/>
            <a:p>
              <a:pPr>
                <a:lnSpc>
                  <a:spcPts val="3640"/>
                </a:lnSpc>
                <a:spcBef>
                  <a:spcPct val="0"/>
                </a:spcBef>
              </a:pPr>
              <a:r>
                <a:rPr lang="en-US" sz="2600">
                  <a:solidFill>
                    <a:srgbClr val="202124"/>
                  </a:solidFill>
                  <a:latin typeface="Garet"/>
                </a:rPr>
                <a:t>Tick the boxes as you complete the list  </a:t>
              </a:r>
            </a:p>
          </p:txBody>
        </p:sp>
        <p:sp>
          <p:nvSpPr>
            <p:cNvPr id="17" name="Freeform 17"/>
            <p:cNvSpPr/>
            <p:nvPr/>
          </p:nvSpPr>
          <p:spPr>
            <a:xfrm>
              <a:off x="0" y="0"/>
              <a:ext cx="983331" cy="913269"/>
            </a:xfrm>
            <a:custGeom>
              <a:avLst/>
              <a:gdLst/>
              <a:ahLst/>
              <a:cxnLst/>
              <a:rect l="l" t="t" r="r" b="b"/>
              <a:pathLst>
                <a:path w="983331" h="913269">
                  <a:moveTo>
                    <a:pt x="0" y="0"/>
                  </a:moveTo>
                  <a:lnTo>
                    <a:pt x="983331" y="0"/>
                  </a:lnTo>
                  <a:lnTo>
                    <a:pt x="983331" y="913269"/>
                  </a:lnTo>
                  <a:lnTo>
                    <a:pt x="0" y="9132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grpSp>
        <p:nvGrpSpPr>
          <p:cNvPr id="18" name="Group 18"/>
          <p:cNvGrpSpPr/>
          <p:nvPr/>
        </p:nvGrpSpPr>
        <p:grpSpPr>
          <a:xfrm>
            <a:off x="61458" y="9337363"/>
            <a:ext cx="2424685" cy="839587"/>
            <a:chOff x="0" y="0"/>
            <a:chExt cx="3232914" cy="1119449"/>
          </a:xfrm>
        </p:grpSpPr>
        <p:sp>
          <p:nvSpPr>
            <p:cNvPr id="19" name="Freeform 19"/>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16"/>
              <a:stretch>
                <a:fillRect/>
              </a:stretch>
            </a:blipFill>
          </p:spPr>
        </p:sp>
        <p:sp>
          <p:nvSpPr>
            <p:cNvPr id="20" name="Freeform 20"/>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17"/>
              <a:stretch>
                <a:fillRect/>
              </a:stretch>
            </a:blipFill>
          </p:spPr>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Freeform 2"/>
          <p:cNvSpPr/>
          <p:nvPr/>
        </p:nvSpPr>
        <p:spPr>
          <a:xfrm>
            <a:off x="13213186" y="949124"/>
            <a:ext cx="2375452" cy="2375452"/>
          </a:xfrm>
          <a:custGeom>
            <a:avLst/>
            <a:gdLst/>
            <a:ahLst/>
            <a:cxnLst/>
            <a:rect l="l" t="t" r="r" b="b"/>
            <a:pathLst>
              <a:path w="2375452" h="2375452">
                <a:moveTo>
                  <a:pt x="0" y="0"/>
                </a:moveTo>
                <a:lnTo>
                  <a:pt x="2375452" y="0"/>
                </a:lnTo>
                <a:lnTo>
                  <a:pt x="2375452" y="2375453"/>
                </a:lnTo>
                <a:lnTo>
                  <a:pt x="0" y="2375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196555" y="3972852"/>
            <a:ext cx="7739963" cy="3984625"/>
          </a:xfrm>
          <a:prstGeom prst="rect">
            <a:avLst/>
          </a:prstGeom>
        </p:spPr>
        <p:txBody>
          <a:bodyPr lIns="0" tIns="0" rIns="0" bIns="0" rtlCol="0" anchor="t">
            <a:spAutoFit/>
          </a:bodyPr>
          <a:lstStyle/>
          <a:p>
            <a:pPr algn="just">
              <a:lnSpc>
                <a:spcPts val="4549"/>
              </a:lnSpc>
            </a:pPr>
            <a:r>
              <a:rPr lang="en-US" sz="3499">
                <a:solidFill>
                  <a:srgbClr val="202124"/>
                </a:solidFill>
                <a:latin typeface="Garet"/>
              </a:rPr>
              <a:t>This playbook is a step-by-step guide to  product development across Guyana. It is based on a market demand-driven approach combined with the valorisation of existing and potential tourism businesses and attractions. </a:t>
            </a:r>
          </a:p>
        </p:txBody>
      </p:sp>
      <p:sp>
        <p:nvSpPr>
          <p:cNvPr id="4" name="TextBox 4"/>
          <p:cNvSpPr txBox="1"/>
          <p:nvPr/>
        </p:nvSpPr>
        <p:spPr>
          <a:xfrm>
            <a:off x="9306639" y="3972852"/>
            <a:ext cx="7952661" cy="4556125"/>
          </a:xfrm>
          <a:prstGeom prst="rect">
            <a:avLst/>
          </a:prstGeom>
        </p:spPr>
        <p:txBody>
          <a:bodyPr lIns="0" tIns="0" rIns="0" bIns="0" rtlCol="0" anchor="t">
            <a:spAutoFit/>
          </a:bodyPr>
          <a:lstStyle/>
          <a:p>
            <a:pPr algn="just">
              <a:lnSpc>
                <a:spcPts val="4549"/>
              </a:lnSpc>
            </a:pPr>
            <a:r>
              <a:rPr lang="en-US" sz="3499">
                <a:solidFill>
                  <a:srgbClr val="202124"/>
                </a:solidFill>
                <a:latin typeface="Garet"/>
              </a:rPr>
              <a:t>The objective is to develop a product that exceeds market expectations through compliance with tourism and hospitality industry standards, resulting in tourism products that are market ready. </a:t>
            </a:r>
          </a:p>
          <a:p>
            <a:pPr algn="just">
              <a:lnSpc>
                <a:spcPts val="4549"/>
              </a:lnSpc>
            </a:pPr>
            <a:endParaRPr lang="en-US" sz="3499">
              <a:solidFill>
                <a:srgbClr val="202124"/>
              </a:solidFill>
              <a:latin typeface="Garet"/>
            </a:endParaRPr>
          </a:p>
        </p:txBody>
      </p:sp>
      <p:sp>
        <p:nvSpPr>
          <p:cNvPr id="5" name="TextBox 5"/>
          <p:cNvSpPr txBox="1"/>
          <p:nvPr/>
        </p:nvSpPr>
        <p:spPr>
          <a:xfrm>
            <a:off x="4026008" y="1187525"/>
            <a:ext cx="10561262" cy="1708151"/>
          </a:xfrm>
          <a:prstGeom prst="rect">
            <a:avLst/>
          </a:prstGeom>
        </p:spPr>
        <p:txBody>
          <a:bodyPr lIns="0" tIns="0" rIns="0" bIns="0" rtlCol="0" anchor="t">
            <a:spAutoFit/>
          </a:bodyPr>
          <a:lstStyle/>
          <a:p>
            <a:pPr algn="ctr">
              <a:lnSpc>
                <a:spcPts val="13999"/>
              </a:lnSpc>
              <a:spcBef>
                <a:spcPct val="0"/>
              </a:spcBef>
            </a:pPr>
            <a:r>
              <a:rPr lang="en-US" sz="9999">
                <a:solidFill>
                  <a:srgbClr val="202124"/>
                </a:solidFill>
                <a:latin typeface="Garet Bold"/>
              </a:rPr>
              <a:t>INTRODUCTION</a:t>
            </a:r>
          </a:p>
        </p:txBody>
      </p:sp>
      <p:grpSp>
        <p:nvGrpSpPr>
          <p:cNvPr id="6" name="Group 6"/>
          <p:cNvGrpSpPr/>
          <p:nvPr/>
        </p:nvGrpSpPr>
        <p:grpSpPr>
          <a:xfrm>
            <a:off x="3073145" y="901594"/>
            <a:ext cx="952863" cy="95286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6C3C"/>
            </a:solidFill>
          </p:spPr>
        </p:sp>
        <p:sp>
          <p:nvSpPr>
            <p:cNvPr id="8" name="TextBox 8"/>
            <p:cNvSpPr txBox="1"/>
            <p:nvPr/>
          </p:nvSpPr>
          <p:spPr>
            <a:xfrm>
              <a:off x="127000" y="98425"/>
              <a:ext cx="558800" cy="587375"/>
            </a:xfrm>
            <a:prstGeom prst="rect">
              <a:avLst/>
            </a:prstGeom>
          </p:spPr>
          <p:txBody>
            <a:bodyPr lIns="50800" tIns="50800" rIns="50800" bIns="50800" rtlCol="0" anchor="ctr"/>
            <a:lstStyle/>
            <a:p>
              <a:pPr algn="ctr">
                <a:lnSpc>
                  <a:spcPts val="3380"/>
                </a:lnSpc>
              </a:pPr>
              <a:endParaRPr/>
            </a:p>
          </p:txBody>
        </p:sp>
      </p:grpSp>
      <p:grpSp>
        <p:nvGrpSpPr>
          <p:cNvPr id="9" name="Group 9"/>
          <p:cNvGrpSpPr/>
          <p:nvPr/>
        </p:nvGrpSpPr>
        <p:grpSpPr>
          <a:xfrm>
            <a:off x="61458" y="9337363"/>
            <a:ext cx="2424685" cy="839587"/>
            <a:chOff x="0" y="0"/>
            <a:chExt cx="3232914" cy="1119449"/>
          </a:xfrm>
        </p:grpSpPr>
        <p:sp>
          <p:nvSpPr>
            <p:cNvPr id="10" name="Freeform 10"/>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4"/>
              <a:stretch>
                <a:fillRect/>
              </a:stretch>
            </a:blipFill>
          </p:spPr>
        </p:sp>
        <p:sp>
          <p:nvSpPr>
            <p:cNvPr id="11" name="Freeform 11"/>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5"/>
              <a:stretch>
                <a:fillRect/>
              </a:stretch>
            </a:blipFill>
          </p:spPr>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TextBox 2"/>
          <p:cNvSpPr txBox="1"/>
          <p:nvPr/>
        </p:nvSpPr>
        <p:spPr>
          <a:xfrm>
            <a:off x="2606678" y="1321621"/>
            <a:ext cx="15681322" cy="752475"/>
          </a:xfrm>
          <a:prstGeom prst="rect">
            <a:avLst/>
          </a:prstGeom>
        </p:spPr>
        <p:txBody>
          <a:bodyPr lIns="0" tIns="0" rIns="0" bIns="0" rtlCol="0" anchor="t">
            <a:spAutoFit/>
          </a:bodyPr>
          <a:lstStyle/>
          <a:p>
            <a:pPr>
              <a:lnSpc>
                <a:spcPts val="5996"/>
              </a:lnSpc>
            </a:pPr>
            <a:r>
              <a:rPr lang="en-US" sz="4997">
                <a:solidFill>
                  <a:srgbClr val="FF6C3C"/>
                </a:solidFill>
                <a:latin typeface="Garet"/>
              </a:rPr>
              <a:t>HOW TO DEFINE A PRODUCT CONCEPT   </a:t>
            </a:r>
          </a:p>
        </p:txBody>
      </p:sp>
      <p:sp>
        <p:nvSpPr>
          <p:cNvPr id="3" name="Freeform 3"/>
          <p:cNvSpPr/>
          <p:nvPr/>
        </p:nvSpPr>
        <p:spPr>
          <a:xfrm>
            <a:off x="594419" y="718750"/>
            <a:ext cx="1828485" cy="1958216"/>
          </a:xfrm>
          <a:custGeom>
            <a:avLst/>
            <a:gdLst/>
            <a:ahLst/>
            <a:cxnLst/>
            <a:rect l="l" t="t" r="r" b="b"/>
            <a:pathLst>
              <a:path w="1828485" h="1958216">
                <a:moveTo>
                  <a:pt x="0" y="0"/>
                </a:moveTo>
                <a:lnTo>
                  <a:pt x="1828485" y="0"/>
                </a:lnTo>
                <a:lnTo>
                  <a:pt x="1828485" y="1958217"/>
                </a:lnTo>
                <a:lnTo>
                  <a:pt x="0" y="19582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6505106" y="3566579"/>
            <a:ext cx="10754194" cy="4929437"/>
            <a:chOff x="0" y="0"/>
            <a:chExt cx="14338925" cy="6572583"/>
          </a:xfrm>
        </p:grpSpPr>
        <p:sp>
          <p:nvSpPr>
            <p:cNvPr id="5" name="TextBox 5"/>
            <p:cNvSpPr txBox="1"/>
            <p:nvPr/>
          </p:nvSpPr>
          <p:spPr>
            <a:xfrm>
              <a:off x="0" y="-28575"/>
              <a:ext cx="14338925" cy="2270548"/>
            </a:xfrm>
            <a:prstGeom prst="rect">
              <a:avLst/>
            </a:prstGeom>
          </p:spPr>
          <p:txBody>
            <a:bodyPr lIns="0" tIns="0" rIns="0" bIns="0" rtlCol="0" anchor="t">
              <a:spAutoFit/>
            </a:bodyPr>
            <a:lstStyle/>
            <a:p>
              <a:pPr>
                <a:lnSpc>
                  <a:spcPts val="3380"/>
                </a:lnSpc>
              </a:pPr>
              <a:r>
                <a:rPr lang="en-US" sz="2600">
                  <a:solidFill>
                    <a:srgbClr val="202124"/>
                  </a:solidFill>
                  <a:latin typeface="Garet Bold"/>
                </a:rPr>
                <a:t>Identify competitive advantages, such as, unique features, quality or pricing. Offer something no one else does to give visitors a 'wow' moment.</a:t>
              </a:r>
            </a:p>
            <a:p>
              <a:pPr>
                <a:lnSpc>
                  <a:spcPts val="3380"/>
                </a:lnSpc>
              </a:pPr>
              <a:endParaRPr lang="en-US" sz="2600">
                <a:solidFill>
                  <a:srgbClr val="202124"/>
                </a:solidFill>
                <a:latin typeface="Garet Bold"/>
              </a:endParaRPr>
            </a:p>
          </p:txBody>
        </p:sp>
        <p:sp>
          <p:nvSpPr>
            <p:cNvPr id="6" name="TextBox 6"/>
            <p:cNvSpPr txBox="1"/>
            <p:nvPr/>
          </p:nvSpPr>
          <p:spPr>
            <a:xfrm>
              <a:off x="0" y="2056675"/>
              <a:ext cx="14338925" cy="1151255"/>
            </a:xfrm>
            <a:prstGeom prst="rect">
              <a:avLst/>
            </a:prstGeom>
          </p:spPr>
          <p:txBody>
            <a:bodyPr lIns="0" tIns="0" rIns="0" bIns="0" rtlCol="0" anchor="t">
              <a:spAutoFit/>
            </a:bodyPr>
            <a:lstStyle/>
            <a:p>
              <a:pPr>
                <a:lnSpc>
                  <a:spcPts val="3509"/>
                </a:lnSpc>
                <a:spcBef>
                  <a:spcPct val="0"/>
                </a:spcBef>
              </a:pPr>
              <a:r>
                <a:rPr lang="en-US" sz="2699">
                  <a:solidFill>
                    <a:srgbClr val="000000"/>
                  </a:solidFill>
                  <a:latin typeface="Garet Bold"/>
                </a:rPr>
                <a:t>Identify a competitive pricing strategy that is aligned with </a:t>
              </a:r>
            </a:p>
            <a:p>
              <a:pPr>
                <a:lnSpc>
                  <a:spcPts val="3509"/>
                </a:lnSpc>
                <a:spcBef>
                  <a:spcPct val="0"/>
                </a:spcBef>
              </a:pPr>
              <a:r>
                <a:rPr lang="en-US" sz="2699">
                  <a:solidFill>
                    <a:srgbClr val="000000"/>
                  </a:solidFill>
                  <a:latin typeface="Garet Bold"/>
                </a:rPr>
                <a:t>the product's value </a:t>
              </a:r>
            </a:p>
          </p:txBody>
        </p:sp>
        <p:sp>
          <p:nvSpPr>
            <p:cNvPr id="7" name="TextBox 7"/>
            <p:cNvSpPr txBox="1"/>
            <p:nvPr/>
          </p:nvSpPr>
          <p:spPr>
            <a:xfrm>
              <a:off x="0" y="3750855"/>
              <a:ext cx="14338925" cy="1127548"/>
            </a:xfrm>
            <a:prstGeom prst="rect">
              <a:avLst/>
            </a:prstGeom>
          </p:spPr>
          <p:txBody>
            <a:bodyPr lIns="0" tIns="0" rIns="0" bIns="0" rtlCol="0" anchor="t">
              <a:spAutoFit/>
            </a:bodyPr>
            <a:lstStyle/>
            <a:p>
              <a:pPr>
                <a:lnSpc>
                  <a:spcPts val="3379"/>
                </a:lnSpc>
                <a:spcBef>
                  <a:spcPct val="0"/>
                </a:spcBef>
              </a:pPr>
              <a:r>
                <a:rPr lang="en-US" sz="2599">
                  <a:solidFill>
                    <a:srgbClr val="000000"/>
                  </a:solidFill>
                  <a:latin typeface="Garet Bold"/>
                </a:rPr>
                <a:t>Identify main distribution channels where your target market shops  such as, travel agencies or online platforms  </a:t>
              </a:r>
            </a:p>
          </p:txBody>
        </p:sp>
        <p:sp>
          <p:nvSpPr>
            <p:cNvPr id="8" name="TextBox 8"/>
            <p:cNvSpPr txBox="1"/>
            <p:nvPr/>
          </p:nvSpPr>
          <p:spPr>
            <a:xfrm>
              <a:off x="0" y="5421328"/>
              <a:ext cx="14338925" cy="1151255"/>
            </a:xfrm>
            <a:prstGeom prst="rect">
              <a:avLst/>
            </a:prstGeom>
          </p:spPr>
          <p:txBody>
            <a:bodyPr lIns="0" tIns="0" rIns="0" bIns="0" rtlCol="0" anchor="t">
              <a:spAutoFit/>
            </a:bodyPr>
            <a:lstStyle/>
            <a:p>
              <a:pPr>
                <a:lnSpc>
                  <a:spcPts val="3509"/>
                </a:lnSpc>
                <a:spcBef>
                  <a:spcPct val="0"/>
                </a:spcBef>
              </a:pPr>
              <a:r>
                <a:rPr lang="en-US" sz="2699">
                  <a:solidFill>
                    <a:srgbClr val="000000"/>
                  </a:solidFill>
                  <a:latin typeface="Garet Bold"/>
                </a:rPr>
                <a:t>Identify a marketing approach developed based on market research and stakeholder input</a:t>
              </a:r>
            </a:p>
          </p:txBody>
        </p:sp>
      </p:grpSp>
      <p:sp>
        <p:nvSpPr>
          <p:cNvPr id="9" name="Freeform 9"/>
          <p:cNvSpPr/>
          <p:nvPr/>
        </p:nvSpPr>
        <p:spPr>
          <a:xfrm>
            <a:off x="1028700" y="3566579"/>
            <a:ext cx="2870073" cy="4114800"/>
          </a:xfrm>
          <a:custGeom>
            <a:avLst/>
            <a:gdLst/>
            <a:ahLst/>
            <a:cxnLst/>
            <a:rect l="l" t="t" r="r" b="b"/>
            <a:pathLst>
              <a:path w="2870073" h="4114800">
                <a:moveTo>
                  <a:pt x="0" y="0"/>
                </a:moveTo>
                <a:lnTo>
                  <a:pt x="2870073" y="0"/>
                </a:lnTo>
                <a:lnTo>
                  <a:pt x="287007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5290499" y="3681235"/>
            <a:ext cx="738726" cy="4582583"/>
            <a:chOff x="0" y="0"/>
            <a:chExt cx="984968" cy="6110110"/>
          </a:xfrm>
        </p:grpSpPr>
        <p:sp>
          <p:nvSpPr>
            <p:cNvPr id="11" name="Freeform 11"/>
            <p:cNvSpPr/>
            <p:nvPr/>
          </p:nvSpPr>
          <p:spPr>
            <a:xfrm>
              <a:off x="0" y="0"/>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1637" y="1673621"/>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0" y="3462327"/>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1637" y="5126779"/>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grpSp>
        <p:nvGrpSpPr>
          <p:cNvPr id="15" name="Group 15"/>
          <p:cNvGrpSpPr/>
          <p:nvPr/>
        </p:nvGrpSpPr>
        <p:grpSpPr>
          <a:xfrm>
            <a:off x="80508" y="9337363"/>
            <a:ext cx="2424685" cy="839587"/>
            <a:chOff x="0" y="0"/>
            <a:chExt cx="3232914" cy="1119449"/>
          </a:xfrm>
        </p:grpSpPr>
        <p:sp>
          <p:nvSpPr>
            <p:cNvPr id="16" name="Freeform 16"/>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14"/>
              <a:stretch>
                <a:fillRect/>
              </a:stretch>
            </a:blipFill>
          </p:spPr>
        </p:sp>
        <p:sp>
          <p:nvSpPr>
            <p:cNvPr id="17" name="Freeform 17"/>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15"/>
              <a:stretch>
                <a:fillRect/>
              </a:stretch>
            </a:blipFill>
          </p:spPr>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TextBox 2"/>
          <p:cNvSpPr txBox="1"/>
          <p:nvPr/>
        </p:nvSpPr>
        <p:spPr>
          <a:xfrm>
            <a:off x="3640146" y="3144696"/>
            <a:ext cx="13619154" cy="7413625"/>
          </a:xfrm>
          <a:prstGeom prst="rect">
            <a:avLst/>
          </a:prstGeom>
        </p:spPr>
        <p:txBody>
          <a:bodyPr lIns="0" tIns="0" rIns="0" bIns="0" rtlCol="0" anchor="t">
            <a:spAutoFit/>
          </a:bodyPr>
          <a:lstStyle/>
          <a:p>
            <a:pPr>
              <a:lnSpc>
                <a:spcPts val="4550"/>
              </a:lnSpc>
            </a:pPr>
            <a:r>
              <a:rPr lang="en-US" sz="3500">
                <a:solidFill>
                  <a:srgbClr val="000000"/>
                </a:solidFill>
                <a:latin typeface="Garet"/>
              </a:rPr>
              <a:t>The Public Policies &amp; Investment Plan provides a roadmap for government agencies and private investors to invest in the development of tourism products and infrastructure. </a:t>
            </a:r>
          </a:p>
          <a:p>
            <a:pPr>
              <a:lnSpc>
                <a:spcPts val="4550"/>
              </a:lnSpc>
            </a:pPr>
            <a:endParaRPr lang="en-US" sz="3500">
              <a:solidFill>
                <a:srgbClr val="000000"/>
              </a:solidFill>
              <a:latin typeface="Garet"/>
            </a:endParaRPr>
          </a:p>
          <a:p>
            <a:pPr>
              <a:lnSpc>
                <a:spcPts val="4550"/>
              </a:lnSpc>
            </a:pPr>
            <a:r>
              <a:rPr lang="en-US" sz="3500">
                <a:solidFill>
                  <a:srgbClr val="000000"/>
                </a:solidFill>
                <a:latin typeface="Garet"/>
              </a:rPr>
              <a:t>They should prioritise the greatest needs and opportunities, based on market research, stakeholder input, and the destination's strategy and vision. It should also include a timeline and budget for the implementation of the various initiatives and activities. Consult with the GTA, THAG and other agencies to find out what is happening</a:t>
            </a:r>
          </a:p>
          <a:p>
            <a:pPr>
              <a:lnSpc>
                <a:spcPts val="4550"/>
              </a:lnSpc>
            </a:pPr>
            <a:endParaRPr lang="en-US" sz="3500">
              <a:solidFill>
                <a:srgbClr val="000000"/>
              </a:solidFill>
              <a:latin typeface="Garet"/>
            </a:endParaRPr>
          </a:p>
          <a:p>
            <a:pPr>
              <a:lnSpc>
                <a:spcPts val="4550"/>
              </a:lnSpc>
              <a:spcBef>
                <a:spcPct val="0"/>
              </a:spcBef>
            </a:pPr>
            <a:endParaRPr lang="en-US" sz="3500">
              <a:solidFill>
                <a:srgbClr val="000000"/>
              </a:solidFill>
              <a:latin typeface="Garet"/>
            </a:endParaRPr>
          </a:p>
        </p:txBody>
      </p:sp>
      <p:grpSp>
        <p:nvGrpSpPr>
          <p:cNvPr id="3" name="Group 3"/>
          <p:cNvGrpSpPr/>
          <p:nvPr/>
        </p:nvGrpSpPr>
        <p:grpSpPr>
          <a:xfrm>
            <a:off x="1339959" y="-474146"/>
            <a:ext cx="18532362" cy="2958139"/>
            <a:chOff x="1167963" y="-786924"/>
            <a:chExt cx="24709815" cy="3944186"/>
          </a:xfrm>
        </p:grpSpPr>
        <p:grpSp>
          <p:nvGrpSpPr>
            <p:cNvPr id="4" name="Group 4"/>
            <p:cNvGrpSpPr/>
            <p:nvPr/>
          </p:nvGrpSpPr>
          <p:grpSpPr>
            <a:xfrm>
              <a:off x="2593293" y="820736"/>
              <a:ext cx="20672320" cy="2336526"/>
              <a:chOff x="0" y="-28575"/>
              <a:chExt cx="4139011" cy="467819"/>
            </a:xfrm>
          </p:grpSpPr>
          <p:sp>
            <p:nvSpPr>
              <p:cNvPr id="5" name="Freeform 5"/>
              <p:cNvSpPr/>
              <p:nvPr/>
            </p:nvSpPr>
            <p:spPr>
              <a:xfrm>
                <a:off x="0" y="-18628"/>
                <a:ext cx="4139011" cy="457872"/>
              </a:xfrm>
              <a:custGeom>
                <a:avLst/>
                <a:gdLst/>
                <a:ahLst/>
                <a:cxnLst/>
                <a:rect l="l" t="t" r="r" b="b"/>
                <a:pathLst>
                  <a:path w="3558047" h="457872">
                    <a:moveTo>
                      <a:pt x="3558047" y="366"/>
                    </a:moveTo>
                    <a:cubicBezTo>
                      <a:pt x="3476144" y="0"/>
                      <a:pt x="3400304" y="43485"/>
                      <a:pt x="3359247" y="114355"/>
                    </a:cubicBezTo>
                    <a:cubicBezTo>
                      <a:pt x="3318189" y="185225"/>
                      <a:pt x="3318189" y="272646"/>
                      <a:pt x="3359247" y="343517"/>
                    </a:cubicBezTo>
                    <a:cubicBezTo>
                      <a:pt x="3400304" y="414387"/>
                      <a:pt x="3476144" y="457872"/>
                      <a:pt x="3558047" y="457505"/>
                    </a:cubicBezTo>
                    <a:lnTo>
                      <a:pt x="0" y="457505"/>
                    </a:lnTo>
                    <a:cubicBezTo>
                      <a:pt x="81904" y="457872"/>
                      <a:pt x="157743" y="414387"/>
                      <a:pt x="198801" y="343517"/>
                    </a:cubicBezTo>
                    <a:cubicBezTo>
                      <a:pt x="239859" y="272646"/>
                      <a:pt x="239859" y="185225"/>
                      <a:pt x="198801" y="114355"/>
                    </a:cubicBezTo>
                    <a:cubicBezTo>
                      <a:pt x="157743" y="43485"/>
                      <a:pt x="81904" y="0"/>
                      <a:pt x="0" y="366"/>
                    </a:cubicBezTo>
                    <a:close/>
                  </a:path>
                </a:pathLst>
              </a:custGeom>
              <a:solidFill>
                <a:srgbClr val="FF6C3C"/>
              </a:solidFill>
            </p:spPr>
          </p:sp>
          <p:sp>
            <p:nvSpPr>
              <p:cNvPr id="6" name="TextBox 6"/>
              <p:cNvSpPr txBox="1"/>
              <p:nvPr/>
            </p:nvSpPr>
            <p:spPr>
              <a:xfrm>
                <a:off x="0" y="-28575"/>
                <a:ext cx="812800" cy="434975"/>
              </a:xfrm>
              <a:prstGeom prst="rect">
                <a:avLst/>
              </a:prstGeom>
            </p:spPr>
            <p:txBody>
              <a:bodyPr lIns="50800" tIns="50800" rIns="50800" bIns="50800" rtlCol="0" anchor="ctr"/>
              <a:lstStyle/>
              <a:p>
                <a:pPr algn="ctr">
                  <a:lnSpc>
                    <a:spcPts val="3380"/>
                  </a:lnSpc>
                </a:pPr>
                <a:endParaRPr/>
              </a:p>
            </p:txBody>
          </p:sp>
        </p:grpSp>
        <p:sp>
          <p:nvSpPr>
            <p:cNvPr id="7" name="TextBox 7"/>
            <p:cNvSpPr txBox="1"/>
            <p:nvPr/>
          </p:nvSpPr>
          <p:spPr>
            <a:xfrm>
              <a:off x="4969350" y="1043560"/>
              <a:ext cx="20908428" cy="2006600"/>
            </a:xfrm>
            <a:prstGeom prst="rect">
              <a:avLst/>
            </a:prstGeom>
          </p:spPr>
          <p:txBody>
            <a:bodyPr lIns="0" tIns="0" rIns="0" bIns="0" rtlCol="0" anchor="t">
              <a:spAutoFit/>
            </a:bodyPr>
            <a:lstStyle/>
            <a:p>
              <a:pPr>
                <a:lnSpc>
                  <a:spcPts val="5996"/>
                </a:lnSpc>
              </a:pPr>
              <a:r>
                <a:rPr lang="en-US" sz="4997" dirty="0">
                  <a:solidFill>
                    <a:srgbClr val="F5EDE1"/>
                  </a:solidFill>
                  <a:latin typeface="Garet Bold"/>
                </a:rPr>
                <a:t>STEP 6: </a:t>
              </a:r>
            </a:p>
            <a:p>
              <a:pPr>
                <a:lnSpc>
                  <a:spcPts val="5996"/>
                </a:lnSpc>
              </a:pPr>
              <a:r>
                <a:rPr lang="en-US" sz="4997" dirty="0">
                  <a:solidFill>
                    <a:srgbClr val="F5EDE1"/>
                  </a:solidFill>
                  <a:latin typeface="Garet Book Bold"/>
                </a:rPr>
                <a:t>PUBLIC POLICIES &amp; INVESTMENT PLANS</a:t>
              </a:r>
            </a:p>
          </p:txBody>
        </p:sp>
        <p:sp>
          <p:nvSpPr>
            <p:cNvPr id="8" name="Freeform 8"/>
            <p:cNvSpPr/>
            <p:nvPr/>
          </p:nvSpPr>
          <p:spPr>
            <a:xfrm>
              <a:off x="21929829" y="-786924"/>
              <a:ext cx="2433743" cy="2433743"/>
            </a:xfrm>
            <a:custGeom>
              <a:avLst/>
              <a:gdLst/>
              <a:ahLst/>
              <a:cxnLst/>
              <a:rect l="l" t="t" r="r" b="b"/>
              <a:pathLst>
                <a:path w="2433743" h="2433743">
                  <a:moveTo>
                    <a:pt x="0" y="0"/>
                  </a:moveTo>
                  <a:lnTo>
                    <a:pt x="2433743" y="0"/>
                  </a:lnTo>
                  <a:lnTo>
                    <a:pt x="2433743" y="2433743"/>
                  </a:lnTo>
                  <a:lnTo>
                    <a:pt x="0" y="24337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1167963" y="888100"/>
              <a:ext cx="2142229" cy="2251478"/>
            </a:xfrm>
            <a:custGeom>
              <a:avLst/>
              <a:gdLst/>
              <a:ahLst/>
              <a:cxnLst/>
              <a:rect l="l" t="t" r="r" b="b"/>
              <a:pathLst>
                <a:path w="2437980" h="2610955">
                  <a:moveTo>
                    <a:pt x="0" y="0"/>
                  </a:moveTo>
                  <a:lnTo>
                    <a:pt x="2437980" y="0"/>
                  </a:lnTo>
                  <a:lnTo>
                    <a:pt x="2437980" y="2610956"/>
                  </a:lnTo>
                  <a:lnTo>
                    <a:pt x="0" y="26109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0" name="Group 10"/>
          <p:cNvGrpSpPr/>
          <p:nvPr/>
        </p:nvGrpSpPr>
        <p:grpSpPr>
          <a:xfrm>
            <a:off x="1028700" y="3191487"/>
            <a:ext cx="1952013" cy="1952013"/>
            <a:chOff x="0" y="0"/>
            <a:chExt cx="2602684" cy="2602684"/>
          </a:xfrm>
        </p:grpSpPr>
        <p:grpSp>
          <p:nvGrpSpPr>
            <p:cNvPr id="11" name="Group 11"/>
            <p:cNvGrpSpPr/>
            <p:nvPr/>
          </p:nvGrpSpPr>
          <p:grpSpPr>
            <a:xfrm>
              <a:off x="0" y="0"/>
              <a:ext cx="2602684" cy="2602684"/>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14D"/>
              </a:solidFill>
            </p:spPr>
          </p:sp>
          <p:sp>
            <p:nvSpPr>
              <p:cNvPr id="13" name="TextBox 13"/>
              <p:cNvSpPr txBox="1"/>
              <p:nvPr/>
            </p:nvSpPr>
            <p:spPr>
              <a:xfrm>
                <a:off x="76200" y="66675"/>
                <a:ext cx="660400" cy="669925"/>
              </a:xfrm>
              <a:prstGeom prst="rect">
                <a:avLst/>
              </a:prstGeom>
            </p:spPr>
            <p:txBody>
              <a:bodyPr lIns="84106" tIns="84106" rIns="84106" bIns="84106" rtlCol="0" anchor="ctr"/>
              <a:lstStyle/>
              <a:p>
                <a:pPr algn="ctr">
                  <a:lnSpc>
                    <a:spcPts val="1439"/>
                  </a:lnSpc>
                </a:pPr>
                <a:endParaRPr/>
              </a:p>
            </p:txBody>
          </p:sp>
        </p:grpSp>
        <p:sp>
          <p:nvSpPr>
            <p:cNvPr id="14" name="Freeform 14"/>
            <p:cNvSpPr/>
            <p:nvPr/>
          </p:nvSpPr>
          <p:spPr>
            <a:xfrm>
              <a:off x="586722" y="471666"/>
              <a:ext cx="1467340" cy="1419318"/>
            </a:xfrm>
            <a:custGeom>
              <a:avLst/>
              <a:gdLst/>
              <a:ahLst/>
              <a:cxnLst/>
              <a:rect l="l" t="t" r="r" b="b"/>
              <a:pathLst>
                <a:path w="1467340" h="1419318">
                  <a:moveTo>
                    <a:pt x="0" y="0"/>
                  </a:moveTo>
                  <a:lnTo>
                    <a:pt x="1467340" y="0"/>
                  </a:lnTo>
                  <a:lnTo>
                    <a:pt x="1467340" y="1419319"/>
                  </a:lnTo>
                  <a:lnTo>
                    <a:pt x="0" y="14193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15" name="Group 15"/>
          <p:cNvGrpSpPr/>
          <p:nvPr/>
        </p:nvGrpSpPr>
        <p:grpSpPr>
          <a:xfrm>
            <a:off x="61458" y="9337363"/>
            <a:ext cx="2424685" cy="839587"/>
            <a:chOff x="0" y="0"/>
            <a:chExt cx="3232914" cy="1119449"/>
          </a:xfrm>
        </p:grpSpPr>
        <p:sp>
          <p:nvSpPr>
            <p:cNvPr id="16" name="Freeform 16"/>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8"/>
              <a:stretch>
                <a:fillRect/>
              </a:stretch>
            </a:blipFill>
          </p:spPr>
        </p:sp>
        <p:sp>
          <p:nvSpPr>
            <p:cNvPr id="17" name="Freeform 17"/>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9"/>
              <a:stretch>
                <a:fillRect/>
              </a:stretch>
            </a:blipFill>
          </p:spPr>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TextBox 2"/>
          <p:cNvSpPr txBox="1"/>
          <p:nvPr/>
        </p:nvSpPr>
        <p:spPr>
          <a:xfrm>
            <a:off x="2606678" y="1028630"/>
            <a:ext cx="15681322" cy="1504950"/>
          </a:xfrm>
          <a:prstGeom prst="rect">
            <a:avLst/>
          </a:prstGeom>
        </p:spPr>
        <p:txBody>
          <a:bodyPr lIns="0" tIns="0" rIns="0" bIns="0" rtlCol="0" anchor="t">
            <a:spAutoFit/>
          </a:bodyPr>
          <a:lstStyle/>
          <a:p>
            <a:pPr>
              <a:lnSpc>
                <a:spcPts val="5996"/>
              </a:lnSpc>
            </a:pPr>
            <a:r>
              <a:rPr lang="en-US" sz="4997">
                <a:solidFill>
                  <a:srgbClr val="FF6C3C"/>
                </a:solidFill>
                <a:latin typeface="Garet"/>
              </a:rPr>
              <a:t>KEY AREAS FOR PUBLIC POLICIES AND INVESTMENT PLANS </a:t>
            </a:r>
          </a:p>
        </p:txBody>
      </p:sp>
      <p:sp>
        <p:nvSpPr>
          <p:cNvPr id="3" name="Freeform 3"/>
          <p:cNvSpPr/>
          <p:nvPr/>
        </p:nvSpPr>
        <p:spPr>
          <a:xfrm>
            <a:off x="463987" y="672355"/>
            <a:ext cx="1828485" cy="1958216"/>
          </a:xfrm>
          <a:custGeom>
            <a:avLst/>
            <a:gdLst/>
            <a:ahLst/>
            <a:cxnLst/>
            <a:rect l="l" t="t" r="r" b="b"/>
            <a:pathLst>
              <a:path w="1828485" h="1958216">
                <a:moveTo>
                  <a:pt x="0" y="0"/>
                </a:moveTo>
                <a:lnTo>
                  <a:pt x="1828484" y="0"/>
                </a:lnTo>
                <a:lnTo>
                  <a:pt x="1828484" y="1958216"/>
                </a:lnTo>
                <a:lnTo>
                  <a:pt x="0" y="19582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2292471" y="3873772"/>
            <a:ext cx="7480254" cy="3493529"/>
            <a:chOff x="0" y="0"/>
            <a:chExt cx="9973672" cy="4658039"/>
          </a:xfrm>
        </p:grpSpPr>
        <p:sp>
          <p:nvSpPr>
            <p:cNvPr id="5" name="TextBox 5"/>
            <p:cNvSpPr txBox="1"/>
            <p:nvPr/>
          </p:nvSpPr>
          <p:spPr>
            <a:xfrm>
              <a:off x="1656115" y="329077"/>
              <a:ext cx="4753290" cy="886769"/>
            </a:xfrm>
            <a:prstGeom prst="rect">
              <a:avLst/>
            </a:prstGeom>
          </p:spPr>
          <p:txBody>
            <a:bodyPr lIns="0" tIns="0" rIns="0" bIns="0" rtlCol="0" anchor="t">
              <a:spAutoFit/>
            </a:bodyPr>
            <a:lstStyle/>
            <a:p>
              <a:pPr>
                <a:lnSpc>
                  <a:spcPts val="2800"/>
                </a:lnSpc>
              </a:pPr>
              <a:r>
                <a:rPr lang="en-US" sz="2000">
                  <a:solidFill>
                    <a:srgbClr val="202124"/>
                  </a:solidFill>
                  <a:latin typeface="Garet Bold"/>
                </a:rPr>
                <a:t>Infrastructure</a:t>
              </a:r>
            </a:p>
            <a:p>
              <a:pPr>
                <a:lnSpc>
                  <a:spcPts val="2634"/>
                </a:lnSpc>
                <a:spcBef>
                  <a:spcPct val="0"/>
                </a:spcBef>
              </a:pPr>
              <a:endParaRPr lang="en-US" sz="2000">
                <a:solidFill>
                  <a:srgbClr val="202124"/>
                </a:solidFill>
                <a:latin typeface="Garet Bold"/>
              </a:endParaRPr>
            </a:p>
          </p:txBody>
        </p:sp>
        <p:sp>
          <p:nvSpPr>
            <p:cNvPr id="6" name="TextBox 6"/>
            <p:cNvSpPr txBox="1"/>
            <p:nvPr/>
          </p:nvSpPr>
          <p:spPr>
            <a:xfrm>
              <a:off x="1656115" y="3730787"/>
              <a:ext cx="8317557" cy="900642"/>
            </a:xfrm>
            <a:prstGeom prst="rect">
              <a:avLst/>
            </a:prstGeom>
          </p:spPr>
          <p:txBody>
            <a:bodyPr lIns="0" tIns="0" rIns="0" bIns="0" rtlCol="0" anchor="t">
              <a:spAutoFit/>
            </a:bodyPr>
            <a:lstStyle/>
            <a:p>
              <a:pPr>
                <a:lnSpc>
                  <a:spcPts val="2799"/>
                </a:lnSpc>
              </a:pPr>
              <a:r>
                <a:rPr lang="en-US" sz="1999">
                  <a:solidFill>
                    <a:srgbClr val="202124"/>
                  </a:solidFill>
                  <a:latin typeface="Garet Bold"/>
                </a:rPr>
                <a:t>Marketing and promotion</a:t>
              </a:r>
            </a:p>
            <a:p>
              <a:pPr>
                <a:lnSpc>
                  <a:spcPts val="2799"/>
                </a:lnSpc>
                <a:spcBef>
                  <a:spcPct val="0"/>
                </a:spcBef>
              </a:pPr>
              <a:endParaRPr lang="en-US" sz="1999">
                <a:solidFill>
                  <a:srgbClr val="202124"/>
                </a:solidFill>
                <a:latin typeface="Garet Bold"/>
              </a:endParaRPr>
            </a:p>
          </p:txBody>
        </p:sp>
        <p:sp>
          <p:nvSpPr>
            <p:cNvPr id="7" name="TextBox 7"/>
            <p:cNvSpPr txBox="1"/>
            <p:nvPr/>
          </p:nvSpPr>
          <p:spPr>
            <a:xfrm>
              <a:off x="1656115" y="2049813"/>
              <a:ext cx="8317557" cy="910167"/>
            </a:xfrm>
            <a:prstGeom prst="rect">
              <a:avLst/>
            </a:prstGeom>
          </p:spPr>
          <p:txBody>
            <a:bodyPr lIns="0" tIns="0" rIns="0" bIns="0" rtlCol="0" anchor="t">
              <a:spAutoFit/>
            </a:bodyPr>
            <a:lstStyle/>
            <a:p>
              <a:pPr>
                <a:lnSpc>
                  <a:spcPts val="2800"/>
                </a:lnSpc>
              </a:pPr>
              <a:r>
                <a:rPr lang="en-US" sz="2000">
                  <a:solidFill>
                    <a:srgbClr val="202124"/>
                  </a:solidFill>
                  <a:latin typeface="Garet Bold"/>
                </a:rPr>
                <a:t>Regulations and Licensing</a:t>
              </a:r>
            </a:p>
            <a:p>
              <a:pPr>
                <a:lnSpc>
                  <a:spcPts val="2800"/>
                </a:lnSpc>
                <a:spcBef>
                  <a:spcPct val="0"/>
                </a:spcBef>
              </a:pPr>
              <a:endParaRPr lang="en-US" sz="2000">
                <a:solidFill>
                  <a:srgbClr val="202124"/>
                </a:solidFill>
                <a:latin typeface="Garet Bold"/>
              </a:endParaRPr>
            </a:p>
          </p:txBody>
        </p:sp>
        <p:grpSp>
          <p:nvGrpSpPr>
            <p:cNvPr id="8" name="Group 8"/>
            <p:cNvGrpSpPr/>
            <p:nvPr/>
          </p:nvGrpSpPr>
          <p:grpSpPr>
            <a:xfrm>
              <a:off x="0" y="0"/>
              <a:ext cx="1138794" cy="1138794"/>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3BF56"/>
              </a:solidFill>
            </p:spPr>
          </p:sp>
          <p:sp>
            <p:nvSpPr>
              <p:cNvPr id="10" name="TextBox 10"/>
              <p:cNvSpPr txBox="1"/>
              <p:nvPr/>
            </p:nvSpPr>
            <p:spPr>
              <a:xfrm>
                <a:off x="76200" y="47625"/>
                <a:ext cx="660400" cy="688975"/>
              </a:xfrm>
              <a:prstGeom prst="rect">
                <a:avLst/>
              </a:prstGeom>
            </p:spPr>
            <p:txBody>
              <a:bodyPr lIns="46988" tIns="46988" rIns="46988" bIns="46988" rtlCol="0" anchor="ctr"/>
              <a:lstStyle/>
              <a:p>
                <a:pPr algn="ctr">
                  <a:lnSpc>
                    <a:spcPts val="3900"/>
                  </a:lnSpc>
                </a:pPr>
                <a:r>
                  <a:rPr lang="en-US" sz="3000">
                    <a:solidFill>
                      <a:srgbClr val="202124"/>
                    </a:solidFill>
                    <a:latin typeface="Garet Bold"/>
                  </a:rPr>
                  <a:t>1</a:t>
                </a:r>
              </a:p>
            </p:txBody>
          </p:sp>
        </p:grpSp>
        <p:grpSp>
          <p:nvGrpSpPr>
            <p:cNvPr id="11" name="Group 11"/>
            <p:cNvGrpSpPr/>
            <p:nvPr/>
          </p:nvGrpSpPr>
          <p:grpSpPr>
            <a:xfrm>
              <a:off x="3274" y="1764699"/>
              <a:ext cx="1135520" cy="1135520"/>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C3C"/>
              </a:solidFill>
            </p:spPr>
          </p:sp>
          <p:sp>
            <p:nvSpPr>
              <p:cNvPr id="13" name="TextBox 13"/>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2</a:t>
                </a:r>
              </a:p>
            </p:txBody>
          </p:sp>
        </p:grpSp>
        <p:grpSp>
          <p:nvGrpSpPr>
            <p:cNvPr id="14" name="Group 14"/>
            <p:cNvGrpSpPr/>
            <p:nvPr/>
          </p:nvGrpSpPr>
          <p:grpSpPr>
            <a:xfrm>
              <a:off x="3274" y="3522519"/>
              <a:ext cx="1135520" cy="1135520"/>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185F4"/>
              </a:solidFill>
            </p:spPr>
          </p:sp>
          <p:sp>
            <p:nvSpPr>
              <p:cNvPr id="16" name="TextBox 16"/>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3</a:t>
                </a:r>
              </a:p>
            </p:txBody>
          </p:sp>
        </p:grpSp>
      </p:grpSp>
      <p:sp>
        <p:nvSpPr>
          <p:cNvPr id="17" name="TextBox 17"/>
          <p:cNvSpPr txBox="1"/>
          <p:nvPr/>
        </p:nvSpPr>
        <p:spPr>
          <a:xfrm>
            <a:off x="11787286" y="4151151"/>
            <a:ext cx="6238168" cy="682625"/>
          </a:xfrm>
          <a:prstGeom prst="rect">
            <a:avLst/>
          </a:prstGeom>
        </p:spPr>
        <p:txBody>
          <a:bodyPr lIns="0" tIns="0" rIns="0" bIns="0" rtlCol="0" anchor="t">
            <a:spAutoFit/>
          </a:bodyPr>
          <a:lstStyle/>
          <a:p>
            <a:pPr>
              <a:lnSpc>
                <a:spcPts val="2799"/>
              </a:lnSpc>
            </a:pPr>
            <a:r>
              <a:rPr lang="en-US" sz="1999">
                <a:solidFill>
                  <a:srgbClr val="202124"/>
                </a:solidFill>
                <a:latin typeface="Garet Bold"/>
              </a:rPr>
              <a:t>Capacity Building and Training </a:t>
            </a:r>
          </a:p>
          <a:p>
            <a:pPr>
              <a:lnSpc>
                <a:spcPts val="2799"/>
              </a:lnSpc>
              <a:spcBef>
                <a:spcPct val="0"/>
              </a:spcBef>
            </a:pPr>
            <a:endParaRPr lang="en-US" sz="1999">
              <a:solidFill>
                <a:srgbClr val="202124"/>
              </a:solidFill>
              <a:latin typeface="Garet Bold"/>
            </a:endParaRPr>
          </a:p>
        </p:txBody>
      </p:sp>
      <p:sp>
        <p:nvSpPr>
          <p:cNvPr id="18" name="TextBox 18"/>
          <p:cNvSpPr txBox="1"/>
          <p:nvPr/>
        </p:nvSpPr>
        <p:spPr>
          <a:xfrm>
            <a:off x="11787286" y="5469516"/>
            <a:ext cx="6238168" cy="692150"/>
          </a:xfrm>
          <a:prstGeom prst="rect">
            <a:avLst/>
          </a:prstGeom>
        </p:spPr>
        <p:txBody>
          <a:bodyPr lIns="0" tIns="0" rIns="0" bIns="0" rtlCol="0" anchor="t">
            <a:spAutoFit/>
          </a:bodyPr>
          <a:lstStyle/>
          <a:p>
            <a:pPr>
              <a:lnSpc>
                <a:spcPts val="2800"/>
              </a:lnSpc>
            </a:pPr>
            <a:r>
              <a:rPr lang="en-US" sz="2000">
                <a:solidFill>
                  <a:srgbClr val="202124"/>
                </a:solidFill>
                <a:latin typeface="Garet Bold"/>
              </a:rPr>
              <a:t>Funding and Investment </a:t>
            </a:r>
          </a:p>
          <a:p>
            <a:pPr>
              <a:lnSpc>
                <a:spcPts val="2800"/>
              </a:lnSpc>
              <a:spcBef>
                <a:spcPct val="0"/>
              </a:spcBef>
            </a:pPr>
            <a:endParaRPr lang="en-US" sz="2000">
              <a:solidFill>
                <a:srgbClr val="202124"/>
              </a:solidFill>
              <a:latin typeface="Garet Bold"/>
            </a:endParaRPr>
          </a:p>
        </p:txBody>
      </p:sp>
      <p:grpSp>
        <p:nvGrpSpPr>
          <p:cNvPr id="19" name="Group 19"/>
          <p:cNvGrpSpPr/>
          <p:nvPr/>
        </p:nvGrpSpPr>
        <p:grpSpPr>
          <a:xfrm>
            <a:off x="10447339" y="3982136"/>
            <a:ext cx="851640" cy="851640"/>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BF63"/>
            </a:solidFill>
          </p:spPr>
        </p:sp>
        <p:sp>
          <p:nvSpPr>
            <p:cNvPr id="21" name="TextBox 21"/>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4</a:t>
              </a:r>
            </a:p>
          </p:txBody>
        </p:sp>
      </p:grpSp>
      <p:grpSp>
        <p:nvGrpSpPr>
          <p:cNvPr id="22" name="Group 22"/>
          <p:cNvGrpSpPr/>
          <p:nvPr/>
        </p:nvGrpSpPr>
        <p:grpSpPr>
          <a:xfrm>
            <a:off x="10447339" y="5310026"/>
            <a:ext cx="851640" cy="851640"/>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6C4"/>
            </a:solidFill>
          </p:spPr>
        </p:sp>
        <p:sp>
          <p:nvSpPr>
            <p:cNvPr id="24" name="TextBox 24"/>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5</a:t>
              </a:r>
            </a:p>
          </p:txBody>
        </p:sp>
      </p:grpSp>
      <p:grpSp>
        <p:nvGrpSpPr>
          <p:cNvPr id="25" name="Group 25"/>
          <p:cNvGrpSpPr/>
          <p:nvPr/>
        </p:nvGrpSpPr>
        <p:grpSpPr>
          <a:xfrm>
            <a:off x="1845378" y="3249615"/>
            <a:ext cx="7298622" cy="4716121"/>
            <a:chOff x="0" y="0"/>
            <a:chExt cx="2084192" cy="1346734"/>
          </a:xfrm>
        </p:grpSpPr>
        <p:sp>
          <p:nvSpPr>
            <p:cNvPr id="26" name="Freeform 26"/>
            <p:cNvSpPr/>
            <p:nvPr/>
          </p:nvSpPr>
          <p:spPr>
            <a:xfrm>
              <a:off x="0" y="0"/>
              <a:ext cx="2084192" cy="1346734"/>
            </a:xfrm>
            <a:custGeom>
              <a:avLst/>
              <a:gdLst/>
              <a:ahLst/>
              <a:cxnLst/>
              <a:rect l="l" t="t" r="r" b="b"/>
              <a:pathLst>
                <a:path w="2084192" h="1346734">
                  <a:moveTo>
                    <a:pt x="53037" y="0"/>
                  </a:moveTo>
                  <a:lnTo>
                    <a:pt x="2031155" y="0"/>
                  </a:lnTo>
                  <a:cubicBezTo>
                    <a:pt x="2060446" y="0"/>
                    <a:pt x="2084192" y="23745"/>
                    <a:pt x="2084192" y="53037"/>
                  </a:cubicBezTo>
                  <a:lnTo>
                    <a:pt x="2084192" y="1293697"/>
                  </a:lnTo>
                  <a:cubicBezTo>
                    <a:pt x="2084192" y="1322988"/>
                    <a:pt x="2060446" y="1346734"/>
                    <a:pt x="2031155" y="1346734"/>
                  </a:cubicBezTo>
                  <a:lnTo>
                    <a:pt x="53037" y="1346734"/>
                  </a:lnTo>
                  <a:cubicBezTo>
                    <a:pt x="23745" y="1346734"/>
                    <a:pt x="0" y="1322988"/>
                    <a:pt x="0" y="1293697"/>
                  </a:cubicBezTo>
                  <a:lnTo>
                    <a:pt x="0" y="53037"/>
                  </a:lnTo>
                  <a:cubicBezTo>
                    <a:pt x="0" y="23745"/>
                    <a:pt x="23745" y="0"/>
                    <a:pt x="53037" y="0"/>
                  </a:cubicBezTo>
                  <a:close/>
                </a:path>
              </a:pathLst>
            </a:custGeom>
            <a:solidFill>
              <a:srgbClr val="000000">
                <a:alpha val="0"/>
              </a:srgbClr>
            </a:solidFill>
            <a:ln w="28575">
              <a:solidFill>
                <a:srgbClr val="202124"/>
              </a:solidFill>
            </a:ln>
          </p:spPr>
        </p:sp>
        <p:sp>
          <p:nvSpPr>
            <p:cNvPr id="27" name="TextBox 27"/>
            <p:cNvSpPr txBox="1"/>
            <p:nvPr/>
          </p:nvSpPr>
          <p:spPr>
            <a:xfrm>
              <a:off x="0" y="-28575"/>
              <a:ext cx="812800" cy="841375"/>
            </a:xfrm>
            <a:prstGeom prst="rect">
              <a:avLst/>
            </a:prstGeom>
          </p:spPr>
          <p:txBody>
            <a:bodyPr lIns="46853" tIns="46853" rIns="46853" bIns="46853" rtlCol="0" anchor="ctr"/>
            <a:lstStyle/>
            <a:p>
              <a:pPr algn="ctr">
                <a:lnSpc>
                  <a:spcPts val="3380"/>
                </a:lnSpc>
              </a:pPr>
              <a:endParaRPr/>
            </a:p>
          </p:txBody>
        </p:sp>
      </p:grpSp>
      <p:grpSp>
        <p:nvGrpSpPr>
          <p:cNvPr id="28" name="Group 28"/>
          <p:cNvGrpSpPr/>
          <p:nvPr/>
        </p:nvGrpSpPr>
        <p:grpSpPr>
          <a:xfrm>
            <a:off x="9772725" y="3249615"/>
            <a:ext cx="7298622" cy="4716121"/>
            <a:chOff x="0" y="0"/>
            <a:chExt cx="2084192" cy="1346734"/>
          </a:xfrm>
        </p:grpSpPr>
        <p:sp>
          <p:nvSpPr>
            <p:cNvPr id="29" name="Freeform 29"/>
            <p:cNvSpPr/>
            <p:nvPr/>
          </p:nvSpPr>
          <p:spPr>
            <a:xfrm>
              <a:off x="0" y="0"/>
              <a:ext cx="2084192" cy="1346734"/>
            </a:xfrm>
            <a:custGeom>
              <a:avLst/>
              <a:gdLst/>
              <a:ahLst/>
              <a:cxnLst/>
              <a:rect l="l" t="t" r="r" b="b"/>
              <a:pathLst>
                <a:path w="2084192" h="1346734">
                  <a:moveTo>
                    <a:pt x="53037" y="0"/>
                  </a:moveTo>
                  <a:lnTo>
                    <a:pt x="2031155" y="0"/>
                  </a:lnTo>
                  <a:cubicBezTo>
                    <a:pt x="2060446" y="0"/>
                    <a:pt x="2084192" y="23745"/>
                    <a:pt x="2084192" y="53037"/>
                  </a:cubicBezTo>
                  <a:lnTo>
                    <a:pt x="2084192" y="1293697"/>
                  </a:lnTo>
                  <a:cubicBezTo>
                    <a:pt x="2084192" y="1322988"/>
                    <a:pt x="2060446" y="1346734"/>
                    <a:pt x="2031155" y="1346734"/>
                  </a:cubicBezTo>
                  <a:lnTo>
                    <a:pt x="53037" y="1346734"/>
                  </a:lnTo>
                  <a:cubicBezTo>
                    <a:pt x="23745" y="1346734"/>
                    <a:pt x="0" y="1322988"/>
                    <a:pt x="0" y="1293697"/>
                  </a:cubicBezTo>
                  <a:lnTo>
                    <a:pt x="0" y="53037"/>
                  </a:lnTo>
                  <a:cubicBezTo>
                    <a:pt x="0" y="23745"/>
                    <a:pt x="23745" y="0"/>
                    <a:pt x="53037" y="0"/>
                  </a:cubicBezTo>
                  <a:close/>
                </a:path>
              </a:pathLst>
            </a:custGeom>
            <a:solidFill>
              <a:srgbClr val="000000">
                <a:alpha val="0"/>
              </a:srgbClr>
            </a:solidFill>
            <a:ln w="28575">
              <a:solidFill>
                <a:srgbClr val="202124"/>
              </a:solidFill>
            </a:ln>
          </p:spPr>
        </p:sp>
        <p:sp>
          <p:nvSpPr>
            <p:cNvPr id="30" name="TextBox 30"/>
            <p:cNvSpPr txBox="1"/>
            <p:nvPr/>
          </p:nvSpPr>
          <p:spPr>
            <a:xfrm>
              <a:off x="0" y="-28575"/>
              <a:ext cx="812800" cy="841375"/>
            </a:xfrm>
            <a:prstGeom prst="rect">
              <a:avLst/>
            </a:prstGeom>
          </p:spPr>
          <p:txBody>
            <a:bodyPr lIns="46853" tIns="46853" rIns="46853" bIns="46853" rtlCol="0" anchor="ctr"/>
            <a:lstStyle/>
            <a:p>
              <a:pPr algn="ctr">
                <a:lnSpc>
                  <a:spcPts val="3380"/>
                </a:lnSpc>
              </a:pPr>
              <a:endParaRPr/>
            </a:p>
          </p:txBody>
        </p:sp>
      </p:grpSp>
      <p:grpSp>
        <p:nvGrpSpPr>
          <p:cNvPr id="31" name="Group 31"/>
          <p:cNvGrpSpPr/>
          <p:nvPr/>
        </p:nvGrpSpPr>
        <p:grpSpPr>
          <a:xfrm>
            <a:off x="61458" y="9337363"/>
            <a:ext cx="2424685" cy="839587"/>
            <a:chOff x="0" y="0"/>
            <a:chExt cx="3232914" cy="1119449"/>
          </a:xfrm>
        </p:grpSpPr>
        <p:sp>
          <p:nvSpPr>
            <p:cNvPr id="32" name="Freeform 32"/>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4"/>
              <a:stretch>
                <a:fillRect/>
              </a:stretch>
            </a:blipFill>
          </p:spPr>
        </p:sp>
        <p:sp>
          <p:nvSpPr>
            <p:cNvPr id="33" name="Freeform 33"/>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5"/>
              <a:stretch>
                <a:fillRect/>
              </a:stretch>
            </a:blipFill>
          </p:spPr>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AutoShape 2"/>
          <p:cNvSpPr/>
          <p:nvPr/>
        </p:nvSpPr>
        <p:spPr>
          <a:xfrm>
            <a:off x="1028700" y="8515642"/>
            <a:ext cx="16428878" cy="0"/>
          </a:xfrm>
          <a:prstGeom prst="line">
            <a:avLst/>
          </a:prstGeom>
          <a:ln w="28575" cap="flat">
            <a:solidFill>
              <a:srgbClr val="202124"/>
            </a:solidFill>
            <a:prstDash val="solid"/>
            <a:headEnd type="none" w="sm" len="sm"/>
            <a:tailEnd type="none" w="sm" len="sm"/>
          </a:ln>
        </p:spPr>
      </p:sp>
      <p:sp>
        <p:nvSpPr>
          <p:cNvPr id="6" name="Freeform 6"/>
          <p:cNvSpPr/>
          <p:nvPr/>
        </p:nvSpPr>
        <p:spPr>
          <a:xfrm>
            <a:off x="15849600" y="1773598"/>
            <a:ext cx="1938320" cy="1938320"/>
          </a:xfrm>
          <a:custGeom>
            <a:avLst/>
            <a:gdLst/>
            <a:ahLst/>
            <a:cxnLst/>
            <a:rect l="l" t="t" r="r" b="b"/>
            <a:pathLst>
              <a:path w="1938320" h="1938320">
                <a:moveTo>
                  <a:pt x="0" y="0"/>
                </a:moveTo>
                <a:lnTo>
                  <a:pt x="1938320" y="0"/>
                </a:lnTo>
                <a:lnTo>
                  <a:pt x="1938320" y="1938320"/>
                </a:lnTo>
                <a:lnTo>
                  <a:pt x="0" y="19383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7" name="TextBox 7"/>
          <p:cNvSpPr txBox="1"/>
          <p:nvPr/>
        </p:nvSpPr>
        <p:spPr>
          <a:xfrm>
            <a:off x="5181600" y="3232124"/>
            <a:ext cx="11764118" cy="3260725"/>
          </a:xfrm>
          <a:prstGeom prst="rect">
            <a:avLst/>
          </a:prstGeom>
        </p:spPr>
        <p:txBody>
          <a:bodyPr lIns="0" tIns="0" rIns="0" bIns="0" rtlCol="0" anchor="t">
            <a:spAutoFit/>
          </a:bodyPr>
          <a:lstStyle/>
          <a:p>
            <a:pPr>
              <a:lnSpc>
                <a:spcPts val="6499"/>
              </a:lnSpc>
            </a:pPr>
            <a:r>
              <a:rPr lang="en-US" sz="4999" dirty="0">
                <a:solidFill>
                  <a:srgbClr val="202124"/>
                </a:solidFill>
                <a:latin typeface="Garet Bold"/>
              </a:rPr>
              <a:t>Based on steps 4, 5, and 6 you can now draft a final tourism product portfolio </a:t>
            </a:r>
          </a:p>
          <a:p>
            <a:pPr>
              <a:lnSpc>
                <a:spcPts val="6499"/>
              </a:lnSpc>
            </a:pPr>
            <a:endParaRPr lang="en-US" sz="4999" dirty="0">
              <a:solidFill>
                <a:srgbClr val="202124"/>
              </a:solidFill>
              <a:latin typeface="Garet Bold"/>
            </a:endParaRPr>
          </a:p>
        </p:txBody>
      </p:sp>
      <p:sp>
        <p:nvSpPr>
          <p:cNvPr id="8" name="AutoShape 8"/>
          <p:cNvSpPr/>
          <p:nvPr/>
        </p:nvSpPr>
        <p:spPr>
          <a:xfrm>
            <a:off x="1028700" y="1014412"/>
            <a:ext cx="16428878" cy="0"/>
          </a:xfrm>
          <a:prstGeom prst="line">
            <a:avLst/>
          </a:prstGeom>
          <a:ln w="28575" cap="flat">
            <a:solidFill>
              <a:srgbClr val="202124"/>
            </a:solidFill>
            <a:prstDash val="solid"/>
            <a:headEnd type="none" w="sm" len="sm"/>
            <a:tailEnd type="none" w="sm" len="sm"/>
          </a:ln>
        </p:spPr>
      </p:sp>
      <p:sp>
        <p:nvSpPr>
          <p:cNvPr id="9" name="Freeform 9"/>
          <p:cNvSpPr/>
          <p:nvPr/>
        </p:nvSpPr>
        <p:spPr>
          <a:xfrm>
            <a:off x="1028700" y="2714771"/>
            <a:ext cx="3842194" cy="4114800"/>
          </a:xfrm>
          <a:custGeom>
            <a:avLst/>
            <a:gdLst/>
            <a:ahLst/>
            <a:cxnLst/>
            <a:rect l="l" t="t" r="r" b="b"/>
            <a:pathLst>
              <a:path w="3842194" h="4114800">
                <a:moveTo>
                  <a:pt x="0" y="0"/>
                </a:moveTo>
                <a:lnTo>
                  <a:pt x="3842194" y="0"/>
                </a:lnTo>
                <a:lnTo>
                  <a:pt x="384219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61458" y="9337363"/>
            <a:ext cx="2424685" cy="839587"/>
            <a:chOff x="0" y="0"/>
            <a:chExt cx="3232914" cy="1119449"/>
          </a:xfrm>
        </p:grpSpPr>
        <p:sp>
          <p:nvSpPr>
            <p:cNvPr id="11" name="Freeform 11"/>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6"/>
              <a:stretch>
                <a:fillRect/>
              </a:stretch>
            </a:blipFill>
          </p:spPr>
        </p:sp>
        <p:sp>
          <p:nvSpPr>
            <p:cNvPr id="12" name="Freeform 12"/>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7"/>
              <a:stretch>
                <a:fillRect/>
              </a:stretch>
            </a:blipFill>
          </p:spPr>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5" name="Freeform 5"/>
          <p:cNvSpPr/>
          <p:nvPr/>
        </p:nvSpPr>
        <p:spPr>
          <a:xfrm>
            <a:off x="1028700" y="4404623"/>
            <a:ext cx="2759902" cy="2563259"/>
          </a:xfrm>
          <a:custGeom>
            <a:avLst/>
            <a:gdLst/>
            <a:ahLst/>
            <a:cxnLst/>
            <a:rect l="l" t="t" r="r" b="b"/>
            <a:pathLst>
              <a:path w="2759902" h="2563259">
                <a:moveTo>
                  <a:pt x="0" y="0"/>
                </a:moveTo>
                <a:lnTo>
                  <a:pt x="2759902" y="0"/>
                </a:lnTo>
                <a:lnTo>
                  <a:pt x="2759902" y="2563259"/>
                </a:lnTo>
                <a:lnTo>
                  <a:pt x="0" y="25632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4895507" y="3667125"/>
            <a:ext cx="737498" cy="737498"/>
          </a:xfrm>
          <a:custGeom>
            <a:avLst/>
            <a:gdLst/>
            <a:ahLst/>
            <a:cxnLst/>
            <a:rect l="l" t="t" r="r" b="b"/>
            <a:pathLst>
              <a:path w="737498" h="737498">
                <a:moveTo>
                  <a:pt x="0" y="0"/>
                </a:moveTo>
                <a:lnTo>
                  <a:pt x="737498" y="0"/>
                </a:lnTo>
                <a:lnTo>
                  <a:pt x="737498" y="737498"/>
                </a:lnTo>
                <a:lnTo>
                  <a:pt x="0" y="7374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2971800" y="1400258"/>
            <a:ext cx="9300865" cy="803275"/>
          </a:xfrm>
          <a:prstGeom prst="rect">
            <a:avLst/>
          </a:prstGeom>
        </p:spPr>
        <p:txBody>
          <a:bodyPr lIns="0" tIns="0" rIns="0" bIns="0" rtlCol="0" anchor="t">
            <a:spAutoFit/>
          </a:bodyPr>
          <a:lstStyle/>
          <a:p>
            <a:pPr>
              <a:lnSpc>
                <a:spcPts val="6499"/>
              </a:lnSpc>
            </a:pPr>
            <a:r>
              <a:rPr lang="en-US" sz="4999" dirty="0">
                <a:solidFill>
                  <a:srgbClr val="202124"/>
                </a:solidFill>
                <a:latin typeface="Garet Bold"/>
              </a:rPr>
              <a:t>PHASE 2   FINAL CHECKLIST  </a:t>
            </a:r>
          </a:p>
        </p:txBody>
      </p:sp>
      <p:sp>
        <p:nvSpPr>
          <p:cNvPr id="8" name="TextBox 8"/>
          <p:cNvSpPr txBox="1"/>
          <p:nvPr/>
        </p:nvSpPr>
        <p:spPr>
          <a:xfrm>
            <a:off x="6136422" y="3200400"/>
            <a:ext cx="10242150" cy="466725"/>
          </a:xfrm>
          <a:prstGeom prst="rect">
            <a:avLst/>
          </a:prstGeom>
        </p:spPr>
        <p:txBody>
          <a:bodyPr lIns="0" tIns="0" rIns="0" bIns="0" rtlCol="0" anchor="t">
            <a:spAutoFit/>
          </a:bodyPr>
          <a:lstStyle/>
          <a:p>
            <a:pPr>
              <a:lnSpc>
                <a:spcPts val="3899"/>
              </a:lnSpc>
              <a:spcBef>
                <a:spcPct val="0"/>
              </a:spcBef>
            </a:pPr>
            <a:endParaRPr/>
          </a:p>
        </p:txBody>
      </p:sp>
      <p:sp>
        <p:nvSpPr>
          <p:cNvPr id="9" name="Freeform 9"/>
          <p:cNvSpPr/>
          <p:nvPr/>
        </p:nvSpPr>
        <p:spPr>
          <a:xfrm>
            <a:off x="4895507" y="5334272"/>
            <a:ext cx="737498" cy="737498"/>
          </a:xfrm>
          <a:custGeom>
            <a:avLst/>
            <a:gdLst/>
            <a:ahLst/>
            <a:cxnLst/>
            <a:rect l="l" t="t" r="r" b="b"/>
            <a:pathLst>
              <a:path w="737498" h="737498">
                <a:moveTo>
                  <a:pt x="0" y="0"/>
                </a:moveTo>
                <a:lnTo>
                  <a:pt x="737498" y="0"/>
                </a:lnTo>
                <a:lnTo>
                  <a:pt x="737498" y="737498"/>
                </a:lnTo>
                <a:lnTo>
                  <a:pt x="0" y="7374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4895507" y="7001418"/>
            <a:ext cx="737498" cy="737498"/>
          </a:xfrm>
          <a:custGeom>
            <a:avLst/>
            <a:gdLst/>
            <a:ahLst/>
            <a:cxnLst/>
            <a:rect l="l" t="t" r="r" b="b"/>
            <a:pathLst>
              <a:path w="737498" h="737498">
                <a:moveTo>
                  <a:pt x="0" y="0"/>
                </a:moveTo>
                <a:lnTo>
                  <a:pt x="737498" y="0"/>
                </a:lnTo>
                <a:lnTo>
                  <a:pt x="737498" y="737498"/>
                </a:lnTo>
                <a:lnTo>
                  <a:pt x="0" y="7374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6542175" y="3547831"/>
            <a:ext cx="10717125" cy="1710055"/>
          </a:xfrm>
          <a:prstGeom prst="rect">
            <a:avLst/>
          </a:prstGeom>
        </p:spPr>
        <p:txBody>
          <a:bodyPr lIns="0" tIns="0" rIns="0" bIns="0" rtlCol="0" anchor="t">
            <a:spAutoFit/>
          </a:bodyPr>
          <a:lstStyle/>
          <a:p>
            <a:pPr>
              <a:lnSpc>
                <a:spcPts val="3379"/>
              </a:lnSpc>
            </a:pPr>
            <a:r>
              <a:rPr lang="en-US" sz="2599">
                <a:solidFill>
                  <a:srgbClr val="202124"/>
                </a:solidFill>
                <a:latin typeface="Garet Bold"/>
              </a:rPr>
              <a:t>Carry out a quality assessment and gap analysis of your  identifed products </a:t>
            </a:r>
          </a:p>
          <a:p>
            <a:pPr>
              <a:lnSpc>
                <a:spcPts val="3379"/>
              </a:lnSpc>
            </a:pPr>
            <a:endParaRPr lang="en-US" sz="2599">
              <a:solidFill>
                <a:srgbClr val="202124"/>
              </a:solidFill>
              <a:latin typeface="Garet Bold"/>
            </a:endParaRPr>
          </a:p>
          <a:p>
            <a:pPr>
              <a:lnSpc>
                <a:spcPts val="3379"/>
              </a:lnSpc>
              <a:spcBef>
                <a:spcPct val="0"/>
              </a:spcBef>
            </a:pPr>
            <a:endParaRPr lang="en-US" sz="2599">
              <a:solidFill>
                <a:srgbClr val="202124"/>
              </a:solidFill>
              <a:latin typeface="Garet Bold"/>
            </a:endParaRPr>
          </a:p>
        </p:txBody>
      </p:sp>
      <p:sp>
        <p:nvSpPr>
          <p:cNvPr id="12" name="Freeform 12"/>
          <p:cNvSpPr/>
          <p:nvPr/>
        </p:nvSpPr>
        <p:spPr>
          <a:xfrm>
            <a:off x="759784" y="805242"/>
            <a:ext cx="1828485" cy="1958216"/>
          </a:xfrm>
          <a:custGeom>
            <a:avLst/>
            <a:gdLst/>
            <a:ahLst/>
            <a:cxnLst/>
            <a:rect l="l" t="t" r="r" b="b"/>
            <a:pathLst>
              <a:path w="1828485" h="1958216">
                <a:moveTo>
                  <a:pt x="0" y="0"/>
                </a:moveTo>
                <a:lnTo>
                  <a:pt x="1828485" y="0"/>
                </a:lnTo>
                <a:lnTo>
                  <a:pt x="1828485" y="1958217"/>
                </a:lnTo>
                <a:lnTo>
                  <a:pt x="0" y="19582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TextBox 13"/>
          <p:cNvSpPr txBox="1"/>
          <p:nvPr/>
        </p:nvSpPr>
        <p:spPr>
          <a:xfrm>
            <a:off x="6542175" y="5305697"/>
            <a:ext cx="9836396" cy="852469"/>
          </a:xfrm>
          <a:prstGeom prst="rect">
            <a:avLst/>
          </a:prstGeom>
        </p:spPr>
        <p:txBody>
          <a:bodyPr lIns="0" tIns="0" rIns="0" bIns="0" rtlCol="0" anchor="t">
            <a:spAutoFit/>
          </a:bodyPr>
          <a:lstStyle/>
          <a:p>
            <a:pPr>
              <a:lnSpc>
                <a:spcPts val="3414"/>
              </a:lnSpc>
              <a:spcBef>
                <a:spcPct val="0"/>
              </a:spcBef>
            </a:pPr>
            <a:r>
              <a:rPr lang="en-US" sz="2626">
                <a:solidFill>
                  <a:srgbClr val="202124"/>
                </a:solidFill>
                <a:latin typeface="Garet Bold"/>
              </a:rPr>
              <a:t>Define a product concept that captures the essence of your product and appeals to your identified market </a:t>
            </a:r>
          </a:p>
        </p:txBody>
      </p:sp>
      <p:sp>
        <p:nvSpPr>
          <p:cNvPr id="14" name="TextBox 14"/>
          <p:cNvSpPr txBox="1"/>
          <p:nvPr/>
        </p:nvSpPr>
        <p:spPr>
          <a:xfrm>
            <a:off x="6542175" y="6972843"/>
            <a:ext cx="10270494" cy="833943"/>
          </a:xfrm>
          <a:prstGeom prst="rect">
            <a:avLst/>
          </a:prstGeom>
        </p:spPr>
        <p:txBody>
          <a:bodyPr lIns="0" tIns="0" rIns="0" bIns="0" rtlCol="0" anchor="t">
            <a:spAutoFit/>
          </a:bodyPr>
          <a:lstStyle/>
          <a:p>
            <a:pPr>
              <a:lnSpc>
                <a:spcPts val="3360"/>
              </a:lnSpc>
              <a:spcBef>
                <a:spcPct val="0"/>
              </a:spcBef>
            </a:pPr>
            <a:r>
              <a:rPr lang="en-US" sz="2585">
                <a:solidFill>
                  <a:srgbClr val="202124"/>
                </a:solidFill>
                <a:latin typeface="Garet Bold"/>
              </a:rPr>
              <a:t>Identify what public polices and investments are needed to help develop your product </a:t>
            </a:r>
          </a:p>
        </p:txBody>
      </p:sp>
      <p:grpSp>
        <p:nvGrpSpPr>
          <p:cNvPr id="15" name="Group 15"/>
          <p:cNvGrpSpPr/>
          <p:nvPr/>
        </p:nvGrpSpPr>
        <p:grpSpPr>
          <a:xfrm>
            <a:off x="61458" y="9337363"/>
            <a:ext cx="2424685" cy="839587"/>
            <a:chOff x="0" y="0"/>
            <a:chExt cx="3232914" cy="1119449"/>
          </a:xfrm>
        </p:grpSpPr>
        <p:sp>
          <p:nvSpPr>
            <p:cNvPr id="16" name="Freeform 16"/>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8"/>
              <a:stretch>
                <a:fillRect/>
              </a:stretch>
            </a:blipFill>
          </p:spPr>
        </p:sp>
        <p:sp>
          <p:nvSpPr>
            <p:cNvPr id="17" name="Freeform 17"/>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9"/>
              <a:stretch>
                <a:fillRect/>
              </a:stretch>
            </a:blipFill>
          </p:spPr>
        </p:sp>
      </p:grpSp>
      <mc:AlternateContent xmlns:mc="http://schemas.openxmlformats.org/markup-compatibility/2006" xmlns:p14="http://schemas.microsoft.com/office/powerpoint/2010/main">
        <mc:Choice Requires="p14">
          <p:contentPart p14:bwMode="auto" r:id="rId10">
            <p14:nvContentPartPr>
              <p14:cNvPr id="3" name="Ink 2">
                <a:extLst>
                  <a:ext uri="{FF2B5EF4-FFF2-40B4-BE49-F238E27FC236}">
                    <a16:creationId xmlns:a16="http://schemas.microsoft.com/office/drawing/2014/main" id="{709C249B-F689-2C67-75D7-9BEB5BEAC146}"/>
                  </a:ext>
                </a:extLst>
              </p14:cNvPr>
              <p14:cNvContentPartPr/>
              <p14:nvPr/>
            </p14:nvContentPartPr>
            <p14:xfrm>
              <a:off x="6060563" y="457312"/>
              <a:ext cx="6369480" cy="2699280"/>
            </p14:xfrm>
          </p:contentPart>
        </mc:Choice>
        <mc:Fallback xmlns="">
          <p:pic>
            <p:nvPicPr>
              <p:cNvPr id="3" name="Ink 2">
                <a:extLst>
                  <a:ext uri="{FF2B5EF4-FFF2-40B4-BE49-F238E27FC236}">
                    <a16:creationId xmlns:a16="http://schemas.microsoft.com/office/drawing/2014/main" id="{709C249B-F689-2C67-75D7-9BEB5BEAC146}"/>
                  </a:ext>
                </a:extLst>
              </p:cNvPr>
              <p:cNvPicPr/>
              <p:nvPr/>
            </p:nvPicPr>
            <p:blipFill>
              <a:blip r:embed="rId11"/>
              <a:stretch>
                <a:fillRect/>
              </a:stretch>
            </p:blipFill>
            <p:spPr>
              <a:xfrm>
                <a:off x="5997563" y="394312"/>
                <a:ext cx="6495120" cy="2824920"/>
              </a:xfrm>
              <a:prstGeom prst="rect">
                <a:avLst/>
              </a:prstGeom>
            </p:spPr>
          </p:pic>
        </mc:Fallback>
      </mc:AlternateContent>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4185F4"/>
        </a:solidFill>
        <a:effectLst/>
      </p:bgPr>
    </p:bg>
    <p:spTree>
      <p:nvGrpSpPr>
        <p:cNvPr id="1" name=""/>
        <p:cNvGrpSpPr/>
        <p:nvPr/>
      </p:nvGrpSpPr>
      <p:grpSpPr>
        <a:xfrm>
          <a:off x="0" y="0"/>
          <a:ext cx="0" cy="0"/>
          <a:chOff x="0" y="0"/>
          <a:chExt cx="0" cy="0"/>
        </a:xfrm>
      </p:grpSpPr>
      <p:sp>
        <p:nvSpPr>
          <p:cNvPr id="2" name="AutoShape 2"/>
          <p:cNvSpPr/>
          <p:nvPr/>
        </p:nvSpPr>
        <p:spPr>
          <a:xfrm>
            <a:off x="1028700" y="9244012"/>
            <a:ext cx="16428878" cy="0"/>
          </a:xfrm>
          <a:prstGeom prst="line">
            <a:avLst/>
          </a:prstGeom>
          <a:ln w="28575" cap="flat">
            <a:solidFill>
              <a:srgbClr val="202124"/>
            </a:solidFill>
            <a:prstDash val="solid"/>
            <a:headEnd type="none" w="sm" len="sm"/>
            <a:tailEnd type="none" w="sm" len="sm"/>
          </a:ln>
        </p:spPr>
      </p:sp>
      <p:grpSp>
        <p:nvGrpSpPr>
          <p:cNvPr id="3" name="Group 3"/>
          <p:cNvGrpSpPr/>
          <p:nvPr/>
        </p:nvGrpSpPr>
        <p:grpSpPr>
          <a:xfrm>
            <a:off x="17085740" y="851496"/>
            <a:ext cx="371838" cy="354408"/>
            <a:chOff x="0" y="0"/>
            <a:chExt cx="812800" cy="774700"/>
          </a:xfrm>
        </p:grpSpPr>
        <p:sp>
          <p:nvSpPr>
            <p:cNvPr id="4" name="Freeform 4"/>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5EDE1"/>
            </a:solidFill>
          </p:spPr>
        </p:sp>
        <p:sp>
          <p:nvSpPr>
            <p:cNvPr id="5" name="TextBox 5"/>
            <p:cNvSpPr txBox="1"/>
            <p:nvPr/>
          </p:nvSpPr>
          <p:spPr>
            <a:xfrm>
              <a:off x="228600" y="238125"/>
              <a:ext cx="355600" cy="371475"/>
            </a:xfrm>
            <a:prstGeom prst="rect">
              <a:avLst/>
            </a:prstGeom>
          </p:spPr>
          <p:txBody>
            <a:bodyPr lIns="50800" tIns="50800" rIns="50800" bIns="50800" rtlCol="0" anchor="ctr"/>
            <a:lstStyle/>
            <a:p>
              <a:pPr algn="ctr">
                <a:lnSpc>
                  <a:spcPts val="3380"/>
                </a:lnSpc>
              </a:pPr>
              <a:endParaRPr/>
            </a:p>
          </p:txBody>
        </p:sp>
      </p:grpSp>
      <p:sp>
        <p:nvSpPr>
          <p:cNvPr id="6" name="AutoShape 6"/>
          <p:cNvSpPr/>
          <p:nvPr/>
        </p:nvSpPr>
        <p:spPr>
          <a:xfrm>
            <a:off x="1028700" y="1014412"/>
            <a:ext cx="16428878" cy="0"/>
          </a:xfrm>
          <a:prstGeom prst="line">
            <a:avLst/>
          </a:prstGeom>
          <a:ln w="28575" cap="flat">
            <a:solidFill>
              <a:srgbClr val="202124"/>
            </a:solidFill>
            <a:prstDash val="solid"/>
            <a:headEnd type="none" w="sm" len="sm"/>
            <a:tailEnd type="none" w="sm" len="sm"/>
          </a:ln>
        </p:spPr>
      </p:sp>
      <p:sp>
        <p:nvSpPr>
          <p:cNvPr id="10" name="Freeform 10"/>
          <p:cNvSpPr/>
          <p:nvPr/>
        </p:nvSpPr>
        <p:spPr>
          <a:xfrm>
            <a:off x="11353800" y="1593574"/>
            <a:ext cx="2375452" cy="2375452"/>
          </a:xfrm>
          <a:custGeom>
            <a:avLst/>
            <a:gdLst/>
            <a:ahLst/>
            <a:cxnLst/>
            <a:rect l="l" t="t" r="r" b="b"/>
            <a:pathLst>
              <a:path w="2375452" h="2375452">
                <a:moveTo>
                  <a:pt x="0" y="0"/>
                </a:moveTo>
                <a:lnTo>
                  <a:pt x="2375452" y="0"/>
                </a:lnTo>
                <a:lnTo>
                  <a:pt x="2375452" y="2375452"/>
                </a:lnTo>
                <a:lnTo>
                  <a:pt x="0" y="23754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11" name="Freeform 11"/>
          <p:cNvSpPr/>
          <p:nvPr/>
        </p:nvSpPr>
        <p:spPr>
          <a:xfrm>
            <a:off x="1242521" y="3235762"/>
            <a:ext cx="3807173" cy="5021451"/>
          </a:xfrm>
          <a:custGeom>
            <a:avLst/>
            <a:gdLst/>
            <a:ahLst/>
            <a:cxnLst/>
            <a:rect l="l" t="t" r="r" b="b"/>
            <a:pathLst>
              <a:path w="3807173" h="5021451">
                <a:moveTo>
                  <a:pt x="0" y="0"/>
                </a:moveTo>
                <a:lnTo>
                  <a:pt x="3807172" y="0"/>
                </a:lnTo>
                <a:lnTo>
                  <a:pt x="3807172" y="5021451"/>
                </a:lnTo>
                <a:lnTo>
                  <a:pt x="0" y="50214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TextBox 12"/>
          <p:cNvSpPr txBox="1"/>
          <p:nvPr/>
        </p:nvSpPr>
        <p:spPr>
          <a:xfrm>
            <a:off x="5486401" y="2597426"/>
            <a:ext cx="12581084" cy="6096000"/>
          </a:xfrm>
          <a:prstGeom prst="rect">
            <a:avLst/>
          </a:prstGeom>
        </p:spPr>
        <p:txBody>
          <a:bodyPr lIns="0" tIns="0" rIns="0" bIns="0" rtlCol="0" anchor="t">
            <a:spAutoFit/>
          </a:bodyPr>
          <a:lstStyle/>
          <a:p>
            <a:pPr>
              <a:lnSpc>
                <a:spcPts val="12049"/>
              </a:lnSpc>
            </a:pPr>
            <a:r>
              <a:rPr lang="en-US" sz="10041" dirty="0">
                <a:solidFill>
                  <a:srgbClr val="202124"/>
                </a:solidFill>
                <a:latin typeface="Garet Bold"/>
              </a:rPr>
              <a:t>PHASE 3 </a:t>
            </a:r>
          </a:p>
          <a:p>
            <a:pPr>
              <a:lnSpc>
                <a:spcPts val="12049"/>
              </a:lnSpc>
            </a:pPr>
            <a:r>
              <a:rPr lang="en-US" sz="10041" dirty="0">
                <a:solidFill>
                  <a:srgbClr val="202124"/>
                </a:solidFill>
                <a:latin typeface="Garet Bold"/>
              </a:rPr>
              <a:t>BUILDING A TOURISM PRODUCT</a:t>
            </a:r>
          </a:p>
        </p:txBody>
      </p:sp>
      <p:grpSp>
        <p:nvGrpSpPr>
          <p:cNvPr id="13" name="Group 13"/>
          <p:cNvGrpSpPr/>
          <p:nvPr/>
        </p:nvGrpSpPr>
        <p:grpSpPr>
          <a:xfrm>
            <a:off x="61458" y="9337363"/>
            <a:ext cx="2424685" cy="839587"/>
            <a:chOff x="0" y="0"/>
            <a:chExt cx="3232914" cy="1119449"/>
          </a:xfrm>
        </p:grpSpPr>
        <p:sp>
          <p:nvSpPr>
            <p:cNvPr id="14" name="Freeform 14"/>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6"/>
              <a:stretch>
                <a:fillRect/>
              </a:stretch>
            </a:blipFill>
          </p:spPr>
        </p:sp>
        <p:sp>
          <p:nvSpPr>
            <p:cNvPr id="15" name="Freeform 15"/>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7"/>
              <a:stretch>
                <a:fillRect/>
              </a:stretch>
            </a:blipFill>
          </p:spPr>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00065" y="-290465"/>
            <a:ext cx="1809471" cy="1809471"/>
          </a:xfrm>
          <a:custGeom>
            <a:avLst/>
            <a:gdLst/>
            <a:ahLst/>
            <a:cxnLst/>
            <a:rect l="l" t="t" r="r" b="b"/>
            <a:pathLst>
              <a:path w="1809471" h="1809471">
                <a:moveTo>
                  <a:pt x="0" y="0"/>
                </a:moveTo>
                <a:lnTo>
                  <a:pt x="1809471" y="0"/>
                </a:lnTo>
                <a:lnTo>
                  <a:pt x="1809471" y="1809470"/>
                </a:lnTo>
                <a:lnTo>
                  <a:pt x="0" y="18094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1666168" y="512332"/>
            <a:ext cx="16358217" cy="1143000"/>
          </a:xfrm>
          <a:prstGeom prst="rect">
            <a:avLst/>
          </a:prstGeom>
        </p:spPr>
        <p:txBody>
          <a:bodyPr lIns="0" tIns="0" rIns="0" bIns="0" rtlCol="0" anchor="t">
            <a:spAutoFit/>
          </a:bodyPr>
          <a:lstStyle/>
          <a:p>
            <a:pPr>
              <a:lnSpc>
                <a:spcPts val="9000"/>
              </a:lnSpc>
            </a:pPr>
            <a:r>
              <a:rPr lang="en-US" sz="7500" dirty="0">
                <a:solidFill>
                  <a:srgbClr val="202124"/>
                </a:solidFill>
                <a:latin typeface="Garet Bold"/>
              </a:rPr>
              <a:t> ROAD MAP </a:t>
            </a:r>
          </a:p>
        </p:txBody>
      </p:sp>
      <p:sp>
        <p:nvSpPr>
          <p:cNvPr id="7" name="Freeform 7"/>
          <p:cNvSpPr/>
          <p:nvPr/>
        </p:nvSpPr>
        <p:spPr>
          <a:xfrm rot="-7289350">
            <a:off x="1601558" y="3399377"/>
            <a:ext cx="12687089" cy="3488246"/>
          </a:xfrm>
          <a:custGeom>
            <a:avLst/>
            <a:gdLst/>
            <a:ahLst/>
            <a:cxnLst/>
            <a:rect l="l" t="t" r="r" b="b"/>
            <a:pathLst>
              <a:path w="12687089" h="3488246">
                <a:moveTo>
                  <a:pt x="0" y="0"/>
                </a:moveTo>
                <a:lnTo>
                  <a:pt x="12687089" y="0"/>
                </a:lnTo>
                <a:lnTo>
                  <a:pt x="12687089" y="3488246"/>
                </a:lnTo>
                <a:lnTo>
                  <a:pt x="0" y="34882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9656253" y="9258300"/>
            <a:ext cx="1400222" cy="1114927"/>
          </a:xfrm>
          <a:custGeom>
            <a:avLst/>
            <a:gdLst/>
            <a:ahLst/>
            <a:cxnLst/>
            <a:rect l="l" t="t" r="r" b="b"/>
            <a:pathLst>
              <a:path w="1400222" h="1114927">
                <a:moveTo>
                  <a:pt x="0" y="0"/>
                </a:moveTo>
                <a:lnTo>
                  <a:pt x="1400222" y="0"/>
                </a:lnTo>
                <a:lnTo>
                  <a:pt x="1400222" y="1114927"/>
                </a:lnTo>
                <a:lnTo>
                  <a:pt x="0" y="11149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3883487" y="225990"/>
            <a:ext cx="740434" cy="971061"/>
          </a:xfrm>
          <a:custGeom>
            <a:avLst/>
            <a:gdLst/>
            <a:ahLst/>
            <a:cxnLst/>
            <a:rect l="l" t="t" r="r" b="b"/>
            <a:pathLst>
              <a:path w="740434" h="971061">
                <a:moveTo>
                  <a:pt x="0" y="0"/>
                </a:moveTo>
                <a:lnTo>
                  <a:pt x="740434" y="0"/>
                </a:lnTo>
                <a:lnTo>
                  <a:pt x="740434" y="971061"/>
                </a:lnTo>
                <a:lnTo>
                  <a:pt x="0" y="9710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8756670" y="2423741"/>
            <a:ext cx="733070" cy="748348"/>
          </a:xfrm>
          <a:custGeom>
            <a:avLst/>
            <a:gdLst/>
            <a:ahLst/>
            <a:cxnLst/>
            <a:rect l="l" t="t" r="r" b="b"/>
            <a:pathLst>
              <a:path w="733070" h="748348">
                <a:moveTo>
                  <a:pt x="0" y="0"/>
                </a:moveTo>
                <a:lnTo>
                  <a:pt x="733069" y="0"/>
                </a:lnTo>
                <a:lnTo>
                  <a:pt x="733069" y="748348"/>
                </a:lnTo>
                <a:lnTo>
                  <a:pt x="0" y="7483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7333188" y="4495252"/>
            <a:ext cx="453758" cy="1287257"/>
          </a:xfrm>
          <a:custGeom>
            <a:avLst/>
            <a:gdLst/>
            <a:ahLst/>
            <a:cxnLst/>
            <a:rect l="l" t="t" r="r" b="b"/>
            <a:pathLst>
              <a:path w="453758" h="1287257">
                <a:moveTo>
                  <a:pt x="0" y="0"/>
                </a:moveTo>
                <a:lnTo>
                  <a:pt x="453758" y="0"/>
                </a:lnTo>
                <a:lnTo>
                  <a:pt x="453758" y="1287256"/>
                </a:lnTo>
                <a:lnTo>
                  <a:pt x="0" y="12872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flipH="1">
            <a:off x="8721843" y="9088460"/>
            <a:ext cx="603840" cy="1284767"/>
          </a:xfrm>
          <a:custGeom>
            <a:avLst/>
            <a:gdLst/>
            <a:ahLst/>
            <a:cxnLst/>
            <a:rect l="l" t="t" r="r" b="b"/>
            <a:pathLst>
              <a:path w="603840" h="1284767">
                <a:moveTo>
                  <a:pt x="603841" y="0"/>
                </a:moveTo>
                <a:lnTo>
                  <a:pt x="0" y="0"/>
                </a:lnTo>
                <a:lnTo>
                  <a:pt x="0" y="1284767"/>
                </a:lnTo>
                <a:lnTo>
                  <a:pt x="603841" y="1284767"/>
                </a:lnTo>
                <a:lnTo>
                  <a:pt x="603841"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p:nvPr/>
        </p:nvSpPr>
        <p:spPr>
          <a:xfrm>
            <a:off x="-928086" y="9194898"/>
            <a:ext cx="5059726" cy="1366126"/>
          </a:xfrm>
          <a:custGeom>
            <a:avLst/>
            <a:gdLst/>
            <a:ahLst/>
            <a:cxnLst/>
            <a:rect l="l" t="t" r="r" b="b"/>
            <a:pathLst>
              <a:path w="5059726" h="1366126">
                <a:moveTo>
                  <a:pt x="0" y="0"/>
                </a:moveTo>
                <a:lnTo>
                  <a:pt x="5059726" y="0"/>
                </a:lnTo>
                <a:lnTo>
                  <a:pt x="5059726" y="1366127"/>
                </a:lnTo>
                <a:lnTo>
                  <a:pt x="0" y="13661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Freeform 14"/>
          <p:cNvSpPr/>
          <p:nvPr/>
        </p:nvSpPr>
        <p:spPr>
          <a:xfrm>
            <a:off x="-215392" y="225990"/>
            <a:ext cx="1823538" cy="492355"/>
          </a:xfrm>
          <a:custGeom>
            <a:avLst/>
            <a:gdLst/>
            <a:ahLst/>
            <a:cxnLst/>
            <a:rect l="l" t="t" r="r" b="b"/>
            <a:pathLst>
              <a:path w="1823538" h="492355">
                <a:moveTo>
                  <a:pt x="0" y="0"/>
                </a:moveTo>
                <a:lnTo>
                  <a:pt x="1823538" y="0"/>
                </a:lnTo>
                <a:lnTo>
                  <a:pt x="1823538" y="492355"/>
                </a:lnTo>
                <a:lnTo>
                  <a:pt x="0" y="4923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5" name="Freeform 15"/>
          <p:cNvSpPr/>
          <p:nvPr/>
        </p:nvSpPr>
        <p:spPr>
          <a:xfrm>
            <a:off x="411283" y="5635746"/>
            <a:ext cx="1823538" cy="492355"/>
          </a:xfrm>
          <a:custGeom>
            <a:avLst/>
            <a:gdLst/>
            <a:ahLst/>
            <a:cxnLst/>
            <a:rect l="l" t="t" r="r" b="b"/>
            <a:pathLst>
              <a:path w="1823538" h="492355">
                <a:moveTo>
                  <a:pt x="0" y="0"/>
                </a:moveTo>
                <a:lnTo>
                  <a:pt x="1823538" y="0"/>
                </a:lnTo>
                <a:lnTo>
                  <a:pt x="1823538" y="492356"/>
                </a:lnTo>
                <a:lnTo>
                  <a:pt x="0" y="49235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6" name="TextBox 16"/>
          <p:cNvSpPr txBox="1"/>
          <p:nvPr/>
        </p:nvSpPr>
        <p:spPr>
          <a:xfrm>
            <a:off x="6596810" y="310942"/>
            <a:ext cx="4383009" cy="905510"/>
          </a:xfrm>
          <a:prstGeom prst="rect">
            <a:avLst/>
          </a:prstGeom>
        </p:spPr>
        <p:txBody>
          <a:bodyPr lIns="0" tIns="0" rIns="0" bIns="0" rtlCol="0" anchor="t">
            <a:spAutoFit/>
          </a:bodyPr>
          <a:lstStyle/>
          <a:p>
            <a:pPr>
              <a:lnSpc>
                <a:spcPts val="3640"/>
              </a:lnSpc>
            </a:pPr>
            <a:r>
              <a:rPr lang="en-US" sz="2600">
                <a:solidFill>
                  <a:srgbClr val="00BF63"/>
                </a:solidFill>
                <a:latin typeface="Garet Bold"/>
              </a:rPr>
              <a:t>PHASE 1</a:t>
            </a:r>
          </a:p>
          <a:p>
            <a:pPr>
              <a:lnSpc>
                <a:spcPts val="3640"/>
              </a:lnSpc>
              <a:spcBef>
                <a:spcPct val="0"/>
              </a:spcBef>
            </a:pPr>
            <a:r>
              <a:rPr lang="en-US" sz="2600">
                <a:solidFill>
                  <a:srgbClr val="00BF63"/>
                </a:solidFill>
                <a:latin typeface="Garet Bold"/>
              </a:rPr>
              <a:t>IDENTIFYING POTENTIAL </a:t>
            </a:r>
          </a:p>
        </p:txBody>
      </p:sp>
      <p:sp>
        <p:nvSpPr>
          <p:cNvPr id="17" name="TextBox 17"/>
          <p:cNvSpPr txBox="1"/>
          <p:nvPr/>
        </p:nvSpPr>
        <p:spPr>
          <a:xfrm>
            <a:off x="5981856" y="1252228"/>
            <a:ext cx="5074618" cy="1397000"/>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Garet"/>
              </a:rPr>
              <a:t>STEP 1:  Inventory of Tourism Assets </a:t>
            </a:r>
          </a:p>
          <a:p>
            <a:pPr>
              <a:lnSpc>
                <a:spcPts val="2800"/>
              </a:lnSpc>
              <a:spcBef>
                <a:spcPct val="0"/>
              </a:spcBef>
            </a:pPr>
            <a:r>
              <a:rPr lang="en-US" sz="2000">
                <a:solidFill>
                  <a:srgbClr val="000000"/>
                </a:solidFill>
                <a:latin typeface="Garet"/>
              </a:rPr>
              <a:t>STEP 2: Conduct Market Research </a:t>
            </a:r>
          </a:p>
          <a:p>
            <a:pPr>
              <a:lnSpc>
                <a:spcPts val="2800"/>
              </a:lnSpc>
              <a:spcBef>
                <a:spcPct val="0"/>
              </a:spcBef>
            </a:pPr>
            <a:r>
              <a:rPr lang="en-US" sz="2000">
                <a:solidFill>
                  <a:srgbClr val="000000"/>
                </a:solidFill>
                <a:latin typeface="Garet"/>
              </a:rPr>
              <a:t>STEP 3: Stakeholder Roles</a:t>
            </a:r>
          </a:p>
          <a:p>
            <a:pPr>
              <a:lnSpc>
                <a:spcPts val="2800"/>
              </a:lnSpc>
              <a:spcBef>
                <a:spcPct val="0"/>
              </a:spcBef>
            </a:pPr>
            <a:endParaRPr lang="en-US" sz="2000">
              <a:solidFill>
                <a:srgbClr val="000000"/>
              </a:solidFill>
              <a:latin typeface="Garet"/>
            </a:endParaRPr>
          </a:p>
        </p:txBody>
      </p:sp>
      <p:sp>
        <p:nvSpPr>
          <p:cNvPr id="18" name="TextBox 18"/>
          <p:cNvSpPr txBox="1"/>
          <p:nvPr/>
        </p:nvSpPr>
        <p:spPr>
          <a:xfrm>
            <a:off x="2325299" y="2281497"/>
            <a:ext cx="3691399" cy="1819503"/>
          </a:xfrm>
          <a:prstGeom prst="rect">
            <a:avLst/>
          </a:prstGeom>
        </p:spPr>
        <p:txBody>
          <a:bodyPr lIns="0" tIns="0" rIns="0" bIns="0" rtlCol="0" anchor="t">
            <a:spAutoFit/>
          </a:bodyPr>
          <a:lstStyle/>
          <a:p>
            <a:pPr>
              <a:lnSpc>
                <a:spcPts val="3662"/>
              </a:lnSpc>
            </a:pPr>
            <a:r>
              <a:rPr lang="en-US" sz="2616">
                <a:solidFill>
                  <a:srgbClr val="FF6C3C"/>
                </a:solidFill>
                <a:latin typeface="Garet Bold"/>
              </a:rPr>
              <a:t>PHASE 2</a:t>
            </a:r>
          </a:p>
          <a:p>
            <a:pPr>
              <a:lnSpc>
                <a:spcPts val="3662"/>
              </a:lnSpc>
            </a:pPr>
            <a:r>
              <a:rPr lang="en-US" sz="2616">
                <a:solidFill>
                  <a:srgbClr val="FF6C3C"/>
                </a:solidFill>
                <a:latin typeface="Garet Bold"/>
              </a:rPr>
              <a:t>MARKET REDINESS ASSESSMENT</a:t>
            </a:r>
          </a:p>
          <a:p>
            <a:pPr>
              <a:lnSpc>
                <a:spcPts val="3662"/>
              </a:lnSpc>
              <a:spcBef>
                <a:spcPct val="0"/>
              </a:spcBef>
            </a:pPr>
            <a:endParaRPr lang="en-US" sz="2616">
              <a:solidFill>
                <a:srgbClr val="FF6C3C"/>
              </a:solidFill>
              <a:latin typeface="Garet Bold"/>
            </a:endParaRPr>
          </a:p>
        </p:txBody>
      </p:sp>
      <p:sp>
        <p:nvSpPr>
          <p:cNvPr id="19" name="TextBox 19"/>
          <p:cNvSpPr txBox="1"/>
          <p:nvPr/>
        </p:nvSpPr>
        <p:spPr>
          <a:xfrm>
            <a:off x="4498527" y="6287333"/>
            <a:ext cx="3691399" cy="905510"/>
          </a:xfrm>
          <a:prstGeom prst="rect">
            <a:avLst/>
          </a:prstGeom>
        </p:spPr>
        <p:txBody>
          <a:bodyPr lIns="0" tIns="0" rIns="0" bIns="0" rtlCol="0" anchor="t">
            <a:spAutoFit/>
          </a:bodyPr>
          <a:lstStyle/>
          <a:p>
            <a:pPr>
              <a:lnSpc>
                <a:spcPts val="3640"/>
              </a:lnSpc>
            </a:pPr>
            <a:r>
              <a:rPr lang="en-US" sz="2600">
                <a:solidFill>
                  <a:srgbClr val="FF66C4"/>
                </a:solidFill>
                <a:latin typeface="Garet Bold"/>
              </a:rPr>
              <a:t>PHASE 4 </a:t>
            </a:r>
          </a:p>
          <a:p>
            <a:pPr>
              <a:lnSpc>
                <a:spcPts val="3640"/>
              </a:lnSpc>
              <a:spcBef>
                <a:spcPct val="0"/>
              </a:spcBef>
            </a:pPr>
            <a:r>
              <a:rPr lang="en-US" sz="2600">
                <a:solidFill>
                  <a:srgbClr val="FF66C4"/>
                </a:solidFill>
                <a:latin typeface="Garet Bold"/>
              </a:rPr>
              <a:t>PRODUCT LAUNCH </a:t>
            </a:r>
          </a:p>
        </p:txBody>
      </p:sp>
      <p:sp>
        <p:nvSpPr>
          <p:cNvPr id="20" name="Freeform 20"/>
          <p:cNvSpPr/>
          <p:nvPr/>
        </p:nvSpPr>
        <p:spPr>
          <a:xfrm>
            <a:off x="8088323" y="121915"/>
            <a:ext cx="1823538" cy="492355"/>
          </a:xfrm>
          <a:custGeom>
            <a:avLst/>
            <a:gdLst/>
            <a:ahLst/>
            <a:cxnLst/>
            <a:rect l="l" t="t" r="r" b="b"/>
            <a:pathLst>
              <a:path w="1823538" h="492355">
                <a:moveTo>
                  <a:pt x="0" y="0"/>
                </a:moveTo>
                <a:lnTo>
                  <a:pt x="1823538" y="0"/>
                </a:lnTo>
                <a:lnTo>
                  <a:pt x="1823538" y="492355"/>
                </a:lnTo>
                <a:lnTo>
                  <a:pt x="0" y="4923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1" name="Freeform 21"/>
          <p:cNvSpPr/>
          <p:nvPr/>
        </p:nvSpPr>
        <p:spPr>
          <a:xfrm>
            <a:off x="5771875" y="2338647"/>
            <a:ext cx="489647" cy="833442"/>
          </a:xfrm>
          <a:custGeom>
            <a:avLst/>
            <a:gdLst/>
            <a:ahLst/>
            <a:cxnLst/>
            <a:rect l="l" t="t" r="r" b="b"/>
            <a:pathLst>
              <a:path w="489647" h="833442">
                <a:moveTo>
                  <a:pt x="0" y="0"/>
                </a:moveTo>
                <a:lnTo>
                  <a:pt x="489647" y="0"/>
                </a:lnTo>
                <a:lnTo>
                  <a:pt x="489647" y="833442"/>
                </a:lnTo>
                <a:lnTo>
                  <a:pt x="0" y="83344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2" name="Freeform 22"/>
          <p:cNvSpPr/>
          <p:nvPr/>
        </p:nvSpPr>
        <p:spPr>
          <a:xfrm>
            <a:off x="8510445" y="3354078"/>
            <a:ext cx="489647" cy="833442"/>
          </a:xfrm>
          <a:custGeom>
            <a:avLst/>
            <a:gdLst/>
            <a:ahLst/>
            <a:cxnLst/>
            <a:rect l="l" t="t" r="r" b="b"/>
            <a:pathLst>
              <a:path w="489647" h="833442">
                <a:moveTo>
                  <a:pt x="0" y="0"/>
                </a:moveTo>
                <a:lnTo>
                  <a:pt x="489647" y="0"/>
                </a:lnTo>
                <a:lnTo>
                  <a:pt x="489647" y="833443"/>
                </a:lnTo>
                <a:lnTo>
                  <a:pt x="0" y="83344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3" name="Freeform 23"/>
          <p:cNvSpPr/>
          <p:nvPr/>
        </p:nvSpPr>
        <p:spPr>
          <a:xfrm>
            <a:off x="9756442" y="8361456"/>
            <a:ext cx="489647" cy="833442"/>
          </a:xfrm>
          <a:custGeom>
            <a:avLst/>
            <a:gdLst/>
            <a:ahLst/>
            <a:cxnLst/>
            <a:rect l="l" t="t" r="r" b="b"/>
            <a:pathLst>
              <a:path w="489647" h="833442">
                <a:moveTo>
                  <a:pt x="0" y="0"/>
                </a:moveTo>
                <a:lnTo>
                  <a:pt x="489648" y="0"/>
                </a:lnTo>
                <a:lnTo>
                  <a:pt x="489648" y="833442"/>
                </a:lnTo>
                <a:lnTo>
                  <a:pt x="0" y="83344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4" name="Freeform 24"/>
          <p:cNvSpPr/>
          <p:nvPr/>
        </p:nvSpPr>
        <p:spPr>
          <a:xfrm>
            <a:off x="5180615" y="368092"/>
            <a:ext cx="489647" cy="833442"/>
          </a:xfrm>
          <a:custGeom>
            <a:avLst/>
            <a:gdLst/>
            <a:ahLst/>
            <a:cxnLst/>
            <a:rect l="l" t="t" r="r" b="b"/>
            <a:pathLst>
              <a:path w="489647" h="833442">
                <a:moveTo>
                  <a:pt x="0" y="0"/>
                </a:moveTo>
                <a:lnTo>
                  <a:pt x="489648" y="0"/>
                </a:lnTo>
                <a:lnTo>
                  <a:pt x="489648" y="833443"/>
                </a:lnTo>
                <a:lnTo>
                  <a:pt x="0" y="83344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5" name="Freeform 25"/>
          <p:cNvSpPr/>
          <p:nvPr/>
        </p:nvSpPr>
        <p:spPr>
          <a:xfrm>
            <a:off x="7843499" y="6249406"/>
            <a:ext cx="489647" cy="833442"/>
          </a:xfrm>
          <a:custGeom>
            <a:avLst/>
            <a:gdLst/>
            <a:ahLst/>
            <a:cxnLst/>
            <a:rect l="l" t="t" r="r" b="b"/>
            <a:pathLst>
              <a:path w="489647" h="833442">
                <a:moveTo>
                  <a:pt x="0" y="0"/>
                </a:moveTo>
                <a:lnTo>
                  <a:pt x="489648" y="0"/>
                </a:lnTo>
                <a:lnTo>
                  <a:pt x="489648" y="833442"/>
                </a:lnTo>
                <a:lnTo>
                  <a:pt x="0" y="833442"/>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26" name="Freeform 26"/>
          <p:cNvSpPr/>
          <p:nvPr/>
        </p:nvSpPr>
        <p:spPr>
          <a:xfrm>
            <a:off x="8721843" y="7295933"/>
            <a:ext cx="740434" cy="971061"/>
          </a:xfrm>
          <a:custGeom>
            <a:avLst/>
            <a:gdLst/>
            <a:ahLst/>
            <a:cxnLst/>
            <a:rect l="l" t="t" r="r" b="b"/>
            <a:pathLst>
              <a:path w="740434" h="971061">
                <a:moveTo>
                  <a:pt x="0" y="0"/>
                </a:moveTo>
                <a:lnTo>
                  <a:pt x="740435" y="0"/>
                </a:lnTo>
                <a:lnTo>
                  <a:pt x="740435" y="971061"/>
                </a:lnTo>
                <a:lnTo>
                  <a:pt x="0" y="9710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7" name="Freeform 27"/>
          <p:cNvSpPr/>
          <p:nvPr/>
        </p:nvSpPr>
        <p:spPr>
          <a:xfrm>
            <a:off x="5854580" y="435636"/>
            <a:ext cx="552947" cy="777803"/>
          </a:xfrm>
          <a:custGeom>
            <a:avLst/>
            <a:gdLst/>
            <a:ahLst/>
            <a:cxnLst/>
            <a:rect l="l" t="t" r="r" b="b"/>
            <a:pathLst>
              <a:path w="552947" h="777803">
                <a:moveTo>
                  <a:pt x="0" y="0"/>
                </a:moveTo>
                <a:lnTo>
                  <a:pt x="552947" y="0"/>
                </a:lnTo>
                <a:lnTo>
                  <a:pt x="552947" y="777802"/>
                </a:lnTo>
                <a:lnTo>
                  <a:pt x="0" y="77780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28" name="Freeform 28"/>
          <p:cNvSpPr/>
          <p:nvPr/>
        </p:nvSpPr>
        <p:spPr>
          <a:xfrm>
            <a:off x="1370543" y="2394155"/>
            <a:ext cx="864278" cy="925599"/>
          </a:xfrm>
          <a:custGeom>
            <a:avLst/>
            <a:gdLst/>
            <a:ahLst/>
            <a:cxnLst/>
            <a:rect l="l" t="t" r="r" b="b"/>
            <a:pathLst>
              <a:path w="864278" h="925599">
                <a:moveTo>
                  <a:pt x="0" y="0"/>
                </a:moveTo>
                <a:lnTo>
                  <a:pt x="864278" y="0"/>
                </a:lnTo>
                <a:lnTo>
                  <a:pt x="864278" y="925599"/>
                </a:lnTo>
                <a:lnTo>
                  <a:pt x="0" y="925599"/>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29" name="Freeform 29"/>
          <p:cNvSpPr/>
          <p:nvPr/>
        </p:nvSpPr>
        <p:spPr>
          <a:xfrm>
            <a:off x="9586161" y="3319754"/>
            <a:ext cx="830211" cy="1095002"/>
          </a:xfrm>
          <a:custGeom>
            <a:avLst/>
            <a:gdLst/>
            <a:ahLst/>
            <a:cxnLst/>
            <a:rect l="l" t="t" r="r" b="b"/>
            <a:pathLst>
              <a:path w="830211" h="1095002">
                <a:moveTo>
                  <a:pt x="0" y="0"/>
                </a:moveTo>
                <a:lnTo>
                  <a:pt x="830210" y="0"/>
                </a:lnTo>
                <a:lnTo>
                  <a:pt x="830210" y="1095002"/>
                </a:lnTo>
                <a:lnTo>
                  <a:pt x="0" y="1095002"/>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30" name="Freeform 30"/>
          <p:cNvSpPr/>
          <p:nvPr/>
        </p:nvSpPr>
        <p:spPr>
          <a:xfrm>
            <a:off x="3670547" y="6128102"/>
            <a:ext cx="661282" cy="1076050"/>
          </a:xfrm>
          <a:custGeom>
            <a:avLst/>
            <a:gdLst/>
            <a:ahLst/>
            <a:cxnLst/>
            <a:rect l="l" t="t" r="r" b="b"/>
            <a:pathLst>
              <a:path w="661282" h="1076050">
                <a:moveTo>
                  <a:pt x="0" y="0"/>
                </a:moveTo>
                <a:lnTo>
                  <a:pt x="661282" y="0"/>
                </a:lnTo>
                <a:lnTo>
                  <a:pt x="661282" y="1076050"/>
                </a:lnTo>
                <a:lnTo>
                  <a:pt x="0" y="1076050"/>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31" name="Freeform 31"/>
          <p:cNvSpPr/>
          <p:nvPr/>
        </p:nvSpPr>
        <p:spPr>
          <a:xfrm>
            <a:off x="11311158" y="8108157"/>
            <a:ext cx="710021" cy="859979"/>
          </a:xfrm>
          <a:custGeom>
            <a:avLst/>
            <a:gdLst/>
            <a:ahLst/>
            <a:cxnLst/>
            <a:rect l="l" t="t" r="r" b="b"/>
            <a:pathLst>
              <a:path w="710021" h="859979">
                <a:moveTo>
                  <a:pt x="0" y="0"/>
                </a:moveTo>
                <a:lnTo>
                  <a:pt x="710020" y="0"/>
                </a:lnTo>
                <a:lnTo>
                  <a:pt x="710020" y="859980"/>
                </a:lnTo>
                <a:lnTo>
                  <a:pt x="0" y="859980"/>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sp>
        <p:nvSpPr>
          <p:cNvPr id="32" name="TextBox 32"/>
          <p:cNvSpPr txBox="1"/>
          <p:nvPr/>
        </p:nvSpPr>
        <p:spPr>
          <a:xfrm>
            <a:off x="10518453" y="3296928"/>
            <a:ext cx="5871166" cy="905510"/>
          </a:xfrm>
          <a:prstGeom prst="rect">
            <a:avLst/>
          </a:prstGeom>
        </p:spPr>
        <p:txBody>
          <a:bodyPr lIns="0" tIns="0" rIns="0" bIns="0" rtlCol="0" anchor="t">
            <a:spAutoFit/>
          </a:bodyPr>
          <a:lstStyle/>
          <a:p>
            <a:pPr>
              <a:lnSpc>
                <a:spcPts val="3640"/>
              </a:lnSpc>
            </a:pPr>
            <a:r>
              <a:rPr lang="en-US" sz="2600">
                <a:solidFill>
                  <a:srgbClr val="FBBB0B"/>
                </a:solidFill>
                <a:latin typeface="Garet Bold"/>
              </a:rPr>
              <a:t>PHASE 3 </a:t>
            </a:r>
          </a:p>
          <a:p>
            <a:pPr>
              <a:lnSpc>
                <a:spcPts val="3640"/>
              </a:lnSpc>
              <a:spcBef>
                <a:spcPct val="0"/>
              </a:spcBef>
            </a:pPr>
            <a:r>
              <a:rPr lang="en-US" sz="2600">
                <a:solidFill>
                  <a:srgbClr val="FBBB0B"/>
                </a:solidFill>
                <a:latin typeface="Garet Bold"/>
              </a:rPr>
              <a:t>BUILDING A TOURISM PRODUCT </a:t>
            </a:r>
            <a:r>
              <a:rPr lang="en-US" sz="2600">
                <a:solidFill>
                  <a:srgbClr val="00BF63"/>
                </a:solidFill>
                <a:latin typeface="Garet Bold"/>
              </a:rPr>
              <a:t> </a:t>
            </a:r>
          </a:p>
        </p:txBody>
      </p:sp>
      <p:sp>
        <p:nvSpPr>
          <p:cNvPr id="33" name="TextBox 33"/>
          <p:cNvSpPr txBox="1"/>
          <p:nvPr/>
        </p:nvSpPr>
        <p:spPr>
          <a:xfrm>
            <a:off x="12198360" y="8051007"/>
            <a:ext cx="4701034" cy="905510"/>
          </a:xfrm>
          <a:prstGeom prst="rect">
            <a:avLst/>
          </a:prstGeom>
        </p:spPr>
        <p:txBody>
          <a:bodyPr lIns="0" tIns="0" rIns="0" bIns="0" rtlCol="0" anchor="t">
            <a:spAutoFit/>
          </a:bodyPr>
          <a:lstStyle/>
          <a:p>
            <a:pPr>
              <a:lnSpc>
                <a:spcPts val="3640"/>
              </a:lnSpc>
            </a:pPr>
            <a:r>
              <a:rPr lang="en-US" sz="2600">
                <a:solidFill>
                  <a:srgbClr val="8C52FF"/>
                </a:solidFill>
                <a:latin typeface="Garet Bold"/>
              </a:rPr>
              <a:t>PHASE 5 </a:t>
            </a:r>
          </a:p>
          <a:p>
            <a:pPr>
              <a:lnSpc>
                <a:spcPts val="3640"/>
              </a:lnSpc>
              <a:spcBef>
                <a:spcPct val="0"/>
              </a:spcBef>
            </a:pPr>
            <a:r>
              <a:rPr lang="en-US" sz="2600">
                <a:solidFill>
                  <a:srgbClr val="8C52FF"/>
                </a:solidFill>
                <a:latin typeface="Garet Bold"/>
              </a:rPr>
              <a:t>FINE TUNING &amp; UPSCALING </a:t>
            </a:r>
          </a:p>
        </p:txBody>
      </p:sp>
      <p:sp>
        <p:nvSpPr>
          <p:cNvPr id="34" name="TextBox 34"/>
          <p:cNvSpPr txBox="1"/>
          <p:nvPr/>
        </p:nvSpPr>
        <p:spPr>
          <a:xfrm>
            <a:off x="1506721" y="3697206"/>
            <a:ext cx="5826467" cy="1397000"/>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Garet"/>
              </a:rPr>
              <a:t>STEP 4: Quality Assessment &amp; Gap Analysis  </a:t>
            </a:r>
          </a:p>
          <a:p>
            <a:pPr>
              <a:lnSpc>
                <a:spcPts val="2800"/>
              </a:lnSpc>
              <a:spcBef>
                <a:spcPct val="0"/>
              </a:spcBef>
            </a:pPr>
            <a:r>
              <a:rPr lang="en-US" sz="2000">
                <a:solidFill>
                  <a:srgbClr val="000000"/>
                </a:solidFill>
                <a:latin typeface="Garet"/>
              </a:rPr>
              <a:t>STEP 5: Define Product Concept</a:t>
            </a:r>
          </a:p>
          <a:p>
            <a:pPr>
              <a:lnSpc>
                <a:spcPts val="2800"/>
              </a:lnSpc>
              <a:spcBef>
                <a:spcPct val="0"/>
              </a:spcBef>
            </a:pPr>
            <a:r>
              <a:rPr lang="en-US" sz="2000">
                <a:solidFill>
                  <a:srgbClr val="000000"/>
                </a:solidFill>
                <a:latin typeface="Garet"/>
              </a:rPr>
              <a:t>STEP 6: Public Polices &amp; Investment Plans  </a:t>
            </a:r>
          </a:p>
          <a:p>
            <a:pPr>
              <a:lnSpc>
                <a:spcPts val="2800"/>
              </a:lnSpc>
              <a:spcBef>
                <a:spcPct val="0"/>
              </a:spcBef>
            </a:pPr>
            <a:endParaRPr lang="en-US" sz="2000">
              <a:solidFill>
                <a:srgbClr val="000000"/>
              </a:solidFill>
              <a:latin typeface="Garet"/>
            </a:endParaRPr>
          </a:p>
        </p:txBody>
      </p:sp>
      <p:sp>
        <p:nvSpPr>
          <p:cNvPr id="35" name="TextBox 35"/>
          <p:cNvSpPr txBox="1"/>
          <p:nvPr/>
        </p:nvSpPr>
        <p:spPr>
          <a:xfrm>
            <a:off x="9756442" y="4521422"/>
            <a:ext cx="6633176" cy="3159125"/>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Garet"/>
              </a:rPr>
              <a:t>STEP 7: Cooperation with Local Suppliers </a:t>
            </a:r>
          </a:p>
          <a:p>
            <a:pPr>
              <a:lnSpc>
                <a:spcPts val="2800"/>
              </a:lnSpc>
              <a:spcBef>
                <a:spcPct val="0"/>
              </a:spcBef>
            </a:pPr>
            <a:r>
              <a:rPr lang="en-US" sz="2000">
                <a:solidFill>
                  <a:srgbClr val="000000"/>
                </a:solidFill>
                <a:latin typeface="Garet"/>
              </a:rPr>
              <a:t>STEP 8: Quality Human &amp; Technical Resources  </a:t>
            </a:r>
          </a:p>
          <a:p>
            <a:pPr>
              <a:lnSpc>
                <a:spcPts val="2800"/>
              </a:lnSpc>
              <a:spcBef>
                <a:spcPct val="0"/>
              </a:spcBef>
            </a:pPr>
            <a:r>
              <a:rPr lang="en-US" sz="2000">
                <a:solidFill>
                  <a:srgbClr val="000000"/>
                </a:solidFill>
                <a:latin typeface="Garet"/>
              </a:rPr>
              <a:t>STEP 9: Create a Detailed Itinerary </a:t>
            </a:r>
          </a:p>
          <a:p>
            <a:pPr>
              <a:lnSpc>
                <a:spcPts val="2800"/>
              </a:lnSpc>
              <a:spcBef>
                <a:spcPct val="0"/>
              </a:spcBef>
            </a:pPr>
            <a:r>
              <a:rPr lang="en-US" sz="2000">
                <a:solidFill>
                  <a:srgbClr val="000000"/>
                </a:solidFill>
                <a:latin typeface="Garet"/>
              </a:rPr>
              <a:t>STEP 10: Determine a Pricing Strategy </a:t>
            </a:r>
          </a:p>
          <a:p>
            <a:pPr>
              <a:lnSpc>
                <a:spcPts val="2800"/>
              </a:lnSpc>
              <a:spcBef>
                <a:spcPct val="0"/>
              </a:spcBef>
            </a:pPr>
            <a:r>
              <a:rPr lang="en-US" sz="2000">
                <a:solidFill>
                  <a:srgbClr val="000000"/>
                </a:solidFill>
                <a:latin typeface="Garet"/>
              </a:rPr>
              <a:t>STEP 11: Create a Range of Tour Packages </a:t>
            </a:r>
          </a:p>
          <a:p>
            <a:pPr>
              <a:lnSpc>
                <a:spcPts val="2800"/>
              </a:lnSpc>
              <a:spcBef>
                <a:spcPct val="0"/>
              </a:spcBef>
            </a:pPr>
            <a:r>
              <a:rPr lang="en-US" sz="2000">
                <a:solidFill>
                  <a:srgbClr val="000000"/>
                </a:solidFill>
                <a:latin typeface="Garet"/>
              </a:rPr>
              <a:t>STEP 12: Create a Marketing Plan </a:t>
            </a:r>
          </a:p>
          <a:p>
            <a:pPr>
              <a:lnSpc>
                <a:spcPts val="2800"/>
              </a:lnSpc>
              <a:spcBef>
                <a:spcPct val="0"/>
              </a:spcBef>
            </a:pPr>
            <a:endParaRPr lang="en-US" sz="2000">
              <a:solidFill>
                <a:srgbClr val="000000"/>
              </a:solidFill>
              <a:latin typeface="Garet"/>
            </a:endParaRPr>
          </a:p>
          <a:p>
            <a:pPr>
              <a:lnSpc>
                <a:spcPts val="2800"/>
              </a:lnSpc>
              <a:spcBef>
                <a:spcPct val="0"/>
              </a:spcBef>
            </a:pPr>
            <a:endParaRPr lang="en-US" sz="2000">
              <a:solidFill>
                <a:srgbClr val="000000"/>
              </a:solidFill>
              <a:latin typeface="Garet"/>
            </a:endParaRPr>
          </a:p>
          <a:p>
            <a:pPr>
              <a:lnSpc>
                <a:spcPts val="2800"/>
              </a:lnSpc>
              <a:spcBef>
                <a:spcPct val="0"/>
              </a:spcBef>
            </a:pPr>
            <a:endParaRPr lang="en-US" sz="2000">
              <a:solidFill>
                <a:srgbClr val="000000"/>
              </a:solidFill>
              <a:latin typeface="Garet"/>
            </a:endParaRPr>
          </a:p>
        </p:txBody>
      </p:sp>
      <p:sp>
        <p:nvSpPr>
          <p:cNvPr id="36" name="TextBox 36"/>
          <p:cNvSpPr txBox="1"/>
          <p:nvPr/>
        </p:nvSpPr>
        <p:spPr>
          <a:xfrm>
            <a:off x="3655191" y="7280963"/>
            <a:ext cx="4045088" cy="1397000"/>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Garet"/>
              </a:rPr>
              <a:t>STEP 13: Launch your Product  </a:t>
            </a:r>
          </a:p>
          <a:p>
            <a:pPr>
              <a:lnSpc>
                <a:spcPts val="2800"/>
              </a:lnSpc>
              <a:spcBef>
                <a:spcPct val="0"/>
              </a:spcBef>
            </a:pPr>
            <a:r>
              <a:rPr lang="en-US" sz="2000">
                <a:solidFill>
                  <a:srgbClr val="000000"/>
                </a:solidFill>
                <a:latin typeface="Garet"/>
              </a:rPr>
              <a:t>STEP 14: Provide Excellent Customer Service  </a:t>
            </a:r>
          </a:p>
          <a:p>
            <a:pPr>
              <a:lnSpc>
                <a:spcPts val="2800"/>
              </a:lnSpc>
              <a:spcBef>
                <a:spcPct val="0"/>
              </a:spcBef>
            </a:pPr>
            <a:endParaRPr lang="en-US" sz="2000">
              <a:solidFill>
                <a:srgbClr val="000000"/>
              </a:solidFill>
              <a:latin typeface="Garet"/>
            </a:endParaRPr>
          </a:p>
        </p:txBody>
      </p:sp>
      <p:sp>
        <p:nvSpPr>
          <p:cNvPr id="37" name="TextBox 37"/>
          <p:cNvSpPr txBox="1"/>
          <p:nvPr/>
        </p:nvSpPr>
        <p:spPr>
          <a:xfrm>
            <a:off x="11311158" y="9050360"/>
            <a:ext cx="5948142" cy="692150"/>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Garet"/>
              </a:rPr>
              <a:t>STEP 15: Continuously Monitor &amp; Improve  </a:t>
            </a:r>
          </a:p>
          <a:p>
            <a:pPr>
              <a:lnSpc>
                <a:spcPts val="2800"/>
              </a:lnSpc>
              <a:spcBef>
                <a:spcPct val="0"/>
              </a:spcBef>
            </a:pPr>
            <a:endParaRPr lang="en-US" sz="2000">
              <a:solidFill>
                <a:srgbClr val="000000"/>
              </a:solidFill>
              <a:latin typeface="Garet"/>
            </a:endParaRPr>
          </a:p>
        </p:txBody>
      </p:sp>
      <p:grpSp>
        <p:nvGrpSpPr>
          <p:cNvPr id="38" name="Group 38"/>
          <p:cNvGrpSpPr/>
          <p:nvPr/>
        </p:nvGrpSpPr>
        <p:grpSpPr>
          <a:xfrm>
            <a:off x="10938345" y="35816"/>
            <a:ext cx="845952" cy="845952"/>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00BF63"/>
            </a:solidFill>
          </p:spPr>
        </p:sp>
        <p:sp>
          <p:nvSpPr>
            <p:cNvPr id="40" name="TextBox 40"/>
            <p:cNvSpPr txBox="1"/>
            <p:nvPr/>
          </p:nvSpPr>
          <p:spPr>
            <a:xfrm>
              <a:off x="127000" y="98425"/>
              <a:ext cx="558800" cy="587375"/>
            </a:xfrm>
            <a:prstGeom prst="rect">
              <a:avLst/>
            </a:prstGeom>
          </p:spPr>
          <p:txBody>
            <a:bodyPr lIns="50800" tIns="50800" rIns="50800" bIns="50800" rtlCol="0" anchor="ctr"/>
            <a:lstStyle/>
            <a:p>
              <a:pPr algn="ctr">
                <a:lnSpc>
                  <a:spcPts val="3380"/>
                </a:lnSpc>
              </a:pPr>
              <a:endParaRPr/>
            </a:p>
          </p:txBody>
        </p:sp>
      </p:grpSp>
    </p:spTree>
    <p:extLst>
      <p:ext uri="{BB962C8B-B14F-4D97-AF65-F5344CB8AC3E}">
        <p14:creationId xmlns:p14="http://schemas.microsoft.com/office/powerpoint/2010/main" val="2762325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grpSp>
        <p:nvGrpSpPr>
          <p:cNvPr id="2" name="Group 2"/>
          <p:cNvGrpSpPr/>
          <p:nvPr/>
        </p:nvGrpSpPr>
        <p:grpSpPr>
          <a:xfrm>
            <a:off x="2359750" y="1028700"/>
            <a:ext cx="2182647" cy="570966"/>
            <a:chOff x="0" y="0"/>
            <a:chExt cx="1514410" cy="396159"/>
          </a:xfrm>
        </p:grpSpPr>
        <p:sp>
          <p:nvSpPr>
            <p:cNvPr id="3" name="Freeform 3"/>
            <p:cNvSpPr/>
            <p:nvPr/>
          </p:nvSpPr>
          <p:spPr>
            <a:xfrm>
              <a:off x="203200" y="-18649"/>
              <a:ext cx="1108010" cy="433457"/>
            </a:xfrm>
            <a:custGeom>
              <a:avLst/>
              <a:gdLst/>
              <a:ahLst/>
              <a:cxnLst/>
              <a:rect l="l" t="t" r="r" b="b"/>
              <a:pathLst>
                <a:path w="1108010" h="433457">
                  <a:moveTo>
                    <a:pt x="1108010" y="18649"/>
                  </a:moveTo>
                  <a:cubicBezTo>
                    <a:pt x="1026516" y="0"/>
                    <a:pt x="941917" y="33166"/>
                    <a:pt x="894811" y="102230"/>
                  </a:cubicBezTo>
                  <a:cubicBezTo>
                    <a:pt x="847704" y="171295"/>
                    <a:pt x="847704" y="262162"/>
                    <a:pt x="894811" y="331227"/>
                  </a:cubicBezTo>
                  <a:cubicBezTo>
                    <a:pt x="941917" y="400292"/>
                    <a:pt x="1026516" y="433457"/>
                    <a:pt x="1108010" y="414808"/>
                  </a:cubicBezTo>
                  <a:lnTo>
                    <a:pt x="0" y="414808"/>
                  </a:lnTo>
                  <a:cubicBezTo>
                    <a:pt x="81493" y="433457"/>
                    <a:pt x="166092" y="400292"/>
                    <a:pt x="213199" y="331227"/>
                  </a:cubicBezTo>
                  <a:cubicBezTo>
                    <a:pt x="260305" y="262162"/>
                    <a:pt x="260305" y="171295"/>
                    <a:pt x="213199" y="102230"/>
                  </a:cubicBezTo>
                  <a:cubicBezTo>
                    <a:pt x="166092" y="33166"/>
                    <a:pt x="81493" y="0"/>
                    <a:pt x="0" y="18649"/>
                  </a:cubicBezTo>
                  <a:close/>
                </a:path>
              </a:pathLst>
            </a:custGeom>
            <a:solidFill>
              <a:srgbClr val="FBBB0B"/>
            </a:solidFill>
          </p:spPr>
        </p:sp>
        <p:sp>
          <p:nvSpPr>
            <p:cNvPr id="4" name="TextBox 4"/>
            <p:cNvSpPr txBox="1"/>
            <p:nvPr/>
          </p:nvSpPr>
          <p:spPr>
            <a:xfrm>
              <a:off x="0" y="-28575"/>
              <a:ext cx="812800" cy="434975"/>
            </a:xfrm>
            <a:prstGeom prst="rect">
              <a:avLst/>
            </a:prstGeom>
          </p:spPr>
          <p:txBody>
            <a:bodyPr lIns="50800" tIns="50800" rIns="50800" bIns="50800" rtlCol="0" anchor="ctr"/>
            <a:lstStyle/>
            <a:p>
              <a:pPr algn="ctr">
                <a:lnSpc>
                  <a:spcPts val="3380"/>
                </a:lnSpc>
              </a:pPr>
              <a:endParaRPr/>
            </a:p>
          </p:txBody>
        </p:sp>
      </p:grpSp>
      <p:sp>
        <p:nvSpPr>
          <p:cNvPr id="5" name="Freeform 5"/>
          <p:cNvSpPr/>
          <p:nvPr/>
        </p:nvSpPr>
        <p:spPr>
          <a:xfrm>
            <a:off x="1028700" y="1028700"/>
            <a:ext cx="1077868" cy="1421648"/>
          </a:xfrm>
          <a:custGeom>
            <a:avLst/>
            <a:gdLst/>
            <a:ahLst/>
            <a:cxnLst/>
            <a:rect l="l" t="t" r="r" b="b"/>
            <a:pathLst>
              <a:path w="1077868" h="1421648">
                <a:moveTo>
                  <a:pt x="0" y="0"/>
                </a:moveTo>
                <a:lnTo>
                  <a:pt x="1077868" y="0"/>
                </a:lnTo>
                <a:lnTo>
                  <a:pt x="1077868" y="1421648"/>
                </a:lnTo>
                <a:lnTo>
                  <a:pt x="0" y="14216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AutoShape 6"/>
          <p:cNvSpPr/>
          <p:nvPr/>
        </p:nvSpPr>
        <p:spPr>
          <a:xfrm>
            <a:off x="13704326" y="3305284"/>
            <a:ext cx="0" cy="4695104"/>
          </a:xfrm>
          <a:prstGeom prst="line">
            <a:avLst/>
          </a:prstGeom>
          <a:ln w="28575" cap="rnd">
            <a:solidFill>
              <a:srgbClr val="000000"/>
            </a:solidFill>
            <a:prstDash val="sysDot"/>
            <a:headEnd type="none" w="sm" len="sm"/>
            <a:tailEnd type="none" w="sm" len="sm"/>
          </a:ln>
        </p:spPr>
      </p:sp>
      <p:sp>
        <p:nvSpPr>
          <p:cNvPr id="7" name="TextBox 7"/>
          <p:cNvSpPr txBox="1"/>
          <p:nvPr/>
        </p:nvSpPr>
        <p:spPr>
          <a:xfrm>
            <a:off x="14850838" y="7334058"/>
            <a:ext cx="2402246" cy="427279"/>
          </a:xfrm>
          <a:prstGeom prst="rect">
            <a:avLst/>
          </a:prstGeom>
        </p:spPr>
        <p:txBody>
          <a:bodyPr lIns="0" tIns="0" rIns="0" bIns="0" rtlCol="0" anchor="t">
            <a:spAutoFit/>
          </a:bodyPr>
          <a:lstStyle/>
          <a:p>
            <a:pPr>
              <a:lnSpc>
                <a:spcPts val="3375"/>
              </a:lnSpc>
            </a:pPr>
            <a:r>
              <a:rPr lang="en-US" sz="2812">
                <a:solidFill>
                  <a:srgbClr val="000000"/>
                </a:solidFill>
                <a:latin typeface="Garet Bold"/>
              </a:rPr>
              <a:t>STEP 12: </a:t>
            </a:r>
          </a:p>
        </p:txBody>
      </p:sp>
      <p:sp>
        <p:nvSpPr>
          <p:cNvPr id="8" name="TextBox 8"/>
          <p:cNvSpPr txBox="1"/>
          <p:nvPr/>
        </p:nvSpPr>
        <p:spPr>
          <a:xfrm>
            <a:off x="14850838" y="8002464"/>
            <a:ext cx="2931136" cy="2000250"/>
          </a:xfrm>
          <a:prstGeom prst="rect">
            <a:avLst/>
          </a:prstGeom>
        </p:spPr>
        <p:txBody>
          <a:bodyPr lIns="0" tIns="0" rIns="0" bIns="0" rtlCol="0" anchor="t">
            <a:spAutoFit/>
          </a:bodyPr>
          <a:lstStyle/>
          <a:p>
            <a:pPr>
              <a:lnSpc>
                <a:spcPts val="2639"/>
              </a:lnSpc>
              <a:spcBef>
                <a:spcPct val="0"/>
              </a:spcBef>
            </a:pPr>
            <a:r>
              <a:rPr lang="en-US" sz="2199">
                <a:solidFill>
                  <a:srgbClr val="000000"/>
                </a:solidFill>
                <a:latin typeface="Garet Bold"/>
              </a:rPr>
              <a:t>Create a marketing plan</a:t>
            </a:r>
            <a:r>
              <a:rPr lang="en-US" sz="2199">
                <a:solidFill>
                  <a:srgbClr val="000000"/>
                </a:solidFill>
                <a:latin typeface="Garet"/>
              </a:rPr>
              <a:t> that refelcts the best of your product and attracts your target market </a:t>
            </a:r>
          </a:p>
        </p:txBody>
      </p:sp>
      <p:sp>
        <p:nvSpPr>
          <p:cNvPr id="9" name="TextBox 9"/>
          <p:cNvSpPr txBox="1"/>
          <p:nvPr/>
        </p:nvSpPr>
        <p:spPr>
          <a:xfrm>
            <a:off x="14850838" y="4832841"/>
            <a:ext cx="2402246" cy="427279"/>
          </a:xfrm>
          <a:prstGeom prst="rect">
            <a:avLst/>
          </a:prstGeom>
        </p:spPr>
        <p:txBody>
          <a:bodyPr lIns="0" tIns="0" rIns="0" bIns="0" rtlCol="0" anchor="t">
            <a:spAutoFit/>
          </a:bodyPr>
          <a:lstStyle/>
          <a:p>
            <a:pPr>
              <a:lnSpc>
                <a:spcPts val="3375"/>
              </a:lnSpc>
            </a:pPr>
            <a:r>
              <a:rPr lang="en-US" sz="2812">
                <a:solidFill>
                  <a:srgbClr val="000000"/>
                </a:solidFill>
                <a:latin typeface="Garet Bold"/>
              </a:rPr>
              <a:t>STEP 10:  </a:t>
            </a:r>
          </a:p>
        </p:txBody>
      </p:sp>
      <p:sp>
        <p:nvSpPr>
          <p:cNvPr id="10" name="TextBox 10"/>
          <p:cNvSpPr txBox="1"/>
          <p:nvPr/>
        </p:nvSpPr>
        <p:spPr>
          <a:xfrm>
            <a:off x="14850838" y="5501247"/>
            <a:ext cx="2931136" cy="1333500"/>
          </a:xfrm>
          <a:prstGeom prst="rect">
            <a:avLst/>
          </a:prstGeom>
        </p:spPr>
        <p:txBody>
          <a:bodyPr lIns="0" tIns="0" rIns="0" bIns="0" rtlCol="0" anchor="t">
            <a:spAutoFit/>
          </a:bodyPr>
          <a:lstStyle/>
          <a:p>
            <a:pPr>
              <a:lnSpc>
                <a:spcPts val="2639"/>
              </a:lnSpc>
              <a:spcBef>
                <a:spcPct val="0"/>
              </a:spcBef>
            </a:pPr>
            <a:r>
              <a:rPr lang="en-US" sz="2199">
                <a:solidFill>
                  <a:srgbClr val="000000"/>
                </a:solidFill>
                <a:latin typeface="Garet"/>
              </a:rPr>
              <a:t>Determine a realtistic and competivite </a:t>
            </a:r>
            <a:r>
              <a:rPr lang="en-US" sz="2199">
                <a:solidFill>
                  <a:srgbClr val="000000"/>
                </a:solidFill>
                <a:latin typeface="Garet Bold"/>
              </a:rPr>
              <a:t>pricing strategy  </a:t>
            </a:r>
          </a:p>
        </p:txBody>
      </p:sp>
      <p:sp>
        <p:nvSpPr>
          <p:cNvPr id="11" name="TextBox 11"/>
          <p:cNvSpPr txBox="1"/>
          <p:nvPr/>
        </p:nvSpPr>
        <p:spPr>
          <a:xfrm>
            <a:off x="14850838" y="2358707"/>
            <a:ext cx="2402246" cy="427279"/>
          </a:xfrm>
          <a:prstGeom prst="rect">
            <a:avLst/>
          </a:prstGeom>
        </p:spPr>
        <p:txBody>
          <a:bodyPr lIns="0" tIns="0" rIns="0" bIns="0" rtlCol="0" anchor="t">
            <a:spAutoFit/>
          </a:bodyPr>
          <a:lstStyle/>
          <a:p>
            <a:pPr>
              <a:lnSpc>
                <a:spcPts val="3375"/>
              </a:lnSpc>
            </a:pPr>
            <a:r>
              <a:rPr lang="en-US" sz="2812">
                <a:solidFill>
                  <a:srgbClr val="000000"/>
                </a:solidFill>
                <a:latin typeface="Garet Bold"/>
              </a:rPr>
              <a:t>STEP 8:  </a:t>
            </a:r>
          </a:p>
        </p:txBody>
      </p:sp>
      <p:sp>
        <p:nvSpPr>
          <p:cNvPr id="12" name="TextBox 12"/>
          <p:cNvSpPr txBox="1"/>
          <p:nvPr/>
        </p:nvSpPr>
        <p:spPr>
          <a:xfrm>
            <a:off x="14850838" y="3000466"/>
            <a:ext cx="2931136" cy="1666875"/>
          </a:xfrm>
          <a:prstGeom prst="rect">
            <a:avLst/>
          </a:prstGeom>
        </p:spPr>
        <p:txBody>
          <a:bodyPr lIns="0" tIns="0" rIns="0" bIns="0" rtlCol="0" anchor="t">
            <a:spAutoFit/>
          </a:bodyPr>
          <a:lstStyle/>
          <a:p>
            <a:pPr>
              <a:lnSpc>
                <a:spcPts val="2639"/>
              </a:lnSpc>
              <a:spcBef>
                <a:spcPct val="0"/>
              </a:spcBef>
            </a:pPr>
            <a:r>
              <a:rPr lang="en-US" sz="2199">
                <a:solidFill>
                  <a:srgbClr val="000000"/>
                </a:solidFill>
                <a:latin typeface="Garet Bold"/>
              </a:rPr>
              <a:t>Quality human and technical resources</a:t>
            </a:r>
            <a:r>
              <a:rPr lang="en-US" sz="2199">
                <a:solidFill>
                  <a:srgbClr val="000000"/>
                </a:solidFill>
                <a:latin typeface="Garet"/>
              </a:rPr>
              <a:t> will  help improve the quality of your product </a:t>
            </a:r>
          </a:p>
        </p:txBody>
      </p:sp>
      <p:sp>
        <p:nvSpPr>
          <p:cNvPr id="13" name="AutoShape 13"/>
          <p:cNvSpPr/>
          <p:nvPr/>
        </p:nvSpPr>
        <p:spPr>
          <a:xfrm>
            <a:off x="8632372" y="3457059"/>
            <a:ext cx="0" cy="4695104"/>
          </a:xfrm>
          <a:prstGeom prst="line">
            <a:avLst/>
          </a:prstGeom>
          <a:ln w="28575" cap="rnd">
            <a:solidFill>
              <a:srgbClr val="000000"/>
            </a:solidFill>
            <a:prstDash val="sysDot"/>
            <a:headEnd type="none" w="sm" len="sm"/>
            <a:tailEnd type="none" w="sm" len="sm"/>
          </a:ln>
        </p:spPr>
      </p:sp>
      <p:sp>
        <p:nvSpPr>
          <p:cNvPr id="14" name="TextBox 14"/>
          <p:cNvSpPr txBox="1"/>
          <p:nvPr/>
        </p:nvSpPr>
        <p:spPr>
          <a:xfrm>
            <a:off x="9778884" y="7334058"/>
            <a:ext cx="2402246" cy="427279"/>
          </a:xfrm>
          <a:prstGeom prst="rect">
            <a:avLst/>
          </a:prstGeom>
        </p:spPr>
        <p:txBody>
          <a:bodyPr lIns="0" tIns="0" rIns="0" bIns="0" rtlCol="0" anchor="t">
            <a:spAutoFit/>
          </a:bodyPr>
          <a:lstStyle/>
          <a:p>
            <a:pPr>
              <a:lnSpc>
                <a:spcPts val="3375"/>
              </a:lnSpc>
            </a:pPr>
            <a:r>
              <a:rPr lang="en-US" sz="2812">
                <a:solidFill>
                  <a:srgbClr val="000000"/>
                </a:solidFill>
                <a:latin typeface="Garet Bold"/>
              </a:rPr>
              <a:t>STEP 11: </a:t>
            </a:r>
          </a:p>
        </p:txBody>
      </p:sp>
      <p:sp>
        <p:nvSpPr>
          <p:cNvPr id="15" name="TextBox 15"/>
          <p:cNvSpPr txBox="1"/>
          <p:nvPr/>
        </p:nvSpPr>
        <p:spPr>
          <a:xfrm>
            <a:off x="9778884" y="8002464"/>
            <a:ext cx="2931136" cy="1333500"/>
          </a:xfrm>
          <a:prstGeom prst="rect">
            <a:avLst/>
          </a:prstGeom>
        </p:spPr>
        <p:txBody>
          <a:bodyPr lIns="0" tIns="0" rIns="0" bIns="0" rtlCol="0" anchor="t">
            <a:spAutoFit/>
          </a:bodyPr>
          <a:lstStyle/>
          <a:p>
            <a:pPr>
              <a:lnSpc>
                <a:spcPts val="2639"/>
              </a:lnSpc>
              <a:spcBef>
                <a:spcPct val="0"/>
              </a:spcBef>
            </a:pPr>
            <a:r>
              <a:rPr lang="en-US" sz="2199">
                <a:solidFill>
                  <a:srgbClr val="000000"/>
                </a:solidFill>
                <a:latin typeface="Garet"/>
              </a:rPr>
              <a:t>Use parts of your intineray to </a:t>
            </a:r>
            <a:r>
              <a:rPr lang="en-US" sz="2199">
                <a:solidFill>
                  <a:srgbClr val="000000"/>
                </a:solidFill>
                <a:latin typeface="Garet Bold"/>
              </a:rPr>
              <a:t>develop various tour packages  </a:t>
            </a:r>
          </a:p>
        </p:txBody>
      </p:sp>
      <p:sp>
        <p:nvSpPr>
          <p:cNvPr id="16" name="TextBox 16"/>
          <p:cNvSpPr txBox="1"/>
          <p:nvPr/>
        </p:nvSpPr>
        <p:spPr>
          <a:xfrm>
            <a:off x="9778884" y="4832841"/>
            <a:ext cx="2402246" cy="427279"/>
          </a:xfrm>
          <a:prstGeom prst="rect">
            <a:avLst/>
          </a:prstGeom>
        </p:spPr>
        <p:txBody>
          <a:bodyPr lIns="0" tIns="0" rIns="0" bIns="0" rtlCol="0" anchor="t">
            <a:spAutoFit/>
          </a:bodyPr>
          <a:lstStyle/>
          <a:p>
            <a:pPr>
              <a:lnSpc>
                <a:spcPts val="3375"/>
              </a:lnSpc>
            </a:pPr>
            <a:r>
              <a:rPr lang="en-US" sz="2812">
                <a:solidFill>
                  <a:srgbClr val="000000"/>
                </a:solidFill>
                <a:latin typeface="Garet Bold"/>
              </a:rPr>
              <a:t>STEP 9:  </a:t>
            </a:r>
          </a:p>
        </p:txBody>
      </p:sp>
      <p:sp>
        <p:nvSpPr>
          <p:cNvPr id="17" name="TextBox 17"/>
          <p:cNvSpPr txBox="1"/>
          <p:nvPr/>
        </p:nvSpPr>
        <p:spPr>
          <a:xfrm>
            <a:off x="9778884" y="5501247"/>
            <a:ext cx="2931136" cy="1000125"/>
          </a:xfrm>
          <a:prstGeom prst="rect">
            <a:avLst/>
          </a:prstGeom>
        </p:spPr>
        <p:txBody>
          <a:bodyPr lIns="0" tIns="0" rIns="0" bIns="0" rtlCol="0" anchor="t">
            <a:spAutoFit/>
          </a:bodyPr>
          <a:lstStyle/>
          <a:p>
            <a:pPr>
              <a:lnSpc>
                <a:spcPts val="2639"/>
              </a:lnSpc>
              <a:spcBef>
                <a:spcPct val="0"/>
              </a:spcBef>
            </a:pPr>
            <a:r>
              <a:rPr lang="en-US" sz="2199">
                <a:solidFill>
                  <a:srgbClr val="000000"/>
                </a:solidFill>
                <a:latin typeface="Garet Bold"/>
              </a:rPr>
              <a:t>Create a detailed itinerary</a:t>
            </a:r>
            <a:r>
              <a:rPr lang="en-US" sz="2199">
                <a:solidFill>
                  <a:srgbClr val="000000"/>
                </a:solidFill>
                <a:latin typeface="Garet"/>
              </a:rPr>
              <a:t> covering multiple days  </a:t>
            </a:r>
          </a:p>
        </p:txBody>
      </p:sp>
      <p:sp>
        <p:nvSpPr>
          <p:cNvPr id="18" name="TextBox 18"/>
          <p:cNvSpPr txBox="1"/>
          <p:nvPr/>
        </p:nvSpPr>
        <p:spPr>
          <a:xfrm>
            <a:off x="9778884" y="2358707"/>
            <a:ext cx="2402246" cy="427279"/>
          </a:xfrm>
          <a:prstGeom prst="rect">
            <a:avLst/>
          </a:prstGeom>
        </p:spPr>
        <p:txBody>
          <a:bodyPr lIns="0" tIns="0" rIns="0" bIns="0" rtlCol="0" anchor="t">
            <a:spAutoFit/>
          </a:bodyPr>
          <a:lstStyle/>
          <a:p>
            <a:pPr>
              <a:lnSpc>
                <a:spcPts val="3375"/>
              </a:lnSpc>
            </a:pPr>
            <a:r>
              <a:rPr lang="en-US" sz="2812">
                <a:solidFill>
                  <a:srgbClr val="000000"/>
                </a:solidFill>
                <a:latin typeface="Garet Bold"/>
              </a:rPr>
              <a:t>STEP 7:  </a:t>
            </a:r>
          </a:p>
        </p:txBody>
      </p:sp>
      <p:sp>
        <p:nvSpPr>
          <p:cNvPr id="19" name="TextBox 19"/>
          <p:cNvSpPr txBox="1"/>
          <p:nvPr/>
        </p:nvSpPr>
        <p:spPr>
          <a:xfrm>
            <a:off x="9778884" y="3000466"/>
            <a:ext cx="2931136" cy="1333500"/>
          </a:xfrm>
          <a:prstGeom prst="rect">
            <a:avLst/>
          </a:prstGeom>
        </p:spPr>
        <p:txBody>
          <a:bodyPr lIns="0" tIns="0" rIns="0" bIns="0" rtlCol="0" anchor="t">
            <a:spAutoFit/>
          </a:bodyPr>
          <a:lstStyle/>
          <a:p>
            <a:pPr>
              <a:lnSpc>
                <a:spcPts val="2639"/>
              </a:lnSpc>
              <a:spcBef>
                <a:spcPct val="0"/>
              </a:spcBef>
            </a:pPr>
            <a:r>
              <a:rPr lang="en-US" sz="2199">
                <a:solidFill>
                  <a:srgbClr val="000000"/>
                </a:solidFill>
                <a:latin typeface="Garet Bold"/>
              </a:rPr>
              <a:t>Cooperation with local suppliers </a:t>
            </a:r>
            <a:r>
              <a:rPr lang="en-US" sz="2199">
                <a:solidFill>
                  <a:srgbClr val="000000"/>
                </a:solidFill>
                <a:latin typeface="Garet"/>
              </a:rPr>
              <a:t>is key to sustain the local economy </a:t>
            </a:r>
          </a:p>
        </p:txBody>
      </p:sp>
      <p:grpSp>
        <p:nvGrpSpPr>
          <p:cNvPr id="20" name="Group 20"/>
          <p:cNvGrpSpPr/>
          <p:nvPr/>
        </p:nvGrpSpPr>
        <p:grpSpPr>
          <a:xfrm>
            <a:off x="7836257" y="2383551"/>
            <a:ext cx="1563655" cy="1563655"/>
            <a:chOff x="0" y="0"/>
            <a:chExt cx="2084873" cy="2084873"/>
          </a:xfrm>
        </p:grpSpPr>
        <p:grpSp>
          <p:nvGrpSpPr>
            <p:cNvPr id="21" name="Group 21"/>
            <p:cNvGrpSpPr/>
            <p:nvPr/>
          </p:nvGrpSpPr>
          <p:grpSpPr>
            <a:xfrm>
              <a:off x="0" y="0"/>
              <a:ext cx="2084873" cy="2084873"/>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BBB0B"/>
              </a:solidFill>
            </p:spPr>
          </p:sp>
          <p:sp>
            <p:nvSpPr>
              <p:cNvPr id="23" name="TextBox 23"/>
              <p:cNvSpPr txBox="1"/>
              <p:nvPr/>
            </p:nvSpPr>
            <p:spPr>
              <a:xfrm>
                <a:off x="76200" y="66675"/>
                <a:ext cx="660400" cy="669925"/>
              </a:xfrm>
              <a:prstGeom prst="rect">
                <a:avLst/>
              </a:prstGeom>
            </p:spPr>
            <p:txBody>
              <a:bodyPr lIns="67373" tIns="67373" rIns="67373" bIns="67373" rtlCol="0" anchor="ctr"/>
              <a:lstStyle/>
              <a:p>
                <a:pPr algn="ctr">
                  <a:lnSpc>
                    <a:spcPts val="1439"/>
                  </a:lnSpc>
                </a:pPr>
                <a:endParaRPr/>
              </a:p>
            </p:txBody>
          </p:sp>
        </p:grpSp>
        <p:sp>
          <p:nvSpPr>
            <p:cNvPr id="24" name="Freeform 24"/>
            <p:cNvSpPr/>
            <p:nvPr/>
          </p:nvSpPr>
          <p:spPr>
            <a:xfrm>
              <a:off x="408532" y="473143"/>
              <a:ext cx="1172721" cy="1172721"/>
            </a:xfrm>
            <a:custGeom>
              <a:avLst/>
              <a:gdLst/>
              <a:ahLst/>
              <a:cxnLst/>
              <a:rect l="l" t="t" r="r" b="b"/>
              <a:pathLst>
                <a:path w="1172721" h="1172721">
                  <a:moveTo>
                    <a:pt x="0" y="0"/>
                  </a:moveTo>
                  <a:lnTo>
                    <a:pt x="1172721" y="0"/>
                  </a:lnTo>
                  <a:lnTo>
                    <a:pt x="1172721" y="1172721"/>
                  </a:lnTo>
                  <a:lnTo>
                    <a:pt x="0" y="11727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25" name="Group 25"/>
          <p:cNvGrpSpPr/>
          <p:nvPr/>
        </p:nvGrpSpPr>
        <p:grpSpPr>
          <a:xfrm>
            <a:off x="7836257" y="7356829"/>
            <a:ext cx="1563655" cy="1563655"/>
            <a:chOff x="0" y="0"/>
            <a:chExt cx="2084873" cy="2084873"/>
          </a:xfrm>
        </p:grpSpPr>
        <p:grpSp>
          <p:nvGrpSpPr>
            <p:cNvPr id="26" name="Group 26"/>
            <p:cNvGrpSpPr/>
            <p:nvPr/>
          </p:nvGrpSpPr>
          <p:grpSpPr>
            <a:xfrm>
              <a:off x="0" y="0"/>
              <a:ext cx="2084873" cy="2084873"/>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28" name="TextBox 28"/>
              <p:cNvSpPr txBox="1"/>
              <p:nvPr/>
            </p:nvSpPr>
            <p:spPr>
              <a:xfrm>
                <a:off x="76200" y="66675"/>
                <a:ext cx="660400" cy="669925"/>
              </a:xfrm>
              <a:prstGeom prst="rect">
                <a:avLst/>
              </a:prstGeom>
            </p:spPr>
            <p:txBody>
              <a:bodyPr lIns="67373" tIns="67373" rIns="67373" bIns="67373" rtlCol="0" anchor="ctr"/>
              <a:lstStyle/>
              <a:p>
                <a:pPr algn="ctr">
                  <a:lnSpc>
                    <a:spcPts val="1439"/>
                  </a:lnSpc>
                </a:pPr>
                <a:endParaRPr/>
              </a:p>
            </p:txBody>
          </p:sp>
        </p:grpSp>
        <p:sp>
          <p:nvSpPr>
            <p:cNvPr id="29" name="Freeform 29"/>
            <p:cNvSpPr/>
            <p:nvPr/>
          </p:nvSpPr>
          <p:spPr>
            <a:xfrm>
              <a:off x="408532" y="375308"/>
              <a:ext cx="1335125" cy="1245004"/>
            </a:xfrm>
            <a:custGeom>
              <a:avLst/>
              <a:gdLst/>
              <a:ahLst/>
              <a:cxnLst/>
              <a:rect l="l" t="t" r="r" b="b"/>
              <a:pathLst>
                <a:path w="1335125" h="1245004">
                  <a:moveTo>
                    <a:pt x="0" y="0"/>
                  </a:moveTo>
                  <a:lnTo>
                    <a:pt x="1335126" y="0"/>
                  </a:lnTo>
                  <a:lnTo>
                    <a:pt x="1335126" y="1245004"/>
                  </a:lnTo>
                  <a:lnTo>
                    <a:pt x="0" y="12450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30" name="Group 30"/>
          <p:cNvGrpSpPr/>
          <p:nvPr/>
        </p:nvGrpSpPr>
        <p:grpSpPr>
          <a:xfrm>
            <a:off x="7836257" y="4871008"/>
            <a:ext cx="1563655" cy="1563655"/>
            <a:chOff x="0" y="0"/>
            <a:chExt cx="2084873" cy="2084873"/>
          </a:xfrm>
        </p:grpSpPr>
        <p:grpSp>
          <p:nvGrpSpPr>
            <p:cNvPr id="31" name="Group 31"/>
            <p:cNvGrpSpPr/>
            <p:nvPr/>
          </p:nvGrpSpPr>
          <p:grpSpPr>
            <a:xfrm>
              <a:off x="0" y="0"/>
              <a:ext cx="2084873" cy="2084873"/>
              <a:chOff x="0" y="0"/>
              <a:chExt cx="812800" cy="812800"/>
            </a:xfrm>
          </p:grpSpPr>
          <p:sp>
            <p:nvSpPr>
              <p:cNvPr id="32" name="Freeform 3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4924B"/>
              </a:solidFill>
            </p:spPr>
          </p:sp>
          <p:sp>
            <p:nvSpPr>
              <p:cNvPr id="33" name="TextBox 33"/>
              <p:cNvSpPr txBox="1"/>
              <p:nvPr/>
            </p:nvSpPr>
            <p:spPr>
              <a:xfrm>
                <a:off x="76200" y="66675"/>
                <a:ext cx="660400" cy="669925"/>
              </a:xfrm>
              <a:prstGeom prst="rect">
                <a:avLst/>
              </a:prstGeom>
            </p:spPr>
            <p:txBody>
              <a:bodyPr lIns="67373" tIns="67373" rIns="67373" bIns="67373" rtlCol="0" anchor="ctr"/>
              <a:lstStyle/>
              <a:p>
                <a:pPr algn="ctr">
                  <a:lnSpc>
                    <a:spcPts val="1439"/>
                  </a:lnSpc>
                </a:pPr>
                <a:endParaRPr/>
              </a:p>
            </p:txBody>
          </p:sp>
        </p:grpSp>
        <p:sp>
          <p:nvSpPr>
            <p:cNvPr id="34" name="Freeform 34"/>
            <p:cNvSpPr/>
            <p:nvPr/>
          </p:nvSpPr>
          <p:spPr>
            <a:xfrm>
              <a:off x="408532" y="298323"/>
              <a:ext cx="1335226" cy="1422345"/>
            </a:xfrm>
            <a:custGeom>
              <a:avLst/>
              <a:gdLst/>
              <a:ahLst/>
              <a:cxnLst/>
              <a:rect l="l" t="t" r="r" b="b"/>
              <a:pathLst>
                <a:path w="1335226" h="1422345">
                  <a:moveTo>
                    <a:pt x="0" y="0"/>
                  </a:moveTo>
                  <a:lnTo>
                    <a:pt x="1335227" y="0"/>
                  </a:lnTo>
                  <a:lnTo>
                    <a:pt x="1335227" y="1422344"/>
                  </a:lnTo>
                  <a:lnTo>
                    <a:pt x="0" y="14223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35" name="Group 35"/>
          <p:cNvGrpSpPr/>
          <p:nvPr/>
        </p:nvGrpSpPr>
        <p:grpSpPr>
          <a:xfrm>
            <a:off x="12908211" y="2383551"/>
            <a:ext cx="1563655" cy="1563655"/>
            <a:chOff x="0" y="0"/>
            <a:chExt cx="2084873" cy="2084873"/>
          </a:xfrm>
        </p:grpSpPr>
        <p:grpSp>
          <p:nvGrpSpPr>
            <p:cNvPr id="36" name="Group 36"/>
            <p:cNvGrpSpPr/>
            <p:nvPr/>
          </p:nvGrpSpPr>
          <p:grpSpPr>
            <a:xfrm>
              <a:off x="0" y="0"/>
              <a:ext cx="2084873" cy="2084873"/>
              <a:chOff x="0" y="0"/>
              <a:chExt cx="812800" cy="812800"/>
            </a:xfrm>
          </p:grpSpPr>
          <p:sp>
            <p:nvSpPr>
              <p:cNvPr id="37" name="Freeform 3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B79"/>
              </a:solidFill>
            </p:spPr>
          </p:sp>
          <p:sp>
            <p:nvSpPr>
              <p:cNvPr id="38" name="TextBox 38"/>
              <p:cNvSpPr txBox="1"/>
              <p:nvPr/>
            </p:nvSpPr>
            <p:spPr>
              <a:xfrm>
                <a:off x="76200" y="66675"/>
                <a:ext cx="660400" cy="669925"/>
              </a:xfrm>
              <a:prstGeom prst="rect">
                <a:avLst/>
              </a:prstGeom>
            </p:spPr>
            <p:txBody>
              <a:bodyPr lIns="67373" tIns="67373" rIns="67373" bIns="67373" rtlCol="0" anchor="ctr"/>
              <a:lstStyle/>
              <a:p>
                <a:pPr algn="ctr">
                  <a:lnSpc>
                    <a:spcPts val="1439"/>
                  </a:lnSpc>
                </a:pPr>
                <a:endParaRPr/>
              </a:p>
            </p:txBody>
          </p:sp>
        </p:grpSp>
        <p:sp>
          <p:nvSpPr>
            <p:cNvPr id="39" name="Freeform 39"/>
            <p:cNvSpPr/>
            <p:nvPr/>
          </p:nvSpPr>
          <p:spPr>
            <a:xfrm>
              <a:off x="421343" y="380288"/>
              <a:ext cx="1265576" cy="1265576"/>
            </a:xfrm>
            <a:custGeom>
              <a:avLst/>
              <a:gdLst/>
              <a:ahLst/>
              <a:cxnLst/>
              <a:rect l="l" t="t" r="r" b="b"/>
              <a:pathLst>
                <a:path w="1265576" h="1265576">
                  <a:moveTo>
                    <a:pt x="0" y="0"/>
                  </a:moveTo>
                  <a:lnTo>
                    <a:pt x="1265576" y="0"/>
                  </a:lnTo>
                  <a:lnTo>
                    <a:pt x="1265576" y="1265576"/>
                  </a:lnTo>
                  <a:lnTo>
                    <a:pt x="0" y="12655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40" name="Group 40"/>
          <p:cNvGrpSpPr/>
          <p:nvPr/>
        </p:nvGrpSpPr>
        <p:grpSpPr>
          <a:xfrm>
            <a:off x="12908211" y="4871008"/>
            <a:ext cx="1563655" cy="1563655"/>
            <a:chOff x="0" y="0"/>
            <a:chExt cx="2084873" cy="2084873"/>
          </a:xfrm>
        </p:grpSpPr>
        <p:grpSp>
          <p:nvGrpSpPr>
            <p:cNvPr id="41" name="Group 41"/>
            <p:cNvGrpSpPr/>
            <p:nvPr/>
          </p:nvGrpSpPr>
          <p:grpSpPr>
            <a:xfrm>
              <a:off x="0" y="0"/>
              <a:ext cx="2084873" cy="2084873"/>
              <a:chOff x="0" y="0"/>
              <a:chExt cx="812800" cy="812800"/>
            </a:xfrm>
          </p:grpSpPr>
          <p:sp>
            <p:nvSpPr>
              <p:cNvPr id="42"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9A72B"/>
              </a:solidFill>
            </p:spPr>
          </p:sp>
          <p:sp>
            <p:nvSpPr>
              <p:cNvPr id="43" name="TextBox 43"/>
              <p:cNvSpPr txBox="1"/>
              <p:nvPr/>
            </p:nvSpPr>
            <p:spPr>
              <a:xfrm>
                <a:off x="76200" y="66675"/>
                <a:ext cx="660400" cy="669925"/>
              </a:xfrm>
              <a:prstGeom prst="rect">
                <a:avLst/>
              </a:prstGeom>
            </p:spPr>
            <p:txBody>
              <a:bodyPr lIns="67373" tIns="67373" rIns="67373" bIns="67373" rtlCol="0" anchor="ctr"/>
              <a:lstStyle/>
              <a:p>
                <a:pPr algn="ctr">
                  <a:lnSpc>
                    <a:spcPts val="1439"/>
                  </a:lnSpc>
                </a:pPr>
                <a:endParaRPr/>
              </a:p>
            </p:txBody>
          </p:sp>
        </p:grpSp>
        <p:sp>
          <p:nvSpPr>
            <p:cNvPr id="44" name="Freeform 44"/>
            <p:cNvSpPr/>
            <p:nvPr/>
          </p:nvSpPr>
          <p:spPr>
            <a:xfrm>
              <a:off x="476936" y="539081"/>
              <a:ext cx="1154390" cy="940828"/>
            </a:xfrm>
            <a:custGeom>
              <a:avLst/>
              <a:gdLst/>
              <a:ahLst/>
              <a:cxnLst/>
              <a:rect l="l" t="t" r="r" b="b"/>
              <a:pathLst>
                <a:path w="1154390" h="940828">
                  <a:moveTo>
                    <a:pt x="0" y="0"/>
                  </a:moveTo>
                  <a:lnTo>
                    <a:pt x="1154390" y="0"/>
                  </a:lnTo>
                  <a:lnTo>
                    <a:pt x="1154390" y="940828"/>
                  </a:lnTo>
                  <a:lnTo>
                    <a:pt x="0" y="94082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grpSp>
        <p:nvGrpSpPr>
          <p:cNvPr id="45" name="Group 45"/>
          <p:cNvGrpSpPr/>
          <p:nvPr/>
        </p:nvGrpSpPr>
        <p:grpSpPr>
          <a:xfrm>
            <a:off x="12908211" y="7356829"/>
            <a:ext cx="1563655" cy="1563655"/>
            <a:chOff x="0" y="0"/>
            <a:chExt cx="2084873" cy="2084873"/>
          </a:xfrm>
        </p:grpSpPr>
        <p:grpSp>
          <p:nvGrpSpPr>
            <p:cNvPr id="46" name="Group 46"/>
            <p:cNvGrpSpPr/>
            <p:nvPr/>
          </p:nvGrpSpPr>
          <p:grpSpPr>
            <a:xfrm>
              <a:off x="0" y="0"/>
              <a:ext cx="2084873" cy="2084873"/>
              <a:chOff x="0" y="0"/>
              <a:chExt cx="812800" cy="812800"/>
            </a:xfrm>
          </p:grpSpPr>
          <p:sp>
            <p:nvSpPr>
              <p:cNvPr id="47" name="Freeform 4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B314"/>
              </a:solidFill>
            </p:spPr>
          </p:sp>
          <p:sp>
            <p:nvSpPr>
              <p:cNvPr id="48" name="TextBox 48"/>
              <p:cNvSpPr txBox="1"/>
              <p:nvPr/>
            </p:nvSpPr>
            <p:spPr>
              <a:xfrm>
                <a:off x="76200" y="66675"/>
                <a:ext cx="660400" cy="669925"/>
              </a:xfrm>
              <a:prstGeom prst="rect">
                <a:avLst/>
              </a:prstGeom>
            </p:spPr>
            <p:txBody>
              <a:bodyPr lIns="67373" tIns="67373" rIns="67373" bIns="67373" rtlCol="0" anchor="ctr"/>
              <a:lstStyle/>
              <a:p>
                <a:pPr algn="ctr">
                  <a:lnSpc>
                    <a:spcPts val="1439"/>
                  </a:lnSpc>
                </a:pPr>
                <a:endParaRPr/>
              </a:p>
            </p:txBody>
          </p:sp>
        </p:grpSp>
        <p:sp>
          <p:nvSpPr>
            <p:cNvPr id="49" name="Freeform 49"/>
            <p:cNvSpPr/>
            <p:nvPr/>
          </p:nvSpPr>
          <p:spPr>
            <a:xfrm>
              <a:off x="367631" y="378569"/>
              <a:ext cx="1319288" cy="1238482"/>
            </a:xfrm>
            <a:custGeom>
              <a:avLst/>
              <a:gdLst/>
              <a:ahLst/>
              <a:cxnLst/>
              <a:rect l="l" t="t" r="r" b="b"/>
              <a:pathLst>
                <a:path w="1319288" h="1238482">
                  <a:moveTo>
                    <a:pt x="0" y="0"/>
                  </a:moveTo>
                  <a:lnTo>
                    <a:pt x="1319288" y="0"/>
                  </a:lnTo>
                  <a:lnTo>
                    <a:pt x="1319288" y="1238482"/>
                  </a:lnTo>
                  <a:lnTo>
                    <a:pt x="0" y="12384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sp>
        <p:nvSpPr>
          <p:cNvPr id="50" name="TextBox 50"/>
          <p:cNvSpPr txBox="1"/>
          <p:nvPr/>
        </p:nvSpPr>
        <p:spPr>
          <a:xfrm>
            <a:off x="1028700" y="3647321"/>
            <a:ext cx="5581173" cy="5223225"/>
          </a:xfrm>
          <a:prstGeom prst="rect">
            <a:avLst/>
          </a:prstGeom>
        </p:spPr>
        <p:txBody>
          <a:bodyPr lIns="0" tIns="0" rIns="0" bIns="0" rtlCol="0" anchor="t">
            <a:spAutoFit/>
          </a:bodyPr>
          <a:lstStyle/>
          <a:p>
            <a:pPr>
              <a:lnSpc>
                <a:spcPts val="3380"/>
              </a:lnSpc>
            </a:pPr>
            <a:r>
              <a:rPr lang="en-US" sz="2600" dirty="0">
                <a:solidFill>
                  <a:srgbClr val="202124"/>
                </a:solidFill>
                <a:latin typeface="Garet"/>
              </a:rPr>
              <a:t>PHASE 3 involves creating a detailed itinerary for each product, matching the product with the market through the outline of tour packages, determining the cost and pricing strategy, establishing partnerships with local suppliers, developing a marketing plan, and providing human and technical resources.</a:t>
            </a:r>
          </a:p>
          <a:p>
            <a:pPr algn="just">
              <a:lnSpc>
                <a:spcPts val="3380"/>
              </a:lnSpc>
            </a:pPr>
            <a:endParaRPr lang="en-US" sz="2600" dirty="0">
              <a:solidFill>
                <a:srgbClr val="202124"/>
              </a:solidFill>
              <a:latin typeface="Garet"/>
            </a:endParaRPr>
          </a:p>
        </p:txBody>
      </p:sp>
      <p:sp>
        <p:nvSpPr>
          <p:cNvPr id="51" name="TextBox 51"/>
          <p:cNvSpPr txBox="1"/>
          <p:nvPr/>
        </p:nvSpPr>
        <p:spPr>
          <a:xfrm>
            <a:off x="2502297" y="1066266"/>
            <a:ext cx="8215153" cy="1066800"/>
          </a:xfrm>
          <a:prstGeom prst="rect">
            <a:avLst/>
          </a:prstGeom>
        </p:spPr>
        <p:txBody>
          <a:bodyPr lIns="0" tIns="0" rIns="0" bIns="0" rtlCol="0" anchor="t">
            <a:spAutoFit/>
          </a:bodyPr>
          <a:lstStyle/>
          <a:p>
            <a:pPr>
              <a:lnSpc>
                <a:spcPts val="4250"/>
              </a:lnSpc>
            </a:pPr>
            <a:r>
              <a:rPr lang="en-US" sz="3542">
                <a:solidFill>
                  <a:srgbClr val="202124"/>
                </a:solidFill>
                <a:latin typeface="Garet Bold"/>
              </a:rPr>
              <a:t>PHASE 3 </a:t>
            </a:r>
          </a:p>
          <a:p>
            <a:pPr>
              <a:lnSpc>
                <a:spcPts val="4250"/>
              </a:lnSpc>
            </a:pPr>
            <a:r>
              <a:rPr lang="en-US" sz="3542">
                <a:solidFill>
                  <a:srgbClr val="202124"/>
                </a:solidFill>
                <a:latin typeface="Garet Bold"/>
              </a:rPr>
              <a:t>BUILDING A TOURISM PRODUCT   </a:t>
            </a:r>
          </a:p>
        </p:txBody>
      </p:sp>
      <p:sp>
        <p:nvSpPr>
          <p:cNvPr id="52" name="TextBox 52"/>
          <p:cNvSpPr txBox="1"/>
          <p:nvPr/>
        </p:nvSpPr>
        <p:spPr>
          <a:xfrm>
            <a:off x="973531" y="3190359"/>
            <a:ext cx="4375029" cy="533400"/>
          </a:xfrm>
          <a:prstGeom prst="rect">
            <a:avLst/>
          </a:prstGeom>
        </p:spPr>
        <p:txBody>
          <a:bodyPr lIns="0" tIns="0" rIns="0" bIns="0" rtlCol="0" anchor="t">
            <a:spAutoFit/>
          </a:bodyPr>
          <a:lstStyle/>
          <a:p>
            <a:pPr>
              <a:lnSpc>
                <a:spcPts val="4250"/>
              </a:lnSpc>
            </a:pPr>
            <a:r>
              <a:rPr lang="en-US" sz="3542">
                <a:solidFill>
                  <a:srgbClr val="202124"/>
                </a:solidFill>
                <a:latin typeface="Garet Bold"/>
              </a:rPr>
              <a:t> OBJECTIVE</a:t>
            </a:r>
          </a:p>
        </p:txBody>
      </p:sp>
      <p:grpSp>
        <p:nvGrpSpPr>
          <p:cNvPr id="53" name="Group 53"/>
          <p:cNvGrpSpPr/>
          <p:nvPr/>
        </p:nvGrpSpPr>
        <p:grpSpPr>
          <a:xfrm>
            <a:off x="61458" y="9337363"/>
            <a:ext cx="2424685" cy="839587"/>
            <a:chOff x="0" y="0"/>
            <a:chExt cx="3232914" cy="1119449"/>
          </a:xfrm>
        </p:grpSpPr>
        <p:sp>
          <p:nvSpPr>
            <p:cNvPr id="54" name="Freeform 54"/>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16"/>
              <a:stretch>
                <a:fillRect/>
              </a:stretch>
            </a:blipFill>
          </p:spPr>
        </p:sp>
        <p:sp>
          <p:nvSpPr>
            <p:cNvPr id="55" name="Freeform 55"/>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17"/>
              <a:stretch>
                <a:fillRect/>
              </a:stretch>
            </a:blipFill>
          </p:spPr>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TextBox 2"/>
          <p:cNvSpPr txBox="1"/>
          <p:nvPr/>
        </p:nvSpPr>
        <p:spPr>
          <a:xfrm>
            <a:off x="3473841" y="3144696"/>
            <a:ext cx="13785459" cy="2841625"/>
          </a:xfrm>
          <a:prstGeom prst="rect">
            <a:avLst/>
          </a:prstGeom>
        </p:spPr>
        <p:txBody>
          <a:bodyPr lIns="0" tIns="0" rIns="0" bIns="0" rtlCol="0" anchor="t">
            <a:spAutoFit/>
          </a:bodyPr>
          <a:lstStyle/>
          <a:p>
            <a:pPr>
              <a:lnSpc>
                <a:spcPts val="4550"/>
              </a:lnSpc>
              <a:spcBef>
                <a:spcPct val="0"/>
              </a:spcBef>
            </a:pPr>
            <a:r>
              <a:rPr lang="en-US" sz="3500">
                <a:solidFill>
                  <a:srgbClr val="000000"/>
                </a:solidFill>
                <a:latin typeface="Garet"/>
              </a:rPr>
              <a:t>By working closely with local suppliers, you can create a high-quality tourism product that meets the needs and expectations of your customers while supporting the local economy and community. Local suppliers can offer a wealth of knowledge, resources, and expertise</a:t>
            </a:r>
          </a:p>
        </p:txBody>
      </p:sp>
      <p:grpSp>
        <p:nvGrpSpPr>
          <p:cNvPr id="3" name="Group 3"/>
          <p:cNvGrpSpPr/>
          <p:nvPr/>
        </p:nvGrpSpPr>
        <p:grpSpPr>
          <a:xfrm>
            <a:off x="873436" y="116047"/>
            <a:ext cx="17801270" cy="2436354"/>
            <a:chOff x="0" y="0"/>
            <a:chExt cx="23735027" cy="3248472"/>
          </a:xfrm>
        </p:grpSpPr>
        <p:grpSp>
          <p:nvGrpSpPr>
            <p:cNvPr id="4" name="Group 4"/>
            <p:cNvGrpSpPr/>
            <p:nvPr/>
          </p:nvGrpSpPr>
          <p:grpSpPr>
            <a:xfrm>
              <a:off x="1375419" y="820736"/>
              <a:ext cx="20908430" cy="2427736"/>
              <a:chOff x="-134536" y="-28575"/>
              <a:chExt cx="4186285" cy="486081"/>
            </a:xfrm>
          </p:grpSpPr>
          <p:sp>
            <p:nvSpPr>
              <p:cNvPr id="5" name="Freeform 5"/>
              <p:cNvSpPr/>
              <p:nvPr/>
            </p:nvSpPr>
            <p:spPr>
              <a:xfrm>
                <a:off x="-134536" y="-366"/>
                <a:ext cx="4186285" cy="457872"/>
              </a:xfrm>
              <a:custGeom>
                <a:avLst/>
                <a:gdLst/>
                <a:ahLst/>
                <a:cxnLst/>
                <a:rect l="l" t="t" r="r" b="b"/>
                <a:pathLst>
                  <a:path w="3558047" h="457872">
                    <a:moveTo>
                      <a:pt x="3558047" y="366"/>
                    </a:moveTo>
                    <a:cubicBezTo>
                      <a:pt x="3476144" y="0"/>
                      <a:pt x="3400304" y="43485"/>
                      <a:pt x="3359247" y="114355"/>
                    </a:cubicBezTo>
                    <a:cubicBezTo>
                      <a:pt x="3318189" y="185225"/>
                      <a:pt x="3318189" y="272646"/>
                      <a:pt x="3359247" y="343517"/>
                    </a:cubicBezTo>
                    <a:cubicBezTo>
                      <a:pt x="3400304" y="414387"/>
                      <a:pt x="3476144" y="457872"/>
                      <a:pt x="3558047" y="457505"/>
                    </a:cubicBezTo>
                    <a:lnTo>
                      <a:pt x="0" y="457505"/>
                    </a:lnTo>
                    <a:cubicBezTo>
                      <a:pt x="81904" y="457872"/>
                      <a:pt x="157743" y="414387"/>
                      <a:pt x="198801" y="343517"/>
                    </a:cubicBezTo>
                    <a:cubicBezTo>
                      <a:pt x="239859" y="272646"/>
                      <a:pt x="239859" y="185225"/>
                      <a:pt x="198801" y="114355"/>
                    </a:cubicBezTo>
                    <a:cubicBezTo>
                      <a:pt x="157743" y="43485"/>
                      <a:pt x="81904" y="0"/>
                      <a:pt x="0" y="366"/>
                    </a:cubicBezTo>
                    <a:close/>
                  </a:path>
                </a:pathLst>
              </a:custGeom>
              <a:solidFill>
                <a:srgbClr val="FBBB0B"/>
              </a:solidFill>
            </p:spPr>
          </p:sp>
          <p:sp>
            <p:nvSpPr>
              <p:cNvPr id="6" name="TextBox 6"/>
              <p:cNvSpPr txBox="1"/>
              <p:nvPr/>
            </p:nvSpPr>
            <p:spPr>
              <a:xfrm>
                <a:off x="0" y="-28575"/>
                <a:ext cx="812800" cy="434975"/>
              </a:xfrm>
              <a:prstGeom prst="rect">
                <a:avLst/>
              </a:prstGeom>
            </p:spPr>
            <p:txBody>
              <a:bodyPr lIns="50800" tIns="50800" rIns="50800" bIns="50800" rtlCol="0" anchor="ctr"/>
              <a:lstStyle/>
              <a:p>
                <a:pPr algn="ctr">
                  <a:lnSpc>
                    <a:spcPts val="3380"/>
                  </a:lnSpc>
                </a:pPr>
                <a:endParaRPr/>
              </a:p>
            </p:txBody>
          </p:sp>
        </p:grpSp>
        <p:sp>
          <p:nvSpPr>
            <p:cNvPr id="7" name="TextBox 7"/>
            <p:cNvSpPr txBox="1"/>
            <p:nvPr/>
          </p:nvSpPr>
          <p:spPr>
            <a:xfrm>
              <a:off x="2826597" y="1029685"/>
              <a:ext cx="20908430" cy="2006600"/>
            </a:xfrm>
            <a:prstGeom prst="rect">
              <a:avLst/>
            </a:prstGeom>
          </p:spPr>
          <p:txBody>
            <a:bodyPr lIns="0" tIns="0" rIns="0" bIns="0" rtlCol="0" anchor="t">
              <a:spAutoFit/>
            </a:bodyPr>
            <a:lstStyle/>
            <a:p>
              <a:pPr>
                <a:lnSpc>
                  <a:spcPts val="5996"/>
                </a:lnSpc>
              </a:pPr>
              <a:r>
                <a:rPr lang="en-US" sz="4997" dirty="0">
                  <a:solidFill>
                    <a:srgbClr val="F5EDE1"/>
                  </a:solidFill>
                  <a:latin typeface="Garet Bold"/>
                </a:rPr>
                <a:t>STEP 7: </a:t>
              </a:r>
            </a:p>
            <a:p>
              <a:pPr>
                <a:lnSpc>
                  <a:spcPts val="5996"/>
                </a:lnSpc>
              </a:pPr>
              <a:r>
                <a:rPr lang="en-US" sz="4997" dirty="0">
                  <a:solidFill>
                    <a:srgbClr val="F5EDE1"/>
                  </a:solidFill>
                  <a:latin typeface="Garet Book Bold"/>
                </a:rPr>
                <a:t>COOPERATION WITH LOCAL SUPPLIERS</a:t>
              </a:r>
            </a:p>
          </p:txBody>
        </p:sp>
        <p:sp>
          <p:nvSpPr>
            <p:cNvPr id="8" name="Freeform 8"/>
            <p:cNvSpPr/>
            <p:nvPr/>
          </p:nvSpPr>
          <p:spPr>
            <a:xfrm>
              <a:off x="20285938" y="0"/>
              <a:ext cx="2433743" cy="2433743"/>
            </a:xfrm>
            <a:custGeom>
              <a:avLst/>
              <a:gdLst/>
              <a:ahLst/>
              <a:cxnLst/>
              <a:rect l="l" t="t" r="r" b="b"/>
              <a:pathLst>
                <a:path w="2433743" h="2433743">
                  <a:moveTo>
                    <a:pt x="0" y="0"/>
                  </a:moveTo>
                  <a:lnTo>
                    <a:pt x="2433742" y="0"/>
                  </a:lnTo>
                  <a:lnTo>
                    <a:pt x="2433742" y="2433743"/>
                  </a:lnTo>
                  <a:lnTo>
                    <a:pt x="0" y="24337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0" y="819330"/>
              <a:ext cx="1840341" cy="2427309"/>
            </a:xfrm>
            <a:custGeom>
              <a:avLst/>
              <a:gdLst/>
              <a:ahLst/>
              <a:cxnLst/>
              <a:rect l="l" t="t" r="r" b="b"/>
              <a:pathLst>
                <a:path w="1840341" h="2427309">
                  <a:moveTo>
                    <a:pt x="0" y="0"/>
                  </a:moveTo>
                  <a:lnTo>
                    <a:pt x="1840341" y="0"/>
                  </a:lnTo>
                  <a:lnTo>
                    <a:pt x="1840341" y="2427309"/>
                  </a:lnTo>
                  <a:lnTo>
                    <a:pt x="0" y="24273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0" name="Group 10"/>
          <p:cNvGrpSpPr/>
          <p:nvPr/>
        </p:nvGrpSpPr>
        <p:grpSpPr>
          <a:xfrm>
            <a:off x="1028700" y="3125395"/>
            <a:ext cx="1952013" cy="1952013"/>
            <a:chOff x="0" y="0"/>
            <a:chExt cx="2602684" cy="2602684"/>
          </a:xfrm>
        </p:grpSpPr>
        <p:grpSp>
          <p:nvGrpSpPr>
            <p:cNvPr id="11" name="Group 11"/>
            <p:cNvGrpSpPr/>
            <p:nvPr/>
          </p:nvGrpSpPr>
          <p:grpSpPr>
            <a:xfrm>
              <a:off x="0" y="0"/>
              <a:ext cx="2602684" cy="2602684"/>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BBB0B"/>
              </a:solidFill>
            </p:spPr>
          </p:sp>
          <p:sp>
            <p:nvSpPr>
              <p:cNvPr id="13" name="TextBox 13"/>
              <p:cNvSpPr txBox="1"/>
              <p:nvPr/>
            </p:nvSpPr>
            <p:spPr>
              <a:xfrm>
                <a:off x="76200" y="66675"/>
                <a:ext cx="660400" cy="669925"/>
              </a:xfrm>
              <a:prstGeom prst="rect">
                <a:avLst/>
              </a:prstGeom>
            </p:spPr>
            <p:txBody>
              <a:bodyPr lIns="67373" tIns="67373" rIns="67373" bIns="67373" rtlCol="0" anchor="ctr"/>
              <a:lstStyle/>
              <a:p>
                <a:pPr algn="ctr">
                  <a:lnSpc>
                    <a:spcPts val="1440"/>
                  </a:lnSpc>
                </a:pPr>
                <a:endParaRPr/>
              </a:p>
            </p:txBody>
          </p:sp>
        </p:grpSp>
        <p:sp>
          <p:nvSpPr>
            <p:cNvPr id="14" name="Freeform 14"/>
            <p:cNvSpPr/>
            <p:nvPr/>
          </p:nvSpPr>
          <p:spPr>
            <a:xfrm>
              <a:off x="509998" y="590655"/>
              <a:ext cx="1463984" cy="1463984"/>
            </a:xfrm>
            <a:custGeom>
              <a:avLst/>
              <a:gdLst/>
              <a:ahLst/>
              <a:cxnLst/>
              <a:rect l="l" t="t" r="r" b="b"/>
              <a:pathLst>
                <a:path w="1463984" h="1463984">
                  <a:moveTo>
                    <a:pt x="0" y="0"/>
                  </a:moveTo>
                  <a:lnTo>
                    <a:pt x="1463984" y="0"/>
                  </a:lnTo>
                  <a:lnTo>
                    <a:pt x="1463984" y="1463985"/>
                  </a:lnTo>
                  <a:lnTo>
                    <a:pt x="0" y="14639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15" name="Group 15"/>
          <p:cNvGrpSpPr/>
          <p:nvPr/>
        </p:nvGrpSpPr>
        <p:grpSpPr>
          <a:xfrm>
            <a:off x="61458" y="9337363"/>
            <a:ext cx="2424685" cy="839587"/>
            <a:chOff x="0" y="0"/>
            <a:chExt cx="3232914" cy="1119449"/>
          </a:xfrm>
        </p:grpSpPr>
        <p:sp>
          <p:nvSpPr>
            <p:cNvPr id="16" name="Freeform 16"/>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8"/>
              <a:stretch>
                <a:fillRect/>
              </a:stretch>
            </a:blipFill>
          </p:spPr>
        </p:sp>
        <p:sp>
          <p:nvSpPr>
            <p:cNvPr id="17" name="Freeform 17"/>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9"/>
              <a:stretch>
                <a:fillRect/>
              </a:stretch>
            </a:blipFill>
          </p:spPr>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TextBox 2"/>
          <p:cNvSpPr txBox="1"/>
          <p:nvPr/>
        </p:nvSpPr>
        <p:spPr>
          <a:xfrm>
            <a:off x="2606678" y="1028700"/>
            <a:ext cx="15681322" cy="2257425"/>
          </a:xfrm>
          <a:prstGeom prst="rect">
            <a:avLst/>
          </a:prstGeom>
        </p:spPr>
        <p:txBody>
          <a:bodyPr lIns="0" tIns="0" rIns="0" bIns="0" rtlCol="0" anchor="t">
            <a:spAutoFit/>
          </a:bodyPr>
          <a:lstStyle/>
          <a:p>
            <a:pPr>
              <a:lnSpc>
                <a:spcPts val="5996"/>
              </a:lnSpc>
            </a:pPr>
            <a:r>
              <a:rPr lang="en-US" sz="4997">
                <a:solidFill>
                  <a:srgbClr val="FBBB0B"/>
                </a:solidFill>
                <a:latin typeface="Garet"/>
              </a:rPr>
              <a:t>EXAMPLES FOR DEVELOPING A SUCCESSFUL WORKING RELATIONSHIP WITH LOCAL SUPPLIERS</a:t>
            </a:r>
            <a:r>
              <a:rPr lang="en-US" sz="4997">
                <a:solidFill>
                  <a:srgbClr val="FF6C3C"/>
                </a:solidFill>
                <a:latin typeface="Garet"/>
              </a:rPr>
              <a:t> </a:t>
            </a:r>
          </a:p>
        </p:txBody>
      </p:sp>
      <p:sp>
        <p:nvSpPr>
          <p:cNvPr id="3" name="TextBox 3"/>
          <p:cNvSpPr txBox="1"/>
          <p:nvPr/>
        </p:nvSpPr>
        <p:spPr>
          <a:xfrm>
            <a:off x="3446267" y="3925936"/>
            <a:ext cx="5339944" cy="4314190"/>
          </a:xfrm>
          <a:prstGeom prst="rect">
            <a:avLst/>
          </a:prstGeom>
        </p:spPr>
        <p:txBody>
          <a:bodyPr lIns="0" tIns="0" rIns="0" bIns="0" rtlCol="0" anchor="t">
            <a:spAutoFit/>
          </a:bodyPr>
          <a:lstStyle/>
          <a:p>
            <a:pPr>
              <a:lnSpc>
                <a:spcPts val="3379"/>
              </a:lnSpc>
            </a:pPr>
            <a:endParaRPr/>
          </a:p>
          <a:p>
            <a:pPr>
              <a:lnSpc>
                <a:spcPts val="2600"/>
              </a:lnSpc>
            </a:pPr>
            <a:r>
              <a:rPr lang="en-US" sz="2000">
                <a:solidFill>
                  <a:srgbClr val="202124"/>
                </a:solidFill>
                <a:latin typeface="Garet Bold"/>
              </a:rPr>
              <a:t>Take the time to get to know your local suppliers and build relationships</a:t>
            </a:r>
          </a:p>
          <a:p>
            <a:pPr>
              <a:lnSpc>
                <a:spcPts val="2600"/>
              </a:lnSpc>
            </a:pPr>
            <a:endParaRPr lang="en-US" sz="2000">
              <a:solidFill>
                <a:srgbClr val="202124"/>
              </a:solidFill>
              <a:latin typeface="Garet Bold"/>
            </a:endParaRPr>
          </a:p>
          <a:p>
            <a:pPr>
              <a:lnSpc>
                <a:spcPts val="2600"/>
              </a:lnSpc>
            </a:pPr>
            <a:r>
              <a:rPr lang="en-US" sz="2000">
                <a:solidFill>
                  <a:srgbClr val="202124"/>
                </a:solidFill>
                <a:latin typeface="Garet Bold"/>
              </a:rPr>
              <a:t>Keep your local suppliers informed about your tourism product plans, target market, and pricing strategy</a:t>
            </a:r>
          </a:p>
          <a:p>
            <a:pPr>
              <a:lnSpc>
                <a:spcPts val="2600"/>
              </a:lnSpc>
            </a:pPr>
            <a:endParaRPr lang="en-US" sz="2000">
              <a:solidFill>
                <a:srgbClr val="202124"/>
              </a:solidFill>
              <a:latin typeface="Garet Bold"/>
            </a:endParaRPr>
          </a:p>
          <a:p>
            <a:pPr>
              <a:lnSpc>
                <a:spcPts val="2600"/>
              </a:lnSpc>
            </a:pPr>
            <a:r>
              <a:rPr lang="en-US" sz="2000">
                <a:solidFill>
                  <a:srgbClr val="202124"/>
                </a:solidFill>
                <a:latin typeface="Garet Bold"/>
              </a:rPr>
              <a:t>Work with local suppliers to develop new products and experiences that showcase the destination  </a:t>
            </a:r>
          </a:p>
          <a:p>
            <a:pPr>
              <a:lnSpc>
                <a:spcPts val="2600"/>
              </a:lnSpc>
            </a:pPr>
            <a:endParaRPr lang="en-US" sz="2000">
              <a:solidFill>
                <a:srgbClr val="202124"/>
              </a:solidFill>
              <a:latin typeface="Garet Bold"/>
            </a:endParaRPr>
          </a:p>
          <a:p>
            <a:pPr>
              <a:lnSpc>
                <a:spcPts val="2600"/>
              </a:lnSpc>
            </a:pPr>
            <a:endParaRPr lang="en-US" sz="2000">
              <a:solidFill>
                <a:srgbClr val="202124"/>
              </a:solidFill>
              <a:latin typeface="Garet Bold"/>
            </a:endParaRPr>
          </a:p>
        </p:txBody>
      </p:sp>
      <p:sp>
        <p:nvSpPr>
          <p:cNvPr id="4" name="Freeform 4"/>
          <p:cNvSpPr/>
          <p:nvPr/>
        </p:nvSpPr>
        <p:spPr>
          <a:xfrm>
            <a:off x="818533" y="870934"/>
            <a:ext cx="1380256" cy="1820482"/>
          </a:xfrm>
          <a:custGeom>
            <a:avLst/>
            <a:gdLst/>
            <a:ahLst/>
            <a:cxnLst/>
            <a:rect l="l" t="t" r="r" b="b"/>
            <a:pathLst>
              <a:path w="1380256" h="1820482">
                <a:moveTo>
                  <a:pt x="0" y="0"/>
                </a:moveTo>
                <a:lnTo>
                  <a:pt x="1380256" y="0"/>
                </a:lnTo>
                <a:lnTo>
                  <a:pt x="1380256" y="1820482"/>
                </a:lnTo>
                <a:lnTo>
                  <a:pt x="0" y="18204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5" name="Group 5"/>
          <p:cNvGrpSpPr/>
          <p:nvPr/>
        </p:nvGrpSpPr>
        <p:grpSpPr>
          <a:xfrm>
            <a:off x="2198789" y="4121586"/>
            <a:ext cx="854096" cy="854096"/>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3BF56"/>
            </a:solidFill>
          </p:spPr>
        </p:sp>
        <p:sp>
          <p:nvSpPr>
            <p:cNvPr id="7" name="TextBox 7"/>
            <p:cNvSpPr txBox="1"/>
            <p:nvPr/>
          </p:nvSpPr>
          <p:spPr>
            <a:xfrm>
              <a:off x="76200" y="47625"/>
              <a:ext cx="660400" cy="688975"/>
            </a:xfrm>
            <a:prstGeom prst="rect">
              <a:avLst/>
            </a:prstGeom>
          </p:spPr>
          <p:txBody>
            <a:bodyPr lIns="46988" tIns="46988" rIns="46988" bIns="46988" rtlCol="0" anchor="ctr"/>
            <a:lstStyle/>
            <a:p>
              <a:pPr algn="ctr">
                <a:lnSpc>
                  <a:spcPts val="3900"/>
                </a:lnSpc>
              </a:pPr>
              <a:r>
                <a:rPr lang="en-US" sz="3000">
                  <a:solidFill>
                    <a:srgbClr val="202124"/>
                  </a:solidFill>
                  <a:latin typeface="Garet Bold"/>
                </a:rPr>
                <a:t>1</a:t>
              </a:r>
            </a:p>
          </p:txBody>
        </p:sp>
      </p:grpSp>
      <p:grpSp>
        <p:nvGrpSpPr>
          <p:cNvPr id="8" name="Group 8"/>
          <p:cNvGrpSpPr/>
          <p:nvPr/>
        </p:nvGrpSpPr>
        <p:grpSpPr>
          <a:xfrm>
            <a:off x="2201245" y="5574679"/>
            <a:ext cx="851640" cy="851640"/>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C3C"/>
            </a:solidFill>
          </p:spPr>
        </p:sp>
        <p:sp>
          <p:nvSpPr>
            <p:cNvPr id="10" name="TextBox 10"/>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2</a:t>
              </a:r>
            </a:p>
          </p:txBody>
        </p:sp>
      </p:grpSp>
      <p:grpSp>
        <p:nvGrpSpPr>
          <p:cNvPr id="11" name="Group 11"/>
          <p:cNvGrpSpPr/>
          <p:nvPr/>
        </p:nvGrpSpPr>
        <p:grpSpPr>
          <a:xfrm>
            <a:off x="2201245" y="6895623"/>
            <a:ext cx="851640" cy="851640"/>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185F4"/>
            </a:solidFill>
          </p:spPr>
        </p:sp>
        <p:sp>
          <p:nvSpPr>
            <p:cNvPr id="13" name="TextBox 13"/>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3</a:t>
              </a:r>
            </a:p>
          </p:txBody>
        </p:sp>
      </p:grpSp>
      <p:grpSp>
        <p:nvGrpSpPr>
          <p:cNvPr id="14" name="Group 14"/>
          <p:cNvGrpSpPr/>
          <p:nvPr/>
        </p:nvGrpSpPr>
        <p:grpSpPr>
          <a:xfrm>
            <a:off x="10021519" y="4717680"/>
            <a:ext cx="851640" cy="851640"/>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BF63"/>
            </a:solidFill>
          </p:spPr>
        </p:sp>
        <p:sp>
          <p:nvSpPr>
            <p:cNvPr id="16" name="TextBox 16"/>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4</a:t>
              </a:r>
            </a:p>
          </p:txBody>
        </p:sp>
      </p:grpSp>
      <p:grpSp>
        <p:nvGrpSpPr>
          <p:cNvPr id="17" name="Group 17"/>
          <p:cNvGrpSpPr/>
          <p:nvPr/>
        </p:nvGrpSpPr>
        <p:grpSpPr>
          <a:xfrm>
            <a:off x="10021519" y="6097319"/>
            <a:ext cx="851640" cy="851640"/>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6C4"/>
            </a:solidFill>
          </p:spPr>
        </p:sp>
        <p:sp>
          <p:nvSpPr>
            <p:cNvPr id="19" name="TextBox 19"/>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5</a:t>
              </a:r>
            </a:p>
          </p:txBody>
        </p:sp>
      </p:grpSp>
      <p:sp>
        <p:nvSpPr>
          <p:cNvPr id="20" name="TextBox 20"/>
          <p:cNvSpPr txBox="1"/>
          <p:nvPr/>
        </p:nvSpPr>
        <p:spPr>
          <a:xfrm>
            <a:off x="11465867" y="3654953"/>
            <a:ext cx="5483151" cy="3666490"/>
          </a:xfrm>
          <a:prstGeom prst="rect">
            <a:avLst/>
          </a:prstGeom>
        </p:spPr>
        <p:txBody>
          <a:bodyPr lIns="0" tIns="0" rIns="0" bIns="0" rtlCol="0" anchor="t">
            <a:spAutoFit/>
          </a:bodyPr>
          <a:lstStyle/>
          <a:p>
            <a:pPr>
              <a:lnSpc>
                <a:spcPts val="3379"/>
              </a:lnSpc>
            </a:pPr>
            <a:endParaRPr/>
          </a:p>
          <a:p>
            <a:pPr>
              <a:lnSpc>
                <a:spcPts val="2600"/>
              </a:lnSpc>
            </a:pPr>
            <a:endParaRPr/>
          </a:p>
          <a:p>
            <a:pPr>
              <a:lnSpc>
                <a:spcPts val="2600"/>
              </a:lnSpc>
            </a:pPr>
            <a:endParaRPr/>
          </a:p>
          <a:p>
            <a:pPr>
              <a:lnSpc>
                <a:spcPts val="2600"/>
              </a:lnSpc>
            </a:pPr>
            <a:r>
              <a:rPr lang="en-US" sz="2000">
                <a:solidFill>
                  <a:srgbClr val="202124"/>
                </a:solidFill>
                <a:latin typeface="Garet Bold"/>
              </a:rPr>
              <a:t>Set clear expectations and guidelines for working with your local suppliers, including quality standards, pricing, and payment terms</a:t>
            </a:r>
          </a:p>
          <a:p>
            <a:pPr>
              <a:lnSpc>
                <a:spcPts val="2600"/>
              </a:lnSpc>
            </a:pPr>
            <a:endParaRPr lang="en-US" sz="2000">
              <a:solidFill>
                <a:srgbClr val="202124"/>
              </a:solidFill>
              <a:latin typeface="Garet Bold"/>
            </a:endParaRPr>
          </a:p>
          <a:p>
            <a:pPr>
              <a:lnSpc>
                <a:spcPts val="2600"/>
              </a:lnSpc>
            </a:pPr>
            <a:r>
              <a:rPr lang="en-US" sz="2000">
                <a:solidFill>
                  <a:srgbClr val="202124"/>
                </a:solidFill>
                <a:latin typeface="Garet Bold"/>
              </a:rPr>
              <a:t>Provide constructive feedback on the quality of their services</a:t>
            </a:r>
          </a:p>
          <a:p>
            <a:pPr>
              <a:lnSpc>
                <a:spcPts val="2600"/>
              </a:lnSpc>
            </a:pPr>
            <a:endParaRPr lang="en-US" sz="2000">
              <a:solidFill>
                <a:srgbClr val="202124"/>
              </a:solidFill>
              <a:latin typeface="Garet Bold"/>
            </a:endParaRPr>
          </a:p>
        </p:txBody>
      </p:sp>
      <p:grpSp>
        <p:nvGrpSpPr>
          <p:cNvPr id="21" name="Group 21"/>
          <p:cNvGrpSpPr/>
          <p:nvPr/>
        </p:nvGrpSpPr>
        <p:grpSpPr>
          <a:xfrm>
            <a:off x="1604228" y="3560249"/>
            <a:ext cx="7539772" cy="5074139"/>
            <a:chOff x="0" y="0"/>
            <a:chExt cx="2153054" cy="1448969"/>
          </a:xfrm>
        </p:grpSpPr>
        <p:sp>
          <p:nvSpPr>
            <p:cNvPr id="22" name="Freeform 22"/>
            <p:cNvSpPr/>
            <p:nvPr/>
          </p:nvSpPr>
          <p:spPr>
            <a:xfrm>
              <a:off x="0" y="0"/>
              <a:ext cx="2153054" cy="1448969"/>
            </a:xfrm>
            <a:custGeom>
              <a:avLst/>
              <a:gdLst/>
              <a:ahLst/>
              <a:cxnLst/>
              <a:rect l="l" t="t" r="r" b="b"/>
              <a:pathLst>
                <a:path w="2153054" h="1448969">
                  <a:moveTo>
                    <a:pt x="51341" y="0"/>
                  </a:moveTo>
                  <a:lnTo>
                    <a:pt x="2101714" y="0"/>
                  </a:lnTo>
                  <a:cubicBezTo>
                    <a:pt x="2130068" y="0"/>
                    <a:pt x="2153054" y="22986"/>
                    <a:pt x="2153054" y="51341"/>
                  </a:cubicBezTo>
                  <a:lnTo>
                    <a:pt x="2153054" y="1397629"/>
                  </a:lnTo>
                  <a:cubicBezTo>
                    <a:pt x="2153054" y="1411245"/>
                    <a:pt x="2147645" y="1424304"/>
                    <a:pt x="2138017" y="1433932"/>
                  </a:cubicBezTo>
                  <a:cubicBezTo>
                    <a:pt x="2128389" y="1443560"/>
                    <a:pt x="2115330" y="1448969"/>
                    <a:pt x="2101714" y="1448969"/>
                  </a:cubicBezTo>
                  <a:lnTo>
                    <a:pt x="51341" y="1448969"/>
                  </a:lnTo>
                  <a:cubicBezTo>
                    <a:pt x="37724" y="1448969"/>
                    <a:pt x="24666" y="1443560"/>
                    <a:pt x="15037" y="1433932"/>
                  </a:cubicBezTo>
                  <a:cubicBezTo>
                    <a:pt x="5409" y="1424304"/>
                    <a:pt x="0" y="1411245"/>
                    <a:pt x="0" y="1397629"/>
                  </a:cubicBezTo>
                  <a:lnTo>
                    <a:pt x="0" y="51341"/>
                  </a:lnTo>
                  <a:cubicBezTo>
                    <a:pt x="0" y="37724"/>
                    <a:pt x="5409" y="24666"/>
                    <a:pt x="15037" y="15037"/>
                  </a:cubicBezTo>
                  <a:cubicBezTo>
                    <a:pt x="24666" y="5409"/>
                    <a:pt x="37724" y="0"/>
                    <a:pt x="51341" y="0"/>
                  </a:cubicBezTo>
                  <a:close/>
                </a:path>
              </a:pathLst>
            </a:custGeom>
            <a:solidFill>
              <a:srgbClr val="000000">
                <a:alpha val="0"/>
              </a:srgbClr>
            </a:solidFill>
            <a:ln w="28575">
              <a:solidFill>
                <a:srgbClr val="202124"/>
              </a:solidFill>
            </a:ln>
          </p:spPr>
        </p:sp>
        <p:sp>
          <p:nvSpPr>
            <p:cNvPr id="23" name="TextBox 23"/>
            <p:cNvSpPr txBox="1"/>
            <p:nvPr/>
          </p:nvSpPr>
          <p:spPr>
            <a:xfrm>
              <a:off x="0" y="-28575"/>
              <a:ext cx="812800" cy="841375"/>
            </a:xfrm>
            <a:prstGeom prst="rect">
              <a:avLst/>
            </a:prstGeom>
          </p:spPr>
          <p:txBody>
            <a:bodyPr lIns="46853" tIns="46853" rIns="46853" bIns="46853" rtlCol="0" anchor="ctr"/>
            <a:lstStyle/>
            <a:p>
              <a:pPr algn="ctr">
                <a:lnSpc>
                  <a:spcPts val="3380"/>
                </a:lnSpc>
              </a:pPr>
              <a:endParaRPr/>
            </a:p>
          </p:txBody>
        </p:sp>
      </p:grpSp>
      <p:grpSp>
        <p:nvGrpSpPr>
          <p:cNvPr id="24" name="Group 24"/>
          <p:cNvGrpSpPr/>
          <p:nvPr/>
        </p:nvGrpSpPr>
        <p:grpSpPr>
          <a:xfrm>
            <a:off x="9719528" y="3560249"/>
            <a:ext cx="7539772" cy="5074139"/>
            <a:chOff x="0" y="0"/>
            <a:chExt cx="2153054" cy="1448969"/>
          </a:xfrm>
        </p:grpSpPr>
        <p:sp>
          <p:nvSpPr>
            <p:cNvPr id="25" name="Freeform 25"/>
            <p:cNvSpPr/>
            <p:nvPr/>
          </p:nvSpPr>
          <p:spPr>
            <a:xfrm>
              <a:off x="0" y="0"/>
              <a:ext cx="2153054" cy="1448969"/>
            </a:xfrm>
            <a:custGeom>
              <a:avLst/>
              <a:gdLst/>
              <a:ahLst/>
              <a:cxnLst/>
              <a:rect l="l" t="t" r="r" b="b"/>
              <a:pathLst>
                <a:path w="2153054" h="1448969">
                  <a:moveTo>
                    <a:pt x="51341" y="0"/>
                  </a:moveTo>
                  <a:lnTo>
                    <a:pt x="2101714" y="0"/>
                  </a:lnTo>
                  <a:cubicBezTo>
                    <a:pt x="2130068" y="0"/>
                    <a:pt x="2153054" y="22986"/>
                    <a:pt x="2153054" y="51341"/>
                  </a:cubicBezTo>
                  <a:lnTo>
                    <a:pt x="2153054" y="1397629"/>
                  </a:lnTo>
                  <a:cubicBezTo>
                    <a:pt x="2153054" y="1411245"/>
                    <a:pt x="2147645" y="1424304"/>
                    <a:pt x="2138017" y="1433932"/>
                  </a:cubicBezTo>
                  <a:cubicBezTo>
                    <a:pt x="2128389" y="1443560"/>
                    <a:pt x="2115330" y="1448969"/>
                    <a:pt x="2101714" y="1448969"/>
                  </a:cubicBezTo>
                  <a:lnTo>
                    <a:pt x="51341" y="1448969"/>
                  </a:lnTo>
                  <a:cubicBezTo>
                    <a:pt x="37724" y="1448969"/>
                    <a:pt x="24666" y="1443560"/>
                    <a:pt x="15037" y="1433932"/>
                  </a:cubicBezTo>
                  <a:cubicBezTo>
                    <a:pt x="5409" y="1424304"/>
                    <a:pt x="0" y="1411245"/>
                    <a:pt x="0" y="1397629"/>
                  </a:cubicBezTo>
                  <a:lnTo>
                    <a:pt x="0" y="51341"/>
                  </a:lnTo>
                  <a:cubicBezTo>
                    <a:pt x="0" y="37724"/>
                    <a:pt x="5409" y="24666"/>
                    <a:pt x="15037" y="15037"/>
                  </a:cubicBezTo>
                  <a:cubicBezTo>
                    <a:pt x="24666" y="5409"/>
                    <a:pt x="37724" y="0"/>
                    <a:pt x="51341" y="0"/>
                  </a:cubicBezTo>
                  <a:close/>
                </a:path>
              </a:pathLst>
            </a:custGeom>
            <a:solidFill>
              <a:srgbClr val="000000">
                <a:alpha val="0"/>
              </a:srgbClr>
            </a:solidFill>
            <a:ln w="28575">
              <a:solidFill>
                <a:srgbClr val="202124"/>
              </a:solidFill>
            </a:ln>
          </p:spPr>
        </p:sp>
        <p:sp>
          <p:nvSpPr>
            <p:cNvPr id="26" name="TextBox 26"/>
            <p:cNvSpPr txBox="1"/>
            <p:nvPr/>
          </p:nvSpPr>
          <p:spPr>
            <a:xfrm>
              <a:off x="0" y="-28575"/>
              <a:ext cx="812800" cy="841375"/>
            </a:xfrm>
            <a:prstGeom prst="rect">
              <a:avLst/>
            </a:prstGeom>
          </p:spPr>
          <p:txBody>
            <a:bodyPr lIns="46853" tIns="46853" rIns="46853" bIns="46853" rtlCol="0" anchor="ctr"/>
            <a:lstStyle/>
            <a:p>
              <a:pPr algn="ctr">
                <a:lnSpc>
                  <a:spcPts val="3380"/>
                </a:lnSpc>
              </a:pPr>
              <a:endParaRPr/>
            </a:p>
          </p:txBody>
        </p:sp>
      </p:grpSp>
      <p:grpSp>
        <p:nvGrpSpPr>
          <p:cNvPr id="27" name="Group 27"/>
          <p:cNvGrpSpPr/>
          <p:nvPr/>
        </p:nvGrpSpPr>
        <p:grpSpPr>
          <a:xfrm>
            <a:off x="61458" y="9337363"/>
            <a:ext cx="2424685" cy="839587"/>
            <a:chOff x="0" y="0"/>
            <a:chExt cx="3232914" cy="1119449"/>
          </a:xfrm>
        </p:grpSpPr>
        <p:sp>
          <p:nvSpPr>
            <p:cNvPr id="28" name="Freeform 28"/>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4"/>
              <a:stretch>
                <a:fillRect/>
              </a:stretch>
            </a:blipFill>
          </p:spPr>
        </p:sp>
        <p:sp>
          <p:nvSpPr>
            <p:cNvPr id="29" name="Freeform 29"/>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5"/>
              <a:stretch>
                <a:fillRect/>
              </a:stretch>
            </a:blipFill>
          </p:spPr>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grpSp>
        <p:nvGrpSpPr>
          <p:cNvPr id="2" name="Group 2"/>
          <p:cNvGrpSpPr/>
          <p:nvPr/>
        </p:nvGrpSpPr>
        <p:grpSpPr>
          <a:xfrm>
            <a:off x="0" y="182748"/>
            <a:ext cx="17423448" cy="8674311"/>
            <a:chOff x="0" y="0"/>
            <a:chExt cx="23231264" cy="11565748"/>
          </a:xfrm>
        </p:grpSpPr>
        <p:sp>
          <p:nvSpPr>
            <p:cNvPr id="3" name="Freeform 3"/>
            <p:cNvSpPr/>
            <p:nvPr/>
          </p:nvSpPr>
          <p:spPr>
            <a:xfrm rot="685277">
              <a:off x="240060" y="240060"/>
              <a:ext cx="2693988" cy="2693988"/>
            </a:xfrm>
            <a:custGeom>
              <a:avLst/>
              <a:gdLst/>
              <a:ahLst/>
              <a:cxnLst/>
              <a:rect l="l" t="t" r="r" b="b"/>
              <a:pathLst>
                <a:path w="2693988" h="2693988">
                  <a:moveTo>
                    <a:pt x="0" y="0"/>
                  </a:moveTo>
                  <a:lnTo>
                    <a:pt x="2693988" y="0"/>
                  </a:lnTo>
                  <a:lnTo>
                    <a:pt x="2693988" y="2693988"/>
                  </a:lnTo>
                  <a:lnTo>
                    <a:pt x="0" y="26939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536207" y="1127936"/>
              <a:ext cx="21131089" cy="1524000"/>
            </a:xfrm>
            <a:prstGeom prst="rect">
              <a:avLst/>
            </a:prstGeom>
          </p:spPr>
          <p:txBody>
            <a:bodyPr lIns="0" tIns="0" rIns="0" bIns="0" rtlCol="0" anchor="t">
              <a:spAutoFit/>
            </a:bodyPr>
            <a:lstStyle/>
            <a:p>
              <a:pPr>
                <a:lnSpc>
                  <a:spcPts val="9000"/>
                </a:lnSpc>
              </a:pPr>
              <a:r>
                <a:rPr lang="en-US" sz="7500">
                  <a:solidFill>
                    <a:srgbClr val="202124"/>
                  </a:solidFill>
                  <a:latin typeface="Garet Bold"/>
                </a:rPr>
                <a:t>WHAT IS A TOURISM PRODUCT?</a:t>
              </a:r>
            </a:p>
          </p:txBody>
        </p:sp>
        <p:grpSp>
          <p:nvGrpSpPr>
            <p:cNvPr id="5" name="Group 5"/>
            <p:cNvGrpSpPr/>
            <p:nvPr/>
          </p:nvGrpSpPr>
          <p:grpSpPr>
            <a:xfrm>
              <a:off x="22103328" y="459118"/>
              <a:ext cx="1127936" cy="112793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8C52FF"/>
              </a:solidFill>
            </p:spPr>
          </p:sp>
          <p:sp>
            <p:nvSpPr>
              <p:cNvPr id="7" name="TextBox 7"/>
              <p:cNvSpPr txBox="1"/>
              <p:nvPr/>
            </p:nvSpPr>
            <p:spPr>
              <a:xfrm>
                <a:off x="127000" y="98425"/>
                <a:ext cx="558800" cy="587375"/>
              </a:xfrm>
              <a:prstGeom prst="rect">
                <a:avLst/>
              </a:prstGeom>
            </p:spPr>
            <p:txBody>
              <a:bodyPr lIns="50800" tIns="50800" rIns="50800" bIns="50800" rtlCol="0" anchor="ctr"/>
              <a:lstStyle/>
              <a:p>
                <a:pPr algn="ctr">
                  <a:lnSpc>
                    <a:spcPts val="3380"/>
                  </a:lnSpc>
                </a:pPr>
                <a:endParaRPr/>
              </a:p>
            </p:txBody>
          </p:sp>
        </p:grpSp>
        <p:sp>
          <p:nvSpPr>
            <p:cNvPr id="8" name="TextBox 8"/>
            <p:cNvSpPr txBox="1"/>
            <p:nvPr/>
          </p:nvSpPr>
          <p:spPr>
            <a:xfrm>
              <a:off x="1928412" y="3785939"/>
              <a:ext cx="21302852" cy="7779809"/>
            </a:xfrm>
            <a:prstGeom prst="rect">
              <a:avLst/>
            </a:prstGeom>
          </p:spPr>
          <p:txBody>
            <a:bodyPr lIns="0" tIns="0" rIns="0" bIns="0" rtlCol="0" anchor="t">
              <a:spAutoFit/>
            </a:bodyPr>
            <a:lstStyle/>
            <a:p>
              <a:pPr algn="just">
                <a:lnSpc>
                  <a:spcPts val="4549"/>
                </a:lnSpc>
              </a:pPr>
              <a:r>
                <a:rPr lang="en-US" sz="3499">
                  <a:solidFill>
                    <a:srgbClr val="202124"/>
                  </a:solidFill>
                  <a:latin typeface="Garet"/>
                </a:rPr>
                <a:t>The United Nations World Tourism Organisation (UNWTO) defines a Tourism Product as </a:t>
              </a:r>
              <a:r>
                <a:rPr lang="en-US" sz="3499">
                  <a:solidFill>
                    <a:srgbClr val="202124"/>
                  </a:solidFill>
                  <a:latin typeface="Garet Bold"/>
                </a:rPr>
                <a:t>"a combination of tangible and intangible elements, such as natural, cultural and man-made resources, attractions, facilities, services and activities around a specific centre of interest”. </a:t>
              </a:r>
              <a:r>
                <a:rPr lang="en-US" sz="3499">
                  <a:solidFill>
                    <a:srgbClr val="202124"/>
                  </a:solidFill>
                  <a:latin typeface="Garet"/>
                </a:rPr>
                <a:t>Some examples of Tourism products are Cultural tourism, Gastronomy and Wine tourism, Sun&amp;Beach tourism, etc. </a:t>
              </a:r>
            </a:p>
            <a:p>
              <a:pPr algn="just">
                <a:lnSpc>
                  <a:spcPts val="4549"/>
                </a:lnSpc>
              </a:pPr>
              <a:endParaRPr lang="en-US" sz="3499">
                <a:solidFill>
                  <a:srgbClr val="202124"/>
                </a:solidFill>
                <a:latin typeface="Garet"/>
              </a:endParaRPr>
            </a:p>
            <a:p>
              <a:pPr>
                <a:lnSpc>
                  <a:spcPts val="3380"/>
                </a:lnSpc>
              </a:pPr>
              <a:r>
                <a:rPr lang="en-US" sz="2600">
                  <a:solidFill>
                    <a:srgbClr val="202124"/>
                  </a:solidFill>
                  <a:latin typeface="Garet"/>
                </a:rPr>
                <a:t>For more information see: </a:t>
              </a:r>
              <a:r>
                <a:rPr lang="en-US" sz="2600" u="sng">
                  <a:solidFill>
                    <a:srgbClr val="202124"/>
                  </a:solidFill>
                  <a:latin typeface="Garet"/>
                  <a:hlinkClick r:id="rId4" tooltip="https://www.unwto.org/tourism-development-products#:~:text=As%20defined%20by%20UNWTO%2C%20a,and%20creates%20an%20overall%20visitor"/>
                </a:rPr>
                <a:t>https://www.unwto.org/tourism-development-products#:~:text=As%20defined%20by%20UNWTO%2C%20a,and%20creates%20an%20overall%20visitor</a:t>
              </a:r>
            </a:p>
            <a:p>
              <a:pPr algn="just">
                <a:lnSpc>
                  <a:spcPts val="4549"/>
                </a:lnSpc>
              </a:pPr>
              <a:endParaRPr lang="en-US" sz="2600" u="sng">
                <a:solidFill>
                  <a:srgbClr val="202124"/>
                </a:solidFill>
                <a:latin typeface="Garet"/>
                <a:hlinkClick r:id="rId4" tooltip="https://www.unwto.org/tourism-development-products#:~:text=As%20defined%20by%20UNWTO%2C%20a,and%20creates%20an%20overall%20visitor"/>
              </a:endParaRPr>
            </a:p>
          </p:txBody>
        </p:sp>
      </p:grpSp>
      <p:grpSp>
        <p:nvGrpSpPr>
          <p:cNvPr id="9" name="Group 9"/>
          <p:cNvGrpSpPr/>
          <p:nvPr/>
        </p:nvGrpSpPr>
        <p:grpSpPr>
          <a:xfrm>
            <a:off x="61458" y="9337363"/>
            <a:ext cx="2424685" cy="839587"/>
            <a:chOff x="0" y="0"/>
            <a:chExt cx="3232914" cy="1119449"/>
          </a:xfrm>
        </p:grpSpPr>
        <p:sp>
          <p:nvSpPr>
            <p:cNvPr id="10" name="Freeform 10"/>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5"/>
              <a:stretch>
                <a:fillRect/>
              </a:stretch>
            </a:blipFill>
          </p:spPr>
        </p:sp>
        <p:sp>
          <p:nvSpPr>
            <p:cNvPr id="11" name="Freeform 11"/>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6"/>
              <a:stretch>
                <a:fillRect/>
              </a:stretch>
            </a:blipFill>
          </p:spPr>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TextBox 2"/>
          <p:cNvSpPr txBox="1"/>
          <p:nvPr/>
        </p:nvSpPr>
        <p:spPr>
          <a:xfrm>
            <a:off x="3521357" y="3144696"/>
            <a:ext cx="13737943" cy="2270125"/>
          </a:xfrm>
          <a:prstGeom prst="rect">
            <a:avLst/>
          </a:prstGeom>
        </p:spPr>
        <p:txBody>
          <a:bodyPr lIns="0" tIns="0" rIns="0" bIns="0" rtlCol="0" anchor="t">
            <a:spAutoFit/>
          </a:bodyPr>
          <a:lstStyle/>
          <a:p>
            <a:pPr>
              <a:lnSpc>
                <a:spcPts val="4550"/>
              </a:lnSpc>
              <a:spcBef>
                <a:spcPct val="0"/>
              </a:spcBef>
            </a:pPr>
            <a:r>
              <a:rPr lang="en-US" sz="3500">
                <a:solidFill>
                  <a:srgbClr val="000000"/>
                </a:solidFill>
                <a:latin typeface="Garet"/>
              </a:rPr>
              <a:t>By providing skilled staff and contemporary technology you can improve the efficiency and effectiveness of tourism-related operations in your destination, leading to a positive customer experience. </a:t>
            </a:r>
          </a:p>
        </p:txBody>
      </p:sp>
      <p:grpSp>
        <p:nvGrpSpPr>
          <p:cNvPr id="3" name="Group 3"/>
          <p:cNvGrpSpPr/>
          <p:nvPr/>
        </p:nvGrpSpPr>
        <p:grpSpPr>
          <a:xfrm>
            <a:off x="784435" y="387944"/>
            <a:ext cx="17737973" cy="2434979"/>
            <a:chOff x="0" y="0"/>
            <a:chExt cx="23650631" cy="3246639"/>
          </a:xfrm>
        </p:grpSpPr>
        <p:grpSp>
          <p:nvGrpSpPr>
            <p:cNvPr id="4" name="Group 4"/>
            <p:cNvGrpSpPr/>
            <p:nvPr/>
          </p:nvGrpSpPr>
          <p:grpSpPr>
            <a:xfrm>
              <a:off x="1269571" y="820736"/>
              <a:ext cx="21763716" cy="2326333"/>
              <a:chOff x="-155729" y="-28575"/>
              <a:chExt cx="4357531" cy="465778"/>
            </a:xfrm>
          </p:grpSpPr>
          <p:sp>
            <p:nvSpPr>
              <p:cNvPr id="5" name="Freeform 5"/>
              <p:cNvSpPr/>
              <p:nvPr/>
            </p:nvSpPr>
            <p:spPr>
              <a:xfrm>
                <a:off x="-155729" y="-20669"/>
                <a:ext cx="4357531" cy="457872"/>
              </a:xfrm>
              <a:custGeom>
                <a:avLst/>
                <a:gdLst/>
                <a:ahLst/>
                <a:cxnLst/>
                <a:rect l="l" t="t" r="r" b="b"/>
                <a:pathLst>
                  <a:path w="3606405" h="457872">
                    <a:moveTo>
                      <a:pt x="3606405" y="366"/>
                    </a:moveTo>
                    <a:cubicBezTo>
                      <a:pt x="3524501" y="0"/>
                      <a:pt x="3448662" y="43485"/>
                      <a:pt x="3407604" y="114355"/>
                    </a:cubicBezTo>
                    <a:cubicBezTo>
                      <a:pt x="3366546" y="185225"/>
                      <a:pt x="3366546" y="272646"/>
                      <a:pt x="3407604" y="343517"/>
                    </a:cubicBezTo>
                    <a:cubicBezTo>
                      <a:pt x="3448662" y="414387"/>
                      <a:pt x="3524501" y="457872"/>
                      <a:pt x="3606405" y="457505"/>
                    </a:cubicBezTo>
                    <a:lnTo>
                      <a:pt x="0" y="457505"/>
                    </a:lnTo>
                    <a:cubicBezTo>
                      <a:pt x="81904" y="457872"/>
                      <a:pt x="157743" y="414387"/>
                      <a:pt x="198801" y="343517"/>
                    </a:cubicBezTo>
                    <a:cubicBezTo>
                      <a:pt x="239859" y="272646"/>
                      <a:pt x="239859" y="185225"/>
                      <a:pt x="198801" y="114355"/>
                    </a:cubicBezTo>
                    <a:cubicBezTo>
                      <a:pt x="157743" y="43485"/>
                      <a:pt x="81904" y="0"/>
                      <a:pt x="0" y="366"/>
                    </a:cubicBezTo>
                    <a:close/>
                  </a:path>
                </a:pathLst>
              </a:custGeom>
              <a:solidFill>
                <a:srgbClr val="FBBB0B"/>
              </a:solidFill>
            </p:spPr>
          </p:sp>
          <p:sp>
            <p:nvSpPr>
              <p:cNvPr id="6" name="TextBox 6"/>
              <p:cNvSpPr txBox="1"/>
              <p:nvPr/>
            </p:nvSpPr>
            <p:spPr>
              <a:xfrm>
                <a:off x="0" y="-28575"/>
                <a:ext cx="812800" cy="434975"/>
              </a:xfrm>
              <a:prstGeom prst="rect">
                <a:avLst/>
              </a:prstGeom>
            </p:spPr>
            <p:txBody>
              <a:bodyPr lIns="50800" tIns="50800" rIns="50800" bIns="50800" rtlCol="0" anchor="ctr"/>
              <a:lstStyle/>
              <a:p>
                <a:pPr algn="ctr">
                  <a:lnSpc>
                    <a:spcPts val="3380"/>
                  </a:lnSpc>
                </a:pPr>
                <a:endParaRPr/>
              </a:p>
            </p:txBody>
          </p:sp>
        </p:grpSp>
        <p:sp>
          <p:nvSpPr>
            <p:cNvPr id="7" name="TextBox 7"/>
            <p:cNvSpPr txBox="1"/>
            <p:nvPr/>
          </p:nvSpPr>
          <p:spPr>
            <a:xfrm>
              <a:off x="2742201" y="1000345"/>
              <a:ext cx="20908430" cy="2006600"/>
            </a:xfrm>
            <a:prstGeom prst="rect">
              <a:avLst/>
            </a:prstGeom>
          </p:spPr>
          <p:txBody>
            <a:bodyPr lIns="0" tIns="0" rIns="0" bIns="0" rtlCol="0" anchor="t">
              <a:spAutoFit/>
            </a:bodyPr>
            <a:lstStyle/>
            <a:p>
              <a:pPr>
                <a:lnSpc>
                  <a:spcPts val="5996"/>
                </a:lnSpc>
              </a:pPr>
              <a:r>
                <a:rPr lang="en-US" sz="4997" dirty="0">
                  <a:solidFill>
                    <a:srgbClr val="F5EDE1"/>
                  </a:solidFill>
                  <a:latin typeface="Garet Bold"/>
                </a:rPr>
                <a:t>STEP 8: </a:t>
              </a:r>
            </a:p>
            <a:p>
              <a:pPr>
                <a:lnSpc>
                  <a:spcPts val="5996"/>
                </a:lnSpc>
              </a:pPr>
              <a:r>
                <a:rPr lang="en-US" sz="4997" dirty="0">
                  <a:solidFill>
                    <a:srgbClr val="F5EDE1"/>
                  </a:solidFill>
                  <a:latin typeface="Garet Book Bold"/>
                </a:rPr>
                <a:t>QUALITY HUMAN &amp; TECHNICAL RESOURCES </a:t>
              </a:r>
            </a:p>
          </p:txBody>
        </p:sp>
        <p:sp>
          <p:nvSpPr>
            <p:cNvPr id="8" name="Freeform 8"/>
            <p:cNvSpPr/>
            <p:nvPr/>
          </p:nvSpPr>
          <p:spPr>
            <a:xfrm>
              <a:off x="20285938" y="0"/>
              <a:ext cx="2433743" cy="2433743"/>
            </a:xfrm>
            <a:custGeom>
              <a:avLst/>
              <a:gdLst/>
              <a:ahLst/>
              <a:cxnLst/>
              <a:rect l="l" t="t" r="r" b="b"/>
              <a:pathLst>
                <a:path w="2433743" h="2433743">
                  <a:moveTo>
                    <a:pt x="0" y="0"/>
                  </a:moveTo>
                  <a:lnTo>
                    <a:pt x="2433742" y="0"/>
                  </a:lnTo>
                  <a:lnTo>
                    <a:pt x="2433742" y="2433743"/>
                  </a:lnTo>
                  <a:lnTo>
                    <a:pt x="0" y="24337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0" y="819330"/>
              <a:ext cx="1840341" cy="2427309"/>
            </a:xfrm>
            <a:custGeom>
              <a:avLst/>
              <a:gdLst/>
              <a:ahLst/>
              <a:cxnLst/>
              <a:rect l="l" t="t" r="r" b="b"/>
              <a:pathLst>
                <a:path w="1840341" h="2427309">
                  <a:moveTo>
                    <a:pt x="0" y="0"/>
                  </a:moveTo>
                  <a:lnTo>
                    <a:pt x="1840341" y="0"/>
                  </a:lnTo>
                  <a:lnTo>
                    <a:pt x="1840341" y="2427309"/>
                  </a:lnTo>
                  <a:lnTo>
                    <a:pt x="0" y="24273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0" name="Group 10"/>
          <p:cNvGrpSpPr/>
          <p:nvPr/>
        </p:nvGrpSpPr>
        <p:grpSpPr>
          <a:xfrm>
            <a:off x="1028700" y="3173271"/>
            <a:ext cx="1952013" cy="1952013"/>
            <a:chOff x="0" y="0"/>
            <a:chExt cx="2602684" cy="2602684"/>
          </a:xfrm>
        </p:grpSpPr>
        <p:grpSp>
          <p:nvGrpSpPr>
            <p:cNvPr id="11" name="Group 11"/>
            <p:cNvGrpSpPr/>
            <p:nvPr/>
          </p:nvGrpSpPr>
          <p:grpSpPr>
            <a:xfrm>
              <a:off x="0" y="0"/>
              <a:ext cx="2602684" cy="2602684"/>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B79"/>
              </a:solidFill>
            </p:spPr>
          </p:sp>
          <p:sp>
            <p:nvSpPr>
              <p:cNvPr id="13" name="TextBox 13"/>
              <p:cNvSpPr txBox="1"/>
              <p:nvPr/>
            </p:nvSpPr>
            <p:spPr>
              <a:xfrm>
                <a:off x="76200" y="66675"/>
                <a:ext cx="660400" cy="669925"/>
              </a:xfrm>
              <a:prstGeom prst="rect">
                <a:avLst/>
              </a:prstGeom>
            </p:spPr>
            <p:txBody>
              <a:bodyPr lIns="67373" tIns="67373" rIns="67373" bIns="67373" rtlCol="0" anchor="ctr"/>
              <a:lstStyle/>
              <a:p>
                <a:pPr algn="ctr">
                  <a:lnSpc>
                    <a:spcPts val="1440"/>
                  </a:lnSpc>
                </a:pPr>
                <a:endParaRPr/>
              </a:p>
            </p:txBody>
          </p:sp>
        </p:grpSp>
        <p:sp>
          <p:nvSpPr>
            <p:cNvPr id="14" name="Freeform 14"/>
            <p:cNvSpPr/>
            <p:nvPr/>
          </p:nvSpPr>
          <p:spPr>
            <a:xfrm>
              <a:off x="525990" y="474738"/>
              <a:ext cx="1579902" cy="1579902"/>
            </a:xfrm>
            <a:custGeom>
              <a:avLst/>
              <a:gdLst/>
              <a:ahLst/>
              <a:cxnLst/>
              <a:rect l="l" t="t" r="r" b="b"/>
              <a:pathLst>
                <a:path w="1579902" h="1579902">
                  <a:moveTo>
                    <a:pt x="0" y="0"/>
                  </a:moveTo>
                  <a:lnTo>
                    <a:pt x="1579902" y="0"/>
                  </a:lnTo>
                  <a:lnTo>
                    <a:pt x="1579902" y="1579902"/>
                  </a:lnTo>
                  <a:lnTo>
                    <a:pt x="0" y="15799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15" name="Group 15"/>
          <p:cNvGrpSpPr/>
          <p:nvPr/>
        </p:nvGrpSpPr>
        <p:grpSpPr>
          <a:xfrm>
            <a:off x="61458" y="9337363"/>
            <a:ext cx="2424685" cy="839587"/>
            <a:chOff x="0" y="0"/>
            <a:chExt cx="3232914" cy="1119449"/>
          </a:xfrm>
        </p:grpSpPr>
        <p:sp>
          <p:nvSpPr>
            <p:cNvPr id="16" name="Freeform 16"/>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8"/>
              <a:stretch>
                <a:fillRect/>
              </a:stretch>
            </a:blipFill>
          </p:spPr>
        </p:sp>
        <p:sp>
          <p:nvSpPr>
            <p:cNvPr id="17" name="Freeform 17"/>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9"/>
              <a:stretch>
                <a:fillRect/>
              </a:stretch>
            </a:blipFill>
          </p:spPr>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TextBox 2"/>
          <p:cNvSpPr txBox="1"/>
          <p:nvPr/>
        </p:nvSpPr>
        <p:spPr>
          <a:xfrm>
            <a:off x="2606678" y="1028700"/>
            <a:ext cx="15681322" cy="752475"/>
          </a:xfrm>
          <a:prstGeom prst="rect">
            <a:avLst/>
          </a:prstGeom>
        </p:spPr>
        <p:txBody>
          <a:bodyPr lIns="0" tIns="0" rIns="0" bIns="0" rtlCol="0" anchor="t">
            <a:spAutoFit/>
          </a:bodyPr>
          <a:lstStyle/>
          <a:p>
            <a:pPr>
              <a:lnSpc>
                <a:spcPts val="5996"/>
              </a:lnSpc>
            </a:pPr>
            <a:r>
              <a:rPr lang="en-US" sz="4997">
                <a:solidFill>
                  <a:srgbClr val="FBBB0B"/>
                </a:solidFill>
                <a:latin typeface="Garet"/>
              </a:rPr>
              <a:t>HOW TO ENSURE SKILLED RESOURCES </a:t>
            </a:r>
          </a:p>
        </p:txBody>
      </p:sp>
      <p:sp>
        <p:nvSpPr>
          <p:cNvPr id="3" name="TextBox 3"/>
          <p:cNvSpPr txBox="1"/>
          <p:nvPr/>
        </p:nvSpPr>
        <p:spPr>
          <a:xfrm>
            <a:off x="6017896" y="3304113"/>
            <a:ext cx="11241404" cy="6378898"/>
          </a:xfrm>
          <a:prstGeom prst="rect">
            <a:avLst/>
          </a:prstGeom>
        </p:spPr>
        <p:txBody>
          <a:bodyPr lIns="0" tIns="0" rIns="0" bIns="0" rtlCol="0" anchor="t">
            <a:spAutoFit/>
          </a:bodyPr>
          <a:lstStyle/>
          <a:p>
            <a:pPr>
              <a:lnSpc>
                <a:spcPts val="3379"/>
              </a:lnSpc>
            </a:pPr>
            <a:r>
              <a:rPr lang="en-US" sz="2599">
                <a:solidFill>
                  <a:srgbClr val="202124"/>
                </a:solidFill>
                <a:latin typeface="Garet Bold"/>
              </a:rPr>
              <a:t>Hire staff who know the destination and have excellent customer service skills </a:t>
            </a:r>
          </a:p>
          <a:p>
            <a:pPr>
              <a:lnSpc>
                <a:spcPts val="3379"/>
              </a:lnSpc>
            </a:pPr>
            <a:endParaRPr lang="en-US" sz="2599">
              <a:solidFill>
                <a:srgbClr val="202124"/>
              </a:solidFill>
              <a:latin typeface="Garet Bold"/>
            </a:endParaRPr>
          </a:p>
          <a:p>
            <a:pPr>
              <a:lnSpc>
                <a:spcPts val="3379"/>
              </a:lnSpc>
            </a:pPr>
            <a:r>
              <a:rPr lang="en-US" sz="2599">
                <a:solidFill>
                  <a:srgbClr val="202124"/>
                </a:solidFill>
                <a:latin typeface="Garet Bold"/>
              </a:rPr>
              <a:t>Provide regular training on the tourism product, customer service and communication skills</a:t>
            </a:r>
          </a:p>
          <a:p>
            <a:pPr>
              <a:lnSpc>
                <a:spcPts val="3379"/>
              </a:lnSpc>
            </a:pPr>
            <a:endParaRPr lang="en-US" sz="2599">
              <a:solidFill>
                <a:srgbClr val="202124"/>
              </a:solidFill>
              <a:latin typeface="Garet Bold"/>
            </a:endParaRPr>
          </a:p>
          <a:p>
            <a:pPr>
              <a:lnSpc>
                <a:spcPts val="3379"/>
              </a:lnSpc>
            </a:pPr>
            <a:r>
              <a:rPr lang="en-US" sz="2599">
                <a:solidFill>
                  <a:srgbClr val="202124"/>
                </a:solidFill>
                <a:latin typeface="Garet Bold"/>
              </a:rPr>
              <a:t>Invest in technology that can help streamline operations and improve customer experience</a:t>
            </a:r>
          </a:p>
          <a:p>
            <a:pPr>
              <a:lnSpc>
                <a:spcPts val="3379"/>
              </a:lnSpc>
            </a:pPr>
            <a:endParaRPr lang="en-US" sz="2599">
              <a:solidFill>
                <a:srgbClr val="202124"/>
              </a:solidFill>
              <a:latin typeface="Garet Bold"/>
            </a:endParaRPr>
          </a:p>
          <a:p>
            <a:pPr>
              <a:lnSpc>
                <a:spcPts val="3379"/>
              </a:lnSpc>
            </a:pPr>
            <a:r>
              <a:rPr lang="en-US" sz="2599">
                <a:solidFill>
                  <a:srgbClr val="202124"/>
                </a:solidFill>
                <a:latin typeface="Garet Bold"/>
              </a:rPr>
              <a:t>Ensure all tourism-related operations are handled effectively, including transportation, accommodation, activities, etc</a:t>
            </a:r>
          </a:p>
          <a:p>
            <a:pPr>
              <a:lnSpc>
                <a:spcPts val="3379"/>
              </a:lnSpc>
            </a:pPr>
            <a:endParaRPr lang="en-US" sz="2599">
              <a:solidFill>
                <a:srgbClr val="202124"/>
              </a:solidFill>
              <a:latin typeface="Garet Bold"/>
            </a:endParaRPr>
          </a:p>
          <a:p>
            <a:pPr>
              <a:lnSpc>
                <a:spcPts val="3379"/>
              </a:lnSpc>
            </a:pPr>
            <a:r>
              <a:rPr lang="en-US" sz="2599">
                <a:solidFill>
                  <a:srgbClr val="202124"/>
                </a:solidFill>
                <a:latin typeface="Garet Bold"/>
              </a:rPr>
              <a:t>Provide clear communication channels for staff such as cell phone, messaging apps etc</a:t>
            </a:r>
          </a:p>
          <a:p>
            <a:pPr>
              <a:lnSpc>
                <a:spcPts val="3053"/>
              </a:lnSpc>
            </a:pPr>
            <a:endParaRPr lang="en-US" sz="2599">
              <a:solidFill>
                <a:srgbClr val="202124"/>
              </a:solidFill>
              <a:latin typeface="Garet Bold"/>
            </a:endParaRPr>
          </a:p>
        </p:txBody>
      </p:sp>
      <p:sp>
        <p:nvSpPr>
          <p:cNvPr id="4" name="Freeform 4"/>
          <p:cNvSpPr/>
          <p:nvPr/>
        </p:nvSpPr>
        <p:spPr>
          <a:xfrm>
            <a:off x="818533" y="870934"/>
            <a:ext cx="1380256" cy="1820482"/>
          </a:xfrm>
          <a:custGeom>
            <a:avLst/>
            <a:gdLst/>
            <a:ahLst/>
            <a:cxnLst/>
            <a:rect l="l" t="t" r="r" b="b"/>
            <a:pathLst>
              <a:path w="1380256" h="1820482">
                <a:moveTo>
                  <a:pt x="0" y="0"/>
                </a:moveTo>
                <a:lnTo>
                  <a:pt x="1380256" y="0"/>
                </a:lnTo>
                <a:lnTo>
                  <a:pt x="1380256" y="1820482"/>
                </a:lnTo>
                <a:lnTo>
                  <a:pt x="0" y="18204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028700" y="3566579"/>
            <a:ext cx="2870073" cy="4114800"/>
          </a:xfrm>
          <a:custGeom>
            <a:avLst/>
            <a:gdLst/>
            <a:ahLst/>
            <a:cxnLst/>
            <a:rect l="l" t="t" r="r" b="b"/>
            <a:pathLst>
              <a:path w="2870073" h="4114800">
                <a:moveTo>
                  <a:pt x="0" y="0"/>
                </a:moveTo>
                <a:lnTo>
                  <a:pt x="2870073" y="0"/>
                </a:lnTo>
                <a:lnTo>
                  <a:pt x="287007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6" name="Group 6"/>
          <p:cNvGrpSpPr/>
          <p:nvPr/>
        </p:nvGrpSpPr>
        <p:grpSpPr>
          <a:xfrm>
            <a:off x="4860878" y="3332688"/>
            <a:ext cx="738726" cy="5925612"/>
            <a:chOff x="0" y="0"/>
            <a:chExt cx="984968" cy="7900816"/>
          </a:xfrm>
        </p:grpSpPr>
        <p:sp>
          <p:nvSpPr>
            <p:cNvPr id="7" name="Freeform 7"/>
            <p:cNvSpPr/>
            <p:nvPr/>
          </p:nvSpPr>
          <p:spPr>
            <a:xfrm>
              <a:off x="0" y="0"/>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637" y="1673621"/>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0" y="3462327"/>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1637" y="5126779"/>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1637" y="6917486"/>
              <a:ext cx="983331" cy="983331"/>
            </a:xfrm>
            <a:custGeom>
              <a:avLst/>
              <a:gdLst/>
              <a:ahLst/>
              <a:cxnLst/>
              <a:rect l="l" t="t" r="r" b="b"/>
              <a:pathLst>
                <a:path w="983331" h="983331">
                  <a:moveTo>
                    <a:pt x="0" y="0"/>
                  </a:moveTo>
                  <a:lnTo>
                    <a:pt x="983331" y="0"/>
                  </a:lnTo>
                  <a:lnTo>
                    <a:pt x="983331" y="983330"/>
                  </a:lnTo>
                  <a:lnTo>
                    <a:pt x="0" y="98333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sp>
        <p:nvSpPr>
          <p:cNvPr id="12" name="TextBox 12"/>
          <p:cNvSpPr txBox="1"/>
          <p:nvPr/>
        </p:nvSpPr>
        <p:spPr>
          <a:xfrm>
            <a:off x="6088082" y="2252822"/>
            <a:ext cx="10765464" cy="448310"/>
          </a:xfrm>
          <a:prstGeom prst="rect">
            <a:avLst/>
          </a:prstGeom>
        </p:spPr>
        <p:txBody>
          <a:bodyPr lIns="0" tIns="0" rIns="0" bIns="0" rtlCol="0" anchor="t">
            <a:spAutoFit/>
          </a:bodyPr>
          <a:lstStyle/>
          <a:p>
            <a:pPr>
              <a:lnSpc>
                <a:spcPts val="3640"/>
              </a:lnSpc>
              <a:spcBef>
                <a:spcPct val="0"/>
              </a:spcBef>
            </a:pPr>
            <a:r>
              <a:rPr lang="en-US" sz="2600">
                <a:solidFill>
                  <a:srgbClr val="202124"/>
                </a:solidFill>
                <a:latin typeface="Garet"/>
              </a:rPr>
              <a:t>Tick the boxes as you complete the list  </a:t>
            </a:r>
          </a:p>
        </p:txBody>
      </p:sp>
      <p:sp>
        <p:nvSpPr>
          <p:cNvPr id="13" name="Freeform 13"/>
          <p:cNvSpPr/>
          <p:nvPr/>
        </p:nvSpPr>
        <p:spPr>
          <a:xfrm>
            <a:off x="4862105" y="2214456"/>
            <a:ext cx="737498" cy="684951"/>
          </a:xfrm>
          <a:custGeom>
            <a:avLst/>
            <a:gdLst/>
            <a:ahLst/>
            <a:cxnLst/>
            <a:rect l="l" t="t" r="r" b="b"/>
            <a:pathLst>
              <a:path w="737498" h="684951">
                <a:moveTo>
                  <a:pt x="0" y="0"/>
                </a:moveTo>
                <a:lnTo>
                  <a:pt x="737499" y="0"/>
                </a:lnTo>
                <a:lnTo>
                  <a:pt x="737499" y="684951"/>
                </a:lnTo>
                <a:lnTo>
                  <a:pt x="0" y="68495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14" name="Group 14"/>
          <p:cNvGrpSpPr/>
          <p:nvPr/>
        </p:nvGrpSpPr>
        <p:grpSpPr>
          <a:xfrm>
            <a:off x="61458" y="9337363"/>
            <a:ext cx="2424685" cy="839587"/>
            <a:chOff x="0" y="0"/>
            <a:chExt cx="3232914" cy="1119449"/>
          </a:xfrm>
        </p:grpSpPr>
        <p:sp>
          <p:nvSpPr>
            <p:cNvPr id="15" name="Freeform 15"/>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18"/>
              <a:stretch>
                <a:fillRect/>
              </a:stretch>
            </a:blipFill>
          </p:spPr>
        </p:sp>
        <p:sp>
          <p:nvSpPr>
            <p:cNvPr id="16" name="Freeform 16"/>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19"/>
              <a:stretch>
                <a:fillRect/>
              </a:stretch>
            </a:blipFill>
          </p:spPr>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TextBox 2"/>
          <p:cNvSpPr txBox="1"/>
          <p:nvPr/>
        </p:nvSpPr>
        <p:spPr>
          <a:xfrm>
            <a:off x="3497599" y="3144696"/>
            <a:ext cx="13761701" cy="3847465"/>
          </a:xfrm>
          <a:prstGeom prst="rect">
            <a:avLst/>
          </a:prstGeom>
        </p:spPr>
        <p:txBody>
          <a:bodyPr lIns="0" tIns="0" rIns="0" bIns="0" rtlCol="0" anchor="t">
            <a:spAutoFit/>
          </a:bodyPr>
          <a:lstStyle/>
          <a:p>
            <a:pPr>
              <a:lnSpc>
                <a:spcPts val="4550"/>
              </a:lnSpc>
            </a:pPr>
            <a:r>
              <a:rPr lang="en-US" sz="3500" dirty="0">
                <a:solidFill>
                  <a:srgbClr val="000000"/>
                </a:solidFill>
                <a:latin typeface="Garet"/>
              </a:rPr>
              <a:t>A detailed itinerary is a plan that outlines the activities, accommodations, transportation, and other services that will be included in your tourism product. It provides a clear roadmap for your customers, allowing them to understand what they will be doing and where they will be going during their trip.</a:t>
            </a:r>
          </a:p>
          <a:p>
            <a:pPr>
              <a:lnSpc>
                <a:spcPts val="3380"/>
              </a:lnSpc>
              <a:spcBef>
                <a:spcPct val="0"/>
              </a:spcBef>
            </a:pPr>
            <a:endParaRPr lang="en-US" sz="3500" dirty="0">
              <a:solidFill>
                <a:srgbClr val="000000"/>
              </a:solidFill>
              <a:latin typeface="Garet"/>
            </a:endParaRPr>
          </a:p>
        </p:txBody>
      </p:sp>
      <p:grpSp>
        <p:nvGrpSpPr>
          <p:cNvPr id="3" name="Group 3"/>
          <p:cNvGrpSpPr/>
          <p:nvPr/>
        </p:nvGrpSpPr>
        <p:grpSpPr>
          <a:xfrm>
            <a:off x="1210059" y="116047"/>
            <a:ext cx="18662263" cy="2487653"/>
            <a:chOff x="448831" y="0"/>
            <a:chExt cx="24883018" cy="3316871"/>
          </a:xfrm>
        </p:grpSpPr>
        <p:grpSp>
          <p:nvGrpSpPr>
            <p:cNvPr id="4" name="Group 4"/>
            <p:cNvGrpSpPr/>
            <p:nvPr/>
          </p:nvGrpSpPr>
          <p:grpSpPr>
            <a:xfrm>
              <a:off x="1995267" y="820736"/>
              <a:ext cx="18012213" cy="2425903"/>
              <a:chOff x="-10430" y="-28575"/>
              <a:chExt cx="3606405" cy="485714"/>
            </a:xfrm>
          </p:grpSpPr>
          <p:sp>
            <p:nvSpPr>
              <p:cNvPr id="5" name="Freeform 5"/>
              <p:cNvSpPr/>
              <p:nvPr/>
            </p:nvSpPr>
            <p:spPr>
              <a:xfrm>
                <a:off x="-10430" y="-733"/>
                <a:ext cx="3606405" cy="457872"/>
              </a:xfrm>
              <a:custGeom>
                <a:avLst/>
                <a:gdLst/>
                <a:ahLst/>
                <a:cxnLst/>
                <a:rect l="l" t="t" r="r" b="b"/>
                <a:pathLst>
                  <a:path w="3606405" h="457872">
                    <a:moveTo>
                      <a:pt x="3606405" y="366"/>
                    </a:moveTo>
                    <a:cubicBezTo>
                      <a:pt x="3524501" y="0"/>
                      <a:pt x="3448662" y="43485"/>
                      <a:pt x="3407604" y="114355"/>
                    </a:cubicBezTo>
                    <a:cubicBezTo>
                      <a:pt x="3366546" y="185225"/>
                      <a:pt x="3366546" y="272646"/>
                      <a:pt x="3407604" y="343517"/>
                    </a:cubicBezTo>
                    <a:cubicBezTo>
                      <a:pt x="3448662" y="414387"/>
                      <a:pt x="3524501" y="457872"/>
                      <a:pt x="3606405" y="457505"/>
                    </a:cubicBezTo>
                    <a:lnTo>
                      <a:pt x="0" y="457505"/>
                    </a:lnTo>
                    <a:cubicBezTo>
                      <a:pt x="81904" y="457872"/>
                      <a:pt x="157743" y="414387"/>
                      <a:pt x="198801" y="343517"/>
                    </a:cubicBezTo>
                    <a:cubicBezTo>
                      <a:pt x="239859" y="272646"/>
                      <a:pt x="239859" y="185225"/>
                      <a:pt x="198801" y="114355"/>
                    </a:cubicBezTo>
                    <a:cubicBezTo>
                      <a:pt x="157743" y="43485"/>
                      <a:pt x="81904" y="0"/>
                      <a:pt x="0" y="366"/>
                    </a:cubicBezTo>
                    <a:close/>
                  </a:path>
                </a:pathLst>
              </a:custGeom>
              <a:solidFill>
                <a:srgbClr val="FBBB0B"/>
              </a:solidFill>
            </p:spPr>
          </p:sp>
          <p:sp>
            <p:nvSpPr>
              <p:cNvPr id="6" name="TextBox 6"/>
              <p:cNvSpPr txBox="1"/>
              <p:nvPr/>
            </p:nvSpPr>
            <p:spPr>
              <a:xfrm>
                <a:off x="0" y="-28575"/>
                <a:ext cx="812800" cy="434975"/>
              </a:xfrm>
              <a:prstGeom prst="rect">
                <a:avLst/>
              </a:prstGeom>
            </p:spPr>
            <p:txBody>
              <a:bodyPr lIns="50800" tIns="50800" rIns="50800" bIns="50800" rtlCol="0" anchor="ctr"/>
              <a:lstStyle/>
              <a:p>
                <a:pPr algn="ctr">
                  <a:lnSpc>
                    <a:spcPts val="3380"/>
                  </a:lnSpc>
                </a:pPr>
                <a:endParaRPr/>
              </a:p>
            </p:txBody>
          </p:sp>
        </p:grpSp>
        <p:sp>
          <p:nvSpPr>
            <p:cNvPr id="7" name="TextBox 7"/>
            <p:cNvSpPr txBox="1"/>
            <p:nvPr/>
          </p:nvSpPr>
          <p:spPr>
            <a:xfrm>
              <a:off x="4423419" y="1169675"/>
              <a:ext cx="20908430" cy="2006600"/>
            </a:xfrm>
            <a:prstGeom prst="rect">
              <a:avLst/>
            </a:prstGeom>
          </p:spPr>
          <p:txBody>
            <a:bodyPr lIns="0" tIns="0" rIns="0" bIns="0" rtlCol="0" anchor="t">
              <a:spAutoFit/>
            </a:bodyPr>
            <a:lstStyle/>
            <a:p>
              <a:pPr>
                <a:lnSpc>
                  <a:spcPts val="5996"/>
                </a:lnSpc>
              </a:pPr>
              <a:r>
                <a:rPr lang="en-US" sz="4997" dirty="0">
                  <a:solidFill>
                    <a:srgbClr val="F5EDE1"/>
                  </a:solidFill>
                  <a:latin typeface="Garet Bold"/>
                </a:rPr>
                <a:t>STEP 9: </a:t>
              </a:r>
            </a:p>
            <a:p>
              <a:pPr>
                <a:lnSpc>
                  <a:spcPts val="5996"/>
                </a:lnSpc>
              </a:pPr>
              <a:r>
                <a:rPr lang="en-US" sz="4997" dirty="0">
                  <a:solidFill>
                    <a:srgbClr val="F5EDE1"/>
                  </a:solidFill>
                  <a:latin typeface="Garet Book Bold"/>
                </a:rPr>
                <a:t>CREATE A DETAILED ITINERARY</a:t>
              </a:r>
            </a:p>
          </p:txBody>
        </p:sp>
        <p:sp>
          <p:nvSpPr>
            <p:cNvPr id="8" name="Freeform 8"/>
            <p:cNvSpPr/>
            <p:nvPr/>
          </p:nvSpPr>
          <p:spPr>
            <a:xfrm>
              <a:off x="20285938" y="0"/>
              <a:ext cx="2433743" cy="2433743"/>
            </a:xfrm>
            <a:custGeom>
              <a:avLst/>
              <a:gdLst/>
              <a:ahLst/>
              <a:cxnLst/>
              <a:rect l="l" t="t" r="r" b="b"/>
              <a:pathLst>
                <a:path w="2433743" h="2433743">
                  <a:moveTo>
                    <a:pt x="0" y="0"/>
                  </a:moveTo>
                  <a:lnTo>
                    <a:pt x="2433742" y="0"/>
                  </a:lnTo>
                  <a:lnTo>
                    <a:pt x="2433742" y="2433743"/>
                  </a:lnTo>
                  <a:lnTo>
                    <a:pt x="0" y="24337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448831" y="889561"/>
              <a:ext cx="1840341" cy="2427310"/>
            </a:xfrm>
            <a:custGeom>
              <a:avLst/>
              <a:gdLst/>
              <a:ahLst/>
              <a:cxnLst/>
              <a:rect l="l" t="t" r="r" b="b"/>
              <a:pathLst>
                <a:path w="1840341" h="2427309">
                  <a:moveTo>
                    <a:pt x="0" y="0"/>
                  </a:moveTo>
                  <a:lnTo>
                    <a:pt x="1840341" y="0"/>
                  </a:lnTo>
                  <a:lnTo>
                    <a:pt x="1840341" y="2427309"/>
                  </a:lnTo>
                  <a:lnTo>
                    <a:pt x="0" y="24273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grpSp>
      <p:grpSp>
        <p:nvGrpSpPr>
          <p:cNvPr id="10" name="Group 10"/>
          <p:cNvGrpSpPr/>
          <p:nvPr/>
        </p:nvGrpSpPr>
        <p:grpSpPr>
          <a:xfrm>
            <a:off x="1028700" y="3128289"/>
            <a:ext cx="1946225" cy="1946225"/>
            <a:chOff x="0" y="0"/>
            <a:chExt cx="2594967" cy="2594967"/>
          </a:xfrm>
        </p:grpSpPr>
        <p:grpSp>
          <p:nvGrpSpPr>
            <p:cNvPr id="11" name="Group 11"/>
            <p:cNvGrpSpPr/>
            <p:nvPr/>
          </p:nvGrpSpPr>
          <p:grpSpPr>
            <a:xfrm>
              <a:off x="0" y="0"/>
              <a:ext cx="2594967" cy="2594967"/>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4924B"/>
              </a:solidFill>
            </p:spPr>
          </p:sp>
          <p:sp>
            <p:nvSpPr>
              <p:cNvPr id="13" name="TextBox 13"/>
              <p:cNvSpPr txBox="1"/>
              <p:nvPr/>
            </p:nvSpPr>
            <p:spPr>
              <a:xfrm>
                <a:off x="76200" y="66675"/>
                <a:ext cx="660400" cy="669925"/>
              </a:xfrm>
              <a:prstGeom prst="rect">
                <a:avLst/>
              </a:prstGeom>
            </p:spPr>
            <p:txBody>
              <a:bodyPr lIns="67373" tIns="67373" rIns="67373" bIns="67373" rtlCol="0" anchor="ctr"/>
              <a:lstStyle/>
              <a:p>
                <a:pPr algn="ctr">
                  <a:lnSpc>
                    <a:spcPts val="1440"/>
                  </a:lnSpc>
                </a:pPr>
                <a:endParaRPr/>
              </a:p>
            </p:txBody>
          </p:sp>
        </p:grpSp>
        <p:sp>
          <p:nvSpPr>
            <p:cNvPr id="14" name="Freeform 14"/>
            <p:cNvSpPr/>
            <p:nvPr/>
          </p:nvSpPr>
          <p:spPr>
            <a:xfrm>
              <a:off x="508486" y="371311"/>
              <a:ext cx="1661908" cy="1770342"/>
            </a:xfrm>
            <a:custGeom>
              <a:avLst/>
              <a:gdLst/>
              <a:ahLst/>
              <a:cxnLst/>
              <a:rect l="l" t="t" r="r" b="b"/>
              <a:pathLst>
                <a:path w="1661908" h="1770342">
                  <a:moveTo>
                    <a:pt x="0" y="0"/>
                  </a:moveTo>
                  <a:lnTo>
                    <a:pt x="1661908" y="0"/>
                  </a:lnTo>
                  <a:lnTo>
                    <a:pt x="1661908" y="1770342"/>
                  </a:lnTo>
                  <a:lnTo>
                    <a:pt x="0" y="17703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15" name="Group 15"/>
          <p:cNvGrpSpPr/>
          <p:nvPr/>
        </p:nvGrpSpPr>
        <p:grpSpPr>
          <a:xfrm>
            <a:off x="61458" y="9337363"/>
            <a:ext cx="2424685" cy="839587"/>
            <a:chOff x="0" y="0"/>
            <a:chExt cx="3232914" cy="1119449"/>
          </a:xfrm>
        </p:grpSpPr>
        <p:sp>
          <p:nvSpPr>
            <p:cNvPr id="16" name="Freeform 16"/>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8"/>
              <a:stretch>
                <a:fillRect/>
              </a:stretch>
            </a:blipFill>
          </p:spPr>
        </p:sp>
        <p:sp>
          <p:nvSpPr>
            <p:cNvPr id="17" name="Freeform 17"/>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9"/>
              <a:stretch>
                <a:fillRect/>
              </a:stretch>
            </a:blipFill>
          </p:spPr>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TextBox 2"/>
          <p:cNvSpPr txBox="1"/>
          <p:nvPr/>
        </p:nvSpPr>
        <p:spPr>
          <a:xfrm>
            <a:off x="2606678" y="1063065"/>
            <a:ext cx="15681322" cy="752475"/>
          </a:xfrm>
          <a:prstGeom prst="rect">
            <a:avLst/>
          </a:prstGeom>
        </p:spPr>
        <p:txBody>
          <a:bodyPr lIns="0" tIns="0" rIns="0" bIns="0" rtlCol="0" anchor="t">
            <a:spAutoFit/>
          </a:bodyPr>
          <a:lstStyle/>
          <a:p>
            <a:pPr>
              <a:lnSpc>
                <a:spcPts val="5996"/>
              </a:lnSpc>
            </a:pPr>
            <a:r>
              <a:rPr lang="en-US" sz="4997">
                <a:solidFill>
                  <a:srgbClr val="FBBB0B"/>
                </a:solidFill>
                <a:latin typeface="Garet"/>
              </a:rPr>
              <a:t>HOW TO DEVELOP AN ITINERARY</a:t>
            </a:r>
            <a:r>
              <a:rPr lang="en-US" sz="4997">
                <a:solidFill>
                  <a:srgbClr val="FF6C3C"/>
                </a:solidFill>
                <a:latin typeface="Garet"/>
              </a:rPr>
              <a:t>  </a:t>
            </a:r>
          </a:p>
        </p:txBody>
      </p:sp>
      <p:sp>
        <p:nvSpPr>
          <p:cNvPr id="3" name="TextBox 3"/>
          <p:cNvSpPr txBox="1"/>
          <p:nvPr/>
        </p:nvSpPr>
        <p:spPr>
          <a:xfrm>
            <a:off x="6056623" y="3195816"/>
            <a:ext cx="11827266" cy="6424930"/>
          </a:xfrm>
          <a:prstGeom prst="rect">
            <a:avLst/>
          </a:prstGeom>
        </p:spPr>
        <p:txBody>
          <a:bodyPr lIns="0" tIns="0" rIns="0" bIns="0" rtlCol="0" anchor="t">
            <a:spAutoFit/>
          </a:bodyPr>
          <a:lstStyle/>
          <a:p>
            <a:pPr>
              <a:lnSpc>
                <a:spcPts val="3379"/>
              </a:lnSpc>
            </a:pPr>
            <a:r>
              <a:rPr lang="en-US" sz="2599">
                <a:solidFill>
                  <a:srgbClr val="202124"/>
                </a:solidFill>
                <a:latin typeface="Garet Bold"/>
              </a:rPr>
              <a:t>Activities like sightseeing, adventure or cultural experiences. Include the duration of each activity and any necessary logistics such as transportation or equipment</a:t>
            </a:r>
          </a:p>
          <a:p>
            <a:pPr>
              <a:lnSpc>
                <a:spcPts val="3379"/>
              </a:lnSpc>
            </a:pPr>
            <a:endParaRPr lang="en-US" sz="2599">
              <a:solidFill>
                <a:srgbClr val="202124"/>
              </a:solidFill>
              <a:latin typeface="Garet Bold"/>
            </a:endParaRPr>
          </a:p>
          <a:p>
            <a:pPr>
              <a:lnSpc>
                <a:spcPts val="3379"/>
              </a:lnSpc>
            </a:pPr>
            <a:r>
              <a:rPr lang="en-US" sz="2599">
                <a:solidFill>
                  <a:srgbClr val="202124"/>
                </a:solidFill>
                <a:latin typeface="Garet Bold"/>
              </a:rPr>
              <a:t>Transportation such as jeep, bus or plane. Include information on the departure and arrival times</a:t>
            </a:r>
          </a:p>
          <a:p>
            <a:pPr>
              <a:lnSpc>
                <a:spcPts val="3379"/>
              </a:lnSpc>
            </a:pPr>
            <a:endParaRPr lang="en-US" sz="2599">
              <a:solidFill>
                <a:srgbClr val="202124"/>
              </a:solidFill>
              <a:latin typeface="Garet Bold"/>
            </a:endParaRPr>
          </a:p>
          <a:p>
            <a:pPr>
              <a:lnSpc>
                <a:spcPts val="3379"/>
              </a:lnSpc>
            </a:pPr>
            <a:r>
              <a:rPr lang="en-US" sz="2599">
                <a:solidFill>
                  <a:srgbClr val="202124"/>
                </a:solidFill>
                <a:latin typeface="Garet Bold"/>
              </a:rPr>
              <a:t>Meals including the number of meals (per day) the type of food</a:t>
            </a:r>
          </a:p>
          <a:p>
            <a:pPr>
              <a:lnSpc>
                <a:spcPts val="3379"/>
              </a:lnSpc>
            </a:pPr>
            <a:endParaRPr lang="en-US" sz="2599">
              <a:solidFill>
                <a:srgbClr val="202124"/>
              </a:solidFill>
              <a:latin typeface="Garet Bold"/>
            </a:endParaRPr>
          </a:p>
          <a:p>
            <a:pPr>
              <a:lnSpc>
                <a:spcPts val="3379"/>
              </a:lnSpc>
            </a:pPr>
            <a:r>
              <a:rPr lang="en-US" sz="2599">
                <a:solidFill>
                  <a:srgbClr val="202124"/>
                </a:solidFill>
                <a:latin typeface="Garet Bold"/>
              </a:rPr>
              <a:t>Allow for free time in the itinerary to give customers the opportunity to explore on their own and provide recommendations</a:t>
            </a:r>
          </a:p>
          <a:p>
            <a:pPr>
              <a:lnSpc>
                <a:spcPts val="3379"/>
              </a:lnSpc>
            </a:pPr>
            <a:endParaRPr lang="en-US" sz="2599">
              <a:solidFill>
                <a:srgbClr val="202124"/>
              </a:solidFill>
              <a:latin typeface="Garet Bold"/>
            </a:endParaRPr>
          </a:p>
          <a:p>
            <a:pPr>
              <a:lnSpc>
                <a:spcPts val="3379"/>
              </a:lnSpc>
            </a:pPr>
            <a:r>
              <a:rPr lang="en-US" sz="2599">
                <a:solidFill>
                  <a:srgbClr val="202124"/>
                </a:solidFill>
                <a:latin typeface="Garet Bold"/>
              </a:rPr>
              <a:t>Accommodations such as hotels or campsites. Provide details on the type of room, amenities, and services included</a:t>
            </a:r>
          </a:p>
          <a:p>
            <a:pPr>
              <a:lnSpc>
                <a:spcPts val="3379"/>
              </a:lnSpc>
            </a:pPr>
            <a:endParaRPr lang="en-US" sz="2599">
              <a:solidFill>
                <a:srgbClr val="202124"/>
              </a:solidFill>
              <a:latin typeface="Garet Bold"/>
            </a:endParaRPr>
          </a:p>
        </p:txBody>
      </p:sp>
      <p:sp>
        <p:nvSpPr>
          <p:cNvPr id="4" name="Freeform 4"/>
          <p:cNvSpPr/>
          <p:nvPr/>
        </p:nvSpPr>
        <p:spPr>
          <a:xfrm>
            <a:off x="818533" y="870934"/>
            <a:ext cx="1380256" cy="1820482"/>
          </a:xfrm>
          <a:custGeom>
            <a:avLst/>
            <a:gdLst/>
            <a:ahLst/>
            <a:cxnLst/>
            <a:rect l="l" t="t" r="r" b="b"/>
            <a:pathLst>
              <a:path w="1380256" h="1820482">
                <a:moveTo>
                  <a:pt x="0" y="0"/>
                </a:moveTo>
                <a:lnTo>
                  <a:pt x="1380256" y="0"/>
                </a:lnTo>
                <a:lnTo>
                  <a:pt x="1380256" y="1820482"/>
                </a:lnTo>
                <a:lnTo>
                  <a:pt x="0" y="18204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028700" y="3566579"/>
            <a:ext cx="2870073" cy="4114800"/>
          </a:xfrm>
          <a:custGeom>
            <a:avLst/>
            <a:gdLst/>
            <a:ahLst/>
            <a:cxnLst/>
            <a:rect l="l" t="t" r="r" b="b"/>
            <a:pathLst>
              <a:path w="2870073" h="4114800">
                <a:moveTo>
                  <a:pt x="0" y="0"/>
                </a:moveTo>
                <a:lnTo>
                  <a:pt x="2870073" y="0"/>
                </a:lnTo>
                <a:lnTo>
                  <a:pt x="287007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6" name="Group 6"/>
          <p:cNvGrpSpPr/>
          <p:nvPr/>
        </p:nvGrpSpPr>
        <p:grpSpPr>
          <a:xfrm>
            <a:off x="4860878" y="2348940"/>
            <a:ext cx="11991441" cy="684951"/>
            <a:chOff x="0" y="0"/>
            <a:chExt cx="15988588" cy="913269"/>
          </a:xfrm>
        </p:grpSpPr>
        <p:sp>
          <p:nvSpPr>
            <p:cNvPr id="7" name="TextBox 7"/>
            <p:cNvSpPr txBox="1"/>
            <p:nvPr/>
          </p:nvSpPr>
          <p:spPr>
            <a:xfrm>
              <a:off x="1634635" y="70205"/>
              <a:ext cx="14353953" cy="578697"/>
            </a:xfrm>
            <a:prstGeom prst="rect">
              <a:avLst/>
            </a:prstGeom>
          </p:spPr>
          <p:txBody>
            <a:bodyPr lIns="0" tIns="0" rIns="0" bIns="0" rtlCol="0" anchor="t">
              <a:spAutoFit/>
            </a:bodyPr>
            <a:lstStyle/>
            <a:p>
              <a:pPr>
                <a:lnSpc>
                  <a:spcPts val="3640"/>
                </a:lnSpc>
                <a:spcBef>
                  <a:spcPct val="0"/>
                </a:spcBef>
              </a:pPr>
              <a:r>
                <a:rPr lang="en-US" sz="2600">
                  <a:solidFill>
                    <a:srgbClr val="202124"/>
                  </a:solidFill>
                  <a:latin typeface="Garet"/>
                </a:rPr>
                <a:t>Tick the boxes as you complete the list  </a:t>
              </a:r>
            </a:p>
          </p:txBody>
        </p:sp>
        <p:sp>
          <p:nvSpPr>
            <p:cNvPr id="8" name="Freeform 8"/>
            <p:cNvSpPr/>
            <p:nvPr/>
          </p:nvSpPr>
          <p:spPr>
            <a:xfrm>
              <a:off x="0" y="0"/>
              <a:ext cx="983331" cy="913269"/>
            </a:xfrm>
            <a:custGeom>
              <a:avLst/>
              <a:gdLst/>
              <a:ahLst/>
              <a:cxnLst/>
              <a:rect l="l" t="t" r="r" b="b"/>
              <a:pathLst>
                <a:path w="983331" h="913269">
                  <a:moveTo>
                    <a:pt x="0" y="0"/>
                  </a:moveTo>
                  <a:lnTo>
                    <a:pt x="983331" y="0"/>
                  </a:lnTo>
                  <a:lnTo>
                    <a:pt x="983331" y="913269"/>
                  </a:lnTo>
                  <a:lnTo>
                    <a:pt x="0" y="9132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9" name="Group 9"/>
          <p:cNvGrpSpPr/>
          <p:nvPr/>
        </p:nvGrpSpPr>
        <p:grpSpPr>
          <a:xfrm>
            <a:off x="4860878" y="3332688"/>
            <a:ext cx="738726" cy="5925612"/>
            <a:chOff x="0" y="0"/>
            <a:chExt cx="984968" cy="7900816"/>
          </a:xfrm>
        </p:grpSpPr>
        <p:sp>
          <p:nvSpPr>
            <p:cNvPr id="10" name="Freeform 10"/>
            <p:cNvSpPr/>
            <p:nvPr/>
          </p:nvSpPr>
          <p:spPr>
            <a:xfrm>
              <a:off x="0" y="0"/>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1637" y="1673621"/>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0" y="3462327"/>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a:off x="1637" y="5126779"/>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Freeform 14"/>
            <p:cNvSpPr/>
            <p:nvPr/>
          </p:nvSpPr>
          <p:spPr>
            <a:xfrm>
              <a:off x="1637" y="6917486"/>
              <a:ext cx="983331" cy="983331"/>
            </a:xfrm>
            <a:custGeom>
              <a:avLst/>
              <a:gdLst/>
              <a:ahLst/>
              <a:cxnLst/>
              <a:rect l="l" t="t" r="r" b="b"/>
              <a:pathLst>
                <a:path w="983331" h="983331">
                  <a:moveTo>
                    <a:pt x="0" y="0"/>
                  </a:moveTo>
                  <a:lnTo>
                    <a:pt x="983331" y="0"/>
                  </a:lnTo>
                  <a:lnTo>
                    <a:pt x="983331" y="983330"/>
                  </a:lnTo>
                  <a:lnTo>
                    <a:pt x="0" y="98333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grpSp>
        <p:nvGrpSpPr>
          <p:cNvPr id="15" name="Group 15"/>
          <p:cNvGrpSpPr/>
          <p:nvPr/>
        </p:nvGrpSpPr>
        <p:grpSpPr>
          <a:xfrm>
            <a:off x="61458" y="9337363"/>
            <a:ext cx="2424685" cy="839587"/>
            <a:chOff x="0" y="0"/>
            <a:chExt cx="3232914" cy="1119449"/>
          </a:xfrm>
        </p:grpSpPr>
        <p:sp>
          <p:nvSpPr>
            <p:cNvPr id="16" name="Freeform 16"/>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18"/>
              <a:stretch>
                <a:fillRect/>
              </a:stretch>
            </a:blipFill>
          </p:spPr>
        </p:sp>
        <p:sp>
          <p:nvSpPr>
            <p:cNvPr id="17" name="Freeform 17"/>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19"/>
              <a:stretch>
                <a:fillRect/>
              </a:stretch>
            </a:blipFill>
          </p:spPr>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TextBox 2"/>
          <p:cNvSpPr txBox="1"/>
          <p:nvPr/>
        </p:nvSpPr>
        <p:spPr>
          <a:xfrm>
            <a:off x="2606678" y="1404938"/>
            <a:ext cx="15681322" cy="2257425"/>
          </a:xfrm>
          <a:prstGeom prst="rect">
            <a:avLst/>
          </a:prstGeom>
        </p:spPr>
        <p:txBody>
          <a:bodyPr lIns="0" tIns="0" rIns="0" bIns="0" rtlCol="0" anchor="t">
            <a:spAutoFit/>
          </a:bodyPr>
          <a:lstStyle/>
          <a:p>
            <a:pPr>
              <a:lnSpc>
                <a:spcPts val="5996"/>
              </a:lnSpc>
            </a:pPr>
            <a:r>
              <a:rPr lang="en-US" sz="4997">
                <a:solidFill>
                  <a:srgbClr val="FBBB0B"/>
                </a:solidFill>
                <a:latin typeface="Garet"/>
              </a:rPr>
              <a:t>HOW CAN I MAKE SURE MY ITINERARY IS </a:t>
            </a:r>
          </a:p>
          <a:p>
            <a:pPr>
              <a:lnSpc>
                <a:spcPts val="5996"/>
              </a:lnSpc>
            </a:pPr>
            <a:r>
              <a:rPr lang="en-US" sz="4997">
                <a:solidFill>
                  <a:srgbClr val="FBBB0B"/>
                </a:solidFill>
                <a:latin typeface="Garet"/>
              </a:rPr>
              <a:t>WELL-BALANCED?</a:t>
            </a:r>
          </a:p>
          <a:p>
            <a:pPr>
              <a:lnSpc>
                <a:spcPts val="5996"/>
              </a:lnSpc>
            </a:pPr>
            <a:endParaRPr lang="en-US" sz="4997">
              <a:solidFill>
                <a:srgbClr val="FBBB0B"/>
              </a:solidFill>
              <a:latin typeface="Garet"/>
            </a:endParaRPr>
          </a:p>
        </p:txBody>
      </p:sp>
      <p:sp>
        <p:nvSpPr>
          <p:cNvPr id="3" name="TextBox 3"/>
          <p:cNvSpPr txBox="1"/>
          <p:nvPr/>
        </p:nvSpPr>
        <p:spPr>
          <a:xfrm>
            <a:off x="5064015" y="3538004"/>
            <a:ext cx="12195285" cy="5296322"/>
          </a:xfrm>
          <a:prstGeom prst="rect">
            <a:avLst/>
          </a:prstGeom>
        </p:spPr>
        <p:txBody>
          <a:bodyPr lIns="0" tIns="0" rIns="0" bIns="0" rtlCol="0" anchor="t">
            <a:spAutoFit/>
          </a:bodyPr>
          <a:lstStyle/>
          <a:p>
            <a:pPr>
              <a:lnSpc>
                <a:spcPts val="4550"/>
              </a:lnSpc>
            </a:pPr>
            <a:r>
              <a:rPr lang="en-US" sz="3500" dirty="0">
                <a:solidFill>
                  <a:srgbClr val="202124"/>
                </a:solidFill>
                <a:latin typeface="Garet"/>
              </a:rPr>
              <a:t>When designing your itinerary, it's important to consider the preferences and interests of your target market. </a:t>
            </a:r>
          </a:p>
          <a:p>
            <a:pPr>
              <a:lnSpc>
                <a:spcPts val="4550"/>
              </a:lnSpc>
            </a:pPr>
            <a:endParaRPr lang="en-US" sz="3500" dirty="0">
              <a:solidFill>
                <a:srgbClr val="202124"/>
              </a:solidFill>
              <a:latin typeface="Garet"/>
            </a:endParaRPr>
          </a:p>
          <a:p>
            <a:pPr>
              <a:lnSpc>
                <a:spcPts val="4550"/>
              </a:lnSpc>
            </a:pPr>
            <a:r>
              <a:rPr lang="en-US" sz="3500" dirty="0">
                <a:solidFill>
                  <a:srgbClr val="202124"/>
                </a:solidFill>
                <a:latin typeface="Garet"/>
              </a:rPr>
              <a:t>By including a </a:t>
            </a:r>
            <a:r>
              <a:rPr lang="en-US" sz="3500" b="1" u="sng" dirty="0">
                <a:solidFill>
                  <a:srgbClr val="202124"/>
                </a:solidFill>
                <a:latin typeface="Garet"/>
              </a:rPr>
              <a:t>variety of activities </a:t>
            </a:r>
            <a:r>
              <a:rPr lang="en-US" sz="3500" dirty="0">
                <a:solidFill>
                  <a:srgbClr val="202124"/>
                </a:solidFill>
                <a:latin typeface="Garet"/>
              </a:rPr>
              <a:t>and experiences in your itinerary, you can appeal to a wider range of customers and make sure that everyone has a memorable and enjoyable experience.</a:t>
            </a:r>
          </a:p>
          <a:p>
            <a:pPr>
              <a:lnSpc>
                <a:spcPts val="4550"/>
              </a:lnSpc>
            </a:pPr>
            <a:endParaRPr lang="en-US" sz="3500" dirty="0">
              <a:solidFill>
                <a:srgbClr val="202124"/>
              </a:solidFill>
              <a:latin typeface="Garet"/>
            </a:endParaRPr>
          </a:p>
        </p:txBody>
      </p:sp>
      <p:sp>
        <p:nvSpPr>
          <p:cNvPr id="4" name="Freeform 4"/>
          <p:cNvSpPr/>
          <p:nvPr/>
        </p:nvSpPr>
        <p:spPr>
          <a:xfrm>
            <a:off x="818533" y="870934"/>
            <a:ext cx="1380256" cy="1820482"/>
          </a:xfrm>
          <a:custGeom>
            <a:avLst/>
            <a:gdLst/>
            <a:ahLst/>
            <a:cxnLst/>
            <a:rect l="l" t="t" r="r" b="b"/>
            <a:pathLst>
              <a:path w="1380256" h="1820482">
                <a:moveTo>
                  <a:pt x="0" y="0"/>
                </a:moveTo>
                <a:lnTo>
                  <a:pt x="1380256" y="0"/>
                </a:lnTo>
                <a:lnTo>
                  <a:pt x="1380256" y="1820482"/>
                </a:lnTo>
                <a:lnTo>
                  <a:pt x="0" y="18204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028700" y="3566579"/>
            <a:ext cx="2870073" cy="4114800"/>
          </a:xfrm>
          <a:custGeom>
            <a:avLst/>
            <a:gdLst/>
            <a:ahLst/>
            <a:cxnLst/>
            <a:rect l="l" t="t" r="r" b="b"/>
            <a:pathLst>
              <a:path w="2870073" h="4114800">
                <a:moveTo>
                  <a:pt x="0" y="0"/>
                </a:moveTo>
                <a:lnTo>
                  <a:pt x="2870073" y="0"/>
                </a:lnTo>
                <a:lnTo>
                  <a:pt x="287007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6" name="Group 6"/>
          <p:cNvGrpSpPr/>
          <p:nvPr/>
        </p:nvGrpSpPr>
        <p:grpSpPr>
          <a:xfrm>
            <a:off x="61458" y="9337363"/>
            <a:ext cx="2424685" cy="839587"/>
            <a:chOff x="0" y="0"/>
            <a:chExt cx="3232914" cy="1119449"/>
          </a:xfrm>
        </p:grpSpPr>
        <p:sp>
          <p:nvSpPr>
            <p:cNvPr id="7" name="Freeform 7"/>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6"/>
              <a:stretch>
                <a:fillRect/>
              </a:stretch>
            </a:blipFill>
          </p:spPr>
        </p:sp>
        <p:sp>
          <p:nvSpPr>
            <p:cNvPr id="8" name="Freeform 8"/>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7"/>
              <a:stretch>
                <a:fillRect/>
              </a:stretch>
            </a:blipFill>
          </p:spPr>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TextBox 2"/>
          <p:cNvSpPr txBox="1"/>
          <p:nvPr/>
        </p:nvSpPr>
        <p:spPr>
          <a:xfrm>
            <a:off x="3402567" y="3144696"/>
            <a:ext cx="13856733" cy="2841625"/>
          </a:xfrm>
          <a:prstGeom prst="rect">
            <a:avLst/>
          </a:prstGeom>
        </p:spPr>
        <p:txBody>
          <a:bodyPr lIns="0" tIns="0" rIns="0" bIns="0" rtlCol="0" anchor="t">
            <a:spAutoFit/>
          </a:bodyPr>
          <a:lstStyle/>
          <a:p>
            <a:pPr>
              <a:lnSpc>
                <a:spcPts val="4550"/>
              </a:lnSpc>
            </a:pPr>
            <a:r>
              <a:rPr lang="en-US" sz="3500">
                <a:solidFill>
                  <a:srgbClr val="000000"/>
                </a:solidFill>
                <a:latin typeface="Garet"/>
              </a:rPr>
              <a:t>Determine the cost of developing and operating your tourism product, including marketing expenses. Based on your costs, competition, and demand, set a pricing strategy that will cover your expenses and generate a profit.</a:t>
            </a:r>
          </a:p>
          <a:p>
            <a:pPr>
              <a:lnSpc>
                <a:spcPts val="4550"/>
              </a:lnSpc>
              <a:spcBef>
                <a:spcPct val="0"/>
              </a:spcBef>
            </a:pPr>
            <a:endParaRPr lang="en-US" sz="3500">
              <a:solidFill>
                <a:srgbClr val="000000"/>
              </a:solidFill>
              <a:latin typeface="Garet"/>
            </a:endParaRPr>
          </a:p>
        </p:txBody>
      </p:sp>
      <p:grpSp>
        <p:nvGrpSpPr>
          <p:cNvPr id="3" name="Group 3"/>
          <p:cNvGrpSpPr/>
          <p:nvPr/>
        </p:nvGrpSpPr>
        <p:grpSpPr>
          <a:xfrm>
            <a:off x="841726" y="-2988"/>
            <a:ext cx="18143244" cy="2436354"/>
            <a:chOff x="0" y="0"/>
            <a:chExt cx="24190993" cy="3248472"/>
          </a:xfrm>
        </p:grpSpPr>
        <p:grpSp>
          <p:nvGrpSpPr>
            <p:cNvPr id="4" name="Group 4"/>
            <p:cNvGrpSpPr/>
            <p:nvPr/>
          </p:nvGrpSpPr>
          <p:grpSpPr>
            <a:xfrm>
              <a:off x="1417698" y="820736"/>
              <a:ext cx="19656759" cy="2427736"/>
              <a:chOff x="-126071" y="-28575"/>
              <a:chExt cx="3935676" cy="486081"/>
            </a:xfrm>
          </p:grpSpPr>
          <p:sp>
            <p:nvSpPr>
              <p:cNvPr id="5" name="Freeform 5"/>
              <p:cNvSpPr/>
              <p:nvPr/>
            </p:nvSpPr>
            <p:spPr>
              <a:xfrm>
                <a:off x="-126071" y="-366"/>
                <a:ext cx="3935676" cy="457872"/>
              </a:xfrm>
              <a:custGeom>
                <a:avLst/>
                <a:gdLst/>
                <a:ahLst/>
                <a:cxnLst/>
                <a:rect l="l" t="t" r="r" b="b"/>
                <a:pathLst>
                  <a:path w="3606405" h="457872">
                    <a:moveTo>
                      <a:pt x="3606405" y="366"/>
                    </a:moveTo>
                    <a:cubicBezTo>
                      <a:pt x="3524501" y="0"/>
                      <a:pt x="3448662" y="43485"/>
                      <a:pt x="3407604" y="114355"/>
                    </a:cubicBezTo>
                    <a:cubicBezTo>
                      <a:pt x="3366546" y="185225"/>
                      <a:pt x="3366546" y="272646"/>
                      <a:pt x="3407604" y="343517"/>
                    </a:cubicBezTo>
                    <a:cubicBezTo>
                      <a:pt x="3448662" y="414387"/>
                      <a:pt x="3524501" y="457872"/>
                      <a:pt x="3606405" y="457505"/>
                    </a:cubicBezTo>
                    <a:lnTo>
                      <a:pt x="0" y="457505"/>
                    </a:lnTo>
                    <a:cubicBezTo>
                      <a:pt x="81904" y="457872"/>
                      <a:pt x="157743" y="414387"/>
                      <a:pt x="198801" y="343517"/>
                    </a:cubicBezTo>
                    <a:cubicBezTo>
                      <a:pt x="239859" y="272646"/>
                      <a:pt x="239859" y="185225"/>
                      <a:pt x="198801" y="114355"/>
                    </a:cubicBezTo>
                    <a:cubicBezTo>
                      <a:pt x="157743" y="43485"/>
                      <a:pt x="81904" y="0"/>
                      <a:pt x="0" y="366"/>
                    </a:cubicBezTo>
                    <a:close/>
                  </a:path>
                </a:pathLst>
              </a:custGeom>
              <a:solidFill>
                <a:srgbClr val="FBBB0B"/>
              </a:solidFill>
            </p:spPr>
          </p:sp>
          <p:sp>
            <p:nvSpPr>
              <p:cNvPr id="6" name="TextBox 6"/>
              <p:cNvSpPr txBox="1"/>
              <p:nvPr/>
            </p:nvSpPr>
            <p:spPr>
              <a:xfrm>
                <a:off x="0" y="-28575"/>
                <a:ext cx="812800" cy="434975"/>
              </a:xfrm>
              <a:prstGeom prst="rect">
                <a:avLst/>
              </a:prstGeom>
            </p:spPr>
            <p:txBody>
              <a:bodyPr lIns="50800" tIns="50800" rIns="50800" bIns="50800" rtlCol="0" anchor="ctr"/>
              <a:lstStyle/>
              <a:p>
                <a:pPr algn="ctr">
                  <a:lnSpc>
                    <a:spcPts val="3380"/>
                  </a:lnSpc>
                </a:pPr>
                <a:endParaRPr/>
              </a:p>
            </p:txBody>
          </p:sp>
        </p:grpSp>
        <p:sp>
          <p:nvSpPr>
            <p:cNvPr id="7" name="TextBox 7"/>
            <p:cNvSpPr txBox="1"/>
            <p:nvPr/>
          </p:nvSpPr>
          <p:spPr>
            <a:xfrm>
              <a:off x="3282563" y="1029685"/>
              <a:ext cx="20908430" cy="2006600"/>
            </a:xfrm>
            <a:prstGeom prst="rect">
              <a:avLst/>
            </a:prstGeom>
          </p:spPr>
          <p:txBody>
            <a:bodyPr lIns="0" tIns="0" rIns="0" bIns="0" rtlCol="0" anchor="t">
              <a:spAutoFit/>
            </a:bodyPr>
            <a:lstStyle/>
            <a:p>
              <a:pPr>
                <a:lnSpc>
                  <a:spcPts val="5996"/>
                </a:lnSpc>
              </a:pPr>
              <a:r>
                <a:rPr lang="en-US" sz="4997" dirty="0">
                  <a:solidFill>
                    <a:srgbClr val="F5EDE1"/>
                  </a:solidFill>
                  <a:latin typeface="Garet Bold"/>
                </a:rPr>
                <a:t>STEP 10: </a:t>
              </a:r>
            </a:p>
            <a:p>
              <a:pPr>
                <a:lnSpc>
                  <a:spcPts val="5996"/>
                </a:lnSpc>
              </a:pPr>
              <a:r>
                <a:rPr lang="en-US" sz="4997" dirty="0">
                  <a:solidFill>
                    <a:srgbClr val="F5EDE1"/>
                  </a:solidFill>
                  <a:latin typeface="Garet Book Bold"/>
                </a:rPr>
                <a:t>DETERMINE A PRICING STRATEGY</a:t>
              </a:r>
            </a:p>
          </p:txBody>
        </p:sp>
        <p:sp>
          <p:nvSpPr>
            <p:cNvPr id="8" name="Freeform 8"/>
            <p:cNvSpPr/>
            <p:nvPr/>
          </p:nvSpPr>
          <p:spPr>
            <a:xfrm>
              <a:off x="20285938" y="0"/>
              <a:ext cx="2433743" cy="2433743"/>
            </a:xfrm>
            <a:custGeom>
              <a:avLst/>
              <a:gdLst/>
              <a:ahLst/>
              <a:cxnLst/>
              <a:rect l="l" t="t" r="r" b="b"/>
              <a:pathLst>
                <a:path w="2433743" h="2433743">
                  <a:moveTo>
                    <a:pt x="0" y="0"/>
                  </a:moveTo>
                  <a:lnTo>
                    <a:pt x="2433742" y="0"/>
                  </a:lnTo>
                  <a:lnTo>
                    <a:pt x="2433742" y="2433743"/>
                  </a:lnTo>
                  <a:lnTo>
                    <a:pt x="0" y="24337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0" y="819330"/>
              <a:ext cx="1840341" cy="2427309"/>
            </a:xfrm>
            <a:custGeom>
              <a:avLst/>
              <a:gdLst/>
              <a:ahLst/>
              <a:cxnLst/>
              <a:rect l="l" t="t" r="r" b="b"/>
              <a:pathLst>
                <a:path w="1840341" h="2427309">
                  <a:moveTo>
                    <a:pt x="0" y="0"/>
                  </a:moveTo>
                  <a:lnTo>
                    <a:pt x="1840341" y="0"/>
                  </a:lnTo>
                  <a:lnTo>
                    <a:pt x="1840341" y="2427309"/>
                  </a:lnTo>
                  <a:lnTo>
                    <a:pt x="0" y="24273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0" name="Group 10"/>
          <p:cNvGrpSpPr/>
          <p:nvPr/>
        </p:nvGrpSpPr>
        <p:grpSpPr>
          <a:xfrm>
            <a:off x="1028700" y="3173271"/>
            <a:ext cx="1952013" cy="1952013"/>
            <a:chOff x="0" y="0"/>
            <a:chExt cx="2602684" cy="2602684"/>
          </a:xfrm>
        </p:grpSpPr>
        <p:grpSp>
          <p:nvGrpSpPr>
            <p:cNvPr id="11" name="Group 11"/>
            <p:cNvGrpSpPr/>
            <p:nvPr/>
          </p:nvGrpSpPr>
          <p:grpSpPr>
            <a:xfrm>
              <a:off x="0" y="0"/>
              <a:ext cx="2602684" cy="2602684"/>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9A72B"/>
              </a:solidFill>
            </p:spPr>
          </p:sp>
          <p:sp>
            <p:nvSpPr>
              <p:cNvPr id="13" name="TextBox 13"/>
              <p:cNvSpPr txBox="1"/>
              <p:nvPr/>
            </p:nvSpPr>
            <p:spPr>
              <a:xfrm>
                <a:off x="76200" y="66675"/>
                <a:ext cx="660400" cy="669925"/>
              </a:xfrm>
              <a:prstGeom prst="rect">
                <a:avLst/>
              </a:prstGeom>
            </p:spPr>
            <p:txBody>
              <a:bodyPr lIns="67373" tIns="67373" rIns="67373" bIns="67373" rtlCol="0" anchor="ctr"/>
              <a:lstStyle/>
              <a:p>
                <a:pPr algn="ctr">
                  <a:lnSpc>
                    <a:spcPts val="1440"/>
                  </a:lnSpc>
                </a:pPr>
                <a:endParaRPr/>
              </a:p>
            </p:txBody>
          </p:sp>
        </p:grpSp>
        <p:sp>
          <p:nvSpPr>
            <p:cNvPr id="14" name="Freeform 14"/>
            <p:cNvSpPr/>
            <p:nvPr/>
          </p:nvSpPr>
          <p:spPr>
            <a:xfrm>
              <a:off x="595390" y="672970"/>
              <a:ext cx="1441101" cy="1174498"/>
            </a:xfrm>
            <a:custGeom>
              <a:avLst/>
              <a:gdLst/>
              <a:ahLst/>
              <a:cxnLst/>
              <a:rect l="l" t="t" r="r" b="b"/>
              <a:pathLst>
                <a:path w="1441101" h="1174498">
                  <a:moveTo>
                    <a:pt x="0" y="0"/>
                  </a:moveTo>
                  <a:lnTo>
                    <a:pt x="1441101" y="0"/>
                  </a:lnTo>
                  <a:lnTo>
                    <a:pt x="1441101" y="1174498"/>
                  </a:lnTo>
                  <a:lnTo>
                    <a:pt x="0" y="11744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15" name="Group 15"/>
          <p:cNvGrpSpPr/>
          <p:nvPr/>
        </p:nvGrpSpPr>
        <p:grpSpPr>
          <a:xfrm>
            <a:off x="61458" y="9337363"/>
            <a:ext cx="2424685" cy="839587"/>
            <a:chOff x="0" y="0"/>
            <a:chExt cx="3232914" cy="1119449"/>
          </a:xfrm>
        </p:grpSpPr>
        <p:sp>
          <p:nvSpPr>
            <p:cNvPr id="16" name="Freeform 16"/>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8"/>
              <a:stretch>
                <a:fillRect/>
              </a:stretch>
            </a:blipFill>
          </p:spPr>
        </p:sp>
        <p:sp>
          <p:nvSpPr>
            <p:cNvPr id="17" name="Freeform 17"/>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9"/>
              <a:stretch>
                <a:fillRect/>
              </a:stretch>
            </a:blipFill>
          </p:spPr>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TextBox 2"/>
          <p:cNvSpPr txBox="1"/>
          <p:nvPr/>
        </p:nvSpPr>
        <p:spPr>
          <a:xfrm>
            <a:off x="2606678" y="1404938"/>
            <a:ext cx="15681322" cy="1504950"/>
          </a:xfrm>
          <a:prstGeom prst="rect">
            <a:avLst/>
          </a:prstGeom>
        </p:spPr>
        <p:txBody>
          <a:bodyPr lIns="0" tIns="0" rIns="0" bIns="0" rtlCol="0" anchor="t">
            <a:spAutoFit/>
          </a:bodyPr>
          <a:lstStyle/>
          <a:p>
            <a:pPr>
              <a:lnSpc>
                <a:spcPts val="5996"/>
              </a:lnSpc>
            </a:pPr>
            <a:r>
              <a:rPr lang="en-US" sz="4997">
                <a:solidFill>
                  <a:srgbClr val="FBBB0B"/>
                </a:solidFill>
                <a:latin typeface="Garet"/>
              </a:rPr>
              <a:t>HOW TO DEVELOP A PRICING STRATEGY </a:t>
            </a:r>
          </a:p>
          <a:p>
            <a:pPr>
              <a:lnSpc>
                <a:spcPts val="5996"/>
              </a:lnSpc>
            </a:pPr>
            <a:endParaRPr lang="en-US" sz="4997">
              <a:solidFill>
                <a:srgbClr val="FBBB0B"/>
              </a:solidFill>
              <a:latin typeface="Garet"/>
            </a:endParaRPr>
          </a:p>
        </p:txBody>
      </p:sp>
      <p:sp>
        <p:nvSpPr>
          <p:cNvPr id="3" name="Freeform 3"/>
          <p:cNvSpPr/>
          <p:nvPr/>
        </p:nvSpPr>
        <p:spPr>
          <a:xfrm>
            <a:off x="818533" y="870934"/>
            <a:ext cx="1380256" cy="1820482"/>
          </a:xfrm>
          <a:custGeom>
            <a:avLst/>
            <a:gdLst/>
            <a:ahLst/>
            <a:cxnLst/>
            <a:rect l="l" t="t" r="r" b="b"/>
            <a:pathLst>
              <a:path w="1380256" h="1820482">
                <a:moveTo>
                  <a:pt x="0" y="0"/>
                </a:moveTo>
                <a:lnTo>
                  <a:pt x="1380256" y="0"/>
                </a:lnTo>
                <a:lnTo>
                  <a:pt x="1380256" y="1820482"/>
                </a:lnTo>
                <a:lnTo>
                  <a:pt x="0" y="18204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28700" y="3566579"/>
            <a:ext cx="2870073" cy="4114800"/>
          </a:xfrm>
          <a:custGeom>
            <a:avLst/>
            <a:gdLst/>
            <a:ahLst/>
            <a:cxnLst/>
            <a:rect l="l" t="t" r="r" b="b"/>
            <a:pathLst>
              <a:path w="2870073" h="4114800">
                <a:moveTo>
                  <a:pt x="0" y="0"/>
                </a:moveTo>
                <a:lnTo>
                  <a:pt x="2870073" y="0"/>
                </a:lnTo>
                <a:lnTo>
                  <a:pt x="287007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6597883" y="4564596"/>
            <a:ext cx="10661417" cy="852805"/>
          </a:xfrm>
          <a:prstGeom prst="rect">
            <a:avLst/>
          </a:prstGeom>
        </p:spPr>
        <p:txBody>
          <a:bodyPr lIns="0" tIns="0" rIns="0" bIns="0" rtlCol="0" anchor="t">
            <a:spAutoFit/>
          </a:bodyPr>
          <a:lstStyle/>
          <a:p>
            <a:pPr>
              <a:lnSpc>
                <a:spcPts val="3379"/>
              </a:lnSpc>
            </a:pPr>
            <a:r>
              <a:rPr lang="en-US" sz="2599">
                <a:solidFill>
                  <a:srgbClr val="202124"/>
                </a:solidFill>
                <a:latin typeface="Garet Bold"/>
              </a:rPr>
              <a:t>Consider the spending capacity and expectations of your target market</a:t>
            </a:r>
          </a:p>
        </p:txBody>
      </p:sp>
      <p:sp>
        <p:nvSpPr>
          <p:cNvPr id="6" name="TextBox 6"/>
          <p:cNvSpPr txBox="1"/>
          <p:nvPr/>
        </p:nvSpPr>
        <p:spPr>
          <a:xfrm>
            <a:off x="6597883" y="6069016"/>
            <a:ext cx="10661417" cy="852805"/>
          </a:xfrm>
          <a:prstGeom prst="rect">
            <a:avLst/>
          </a:prstGeom>
        </p:spPr>
        <p:txBody>
          <a:bodyPr lIns="0" tIns="0" rIns="0" bIns="0" rtlCol="0" anchor="t">
            <a:spAutoFit/>
          </a:bodyPr>
          <a:lstStyle/>
          <a:p>
            <a:pPr>
              <a:lnSpc>
                <a:spcPts val="3379"/>
              </a:lnSpc>
              <a:spcBef>
                <a:spcPct val="0"/>
              </a:spcBef>
            </a:pPr>
            <a:r>
              <a:rPr lang="en-US" sz="2599">
                <a:solidFill>
                  <a:srgbClr val="000000"/>
                </a:solidFill>
                <a:latin typeface="Garet Bold"/>
              </a:rPr>
              <a:t>Analyse the pricing provided by your competition to make sure your prices are competitive </a:t>
            </a:r>
          </a:p>
        </p:txBody>
      </p:sp>
      <p:sp>
        <p:nvSpPr>
          <p:cNvPr id="7" name="TextBox 7"/>
          <p:cNvSpPr txBox="1"/>
          <p:nvPr/>
        </p:nvSpPr>
        <p:spPr>
          <a:xfrm>
            <a:off x="6597883" y="7573435"/>
            <a:ext cx="5181451" cy="424180"/>
          </a:xfrm>
          <a:prstGeom prst="rect">
            <a:avLst/>
          </a:prstGeom>
        </p:spPr>
        <p:txBody>
          <a:bodyPr lIns="0" tIns="0" rIns="0" bIns="0" rtlCol="0" anchor="t">
            <a:spAutoFit/>
          </a:bodyPr>
          <a:lstStyle/>
          <a:p>
            <a:pPr>
              <a:lnSpc>
                <a:spcPts val="3379"/>
              </a:lnSpc>
              <a:spcBef>
                <a:spcPct val="0"/>
              </a:spcBef>
            </a:pPr>
            <a:r>
              <a:rPr lang="en-US" sz="2599">
                <a:solidFill>
                  <a:srgbClr val="000000"/>
                </a:solidFill>
                <a:latin typeface="Garet Bold"/>
              </a:rPr>
              <a:t>Determine your profit margin</a:t>
            </a:r>
          </a:p>
        </p:txBody>
      </p:sp>
      <p:sp>
        <p:nvSpPr>
          <p:cNvPr id="8" name="TextBox 8"/>
          <p:cNvSpPr txBox="1"/>
          <p:nvPr/>
        </p:nvSpPr>
        <p:spPr>
          <a:xfrm>
            <a:off x="6597883" y="8834120"/>
            <a:ext cx="10601159" cy="424180"/>
          </a:xfrm>
          <a:prstGeom prst="rect">
            <a:avLst/>
          </a:prstGeom>
        </p:spPr>
        <p:txBody>
          <a:bodyPr lIns="0" tIns="0" rIns="0" bIns="0" rtlCol="0" anchor="t">
            <a:spAutoFit/>
          </a:bodyPr>
          <a:lstStyle/>
          <a:p>
            <a:pPr>
              <a:lnSpc>
                <a:spcPts val="3379"/>
              </a:lnSpc>
              <a:spcBef>
                <a:spcPct val="0"/>
              </a:spcBef>
            </a:pPr>
            <a:r>
              <a:rPr lang="en-US" sz="2599">
                <a:solidFill>
                  <a:srgbClr val="000000"/>
                </a:solidFill>
                <a:latin typeface="Garet Bold"/>
              </a:rPr>
              <a:t>Determine a range of realistic costs </a:t>
            </a:r>
          </a:p>
        </p:txBody>
      </p:sp>
      <p:grpSp>
        <p:nvGrpSpPr>
          <p:cNvPr id="9" name="Group 9"/>
          <p:cNvGrpSpPr/>
          <p:nvPr/>
        </p:nvGrpSpPr>
        <p:grpSpPr>
          <a:xfrm>
            <a:off x="5290499" y="4675717"/>
            <a:ext cx="738726" cy="4582583"/>
            <a:chOff x="0" y="0"/>
            <a:chExt cx="984968" cy="6110110"/>
          </a:xfrm>
        </p:grpSpPr>
        <p:sp>
          <p:nvSpPr>
            <p:cNvPr id="10" name="Freeform 10"/>
            <p:cNvSpPr/>
            <p:nvPr/>
          </p:nvSpPr>
          <p:spPr>
            <a:xfrm>
              <a:off x="0" y="0"/>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637" y="1673621"/>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0" y="3462327"/>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1637" y="5126779"/>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grpSp>
        <p:nvGrpSpPr>
          <p:cNvPr id="14" name="Group 14"/>
          <p:cNvGrpSpPr/>
          <p:nvPr/>
        </p:nvGrpSpPr>
        <p:grpSpPr>
          <a:xfrm>
            <a:off x="5267859" y="2881628"/>
            <a:ext cx="11991441" cy="684951"/>
            <a:chOff x="0" y="0"/>
            <a:chExt cx="15988588" cy="913269"/>
          </a:xfrm>
        </p:grpSpPr>
        <p:sp>
          <p:nvSpPr>
            <p:cNvPr id="15" name="TextBox 15"/>
            <p:cNvSpPr txBox="1"/>
            <p:nvPr/>
          </p:nvSpPr>
          <p:spPr>
            <a:xfrm>
              <a:off x="1634635" y="70205"/>
              <a:ext cx="14353953" cy="578697"/>
            </a:xfrm>
            <a:prstGeom prst="rect">
              <a:avLst/>
            </a:prstGeom>
          </p:spPr>
          <p:txBody>
            <a:bodyPr lIns="0" tIns="0" rIns="0" bIns="0" rtlCol="0" anchor="t">
              <a:spAutoFit/>
            </a:bodyPr>
            <a:lstStyle/>
            <a:p>
              <a:pPr>
                <a:lnSpc>
                  <a:spcPts val="3640"/>
                </a:lnSpc>
                <a:spcBef>
                  <a:spcPct val="0"/>
                </a:spcBef>
              </a:pPr>
              <a:r>
                <a:rPr lang="en-US" sz="2600">
                  <a:solidFill>
                    <a:srgbClr val="202124"/>
                  </a:solidFill>
                  <a:latin typeface="Garet"/>
                </a:rPr>
                <a:t>Tick the boxes as you complete the list  </a:t>
              </a:r>
            </a:p>
          </p:txBody>
        </p:sp>
        <p:sp>
          <p:nvSpPr>
            <p:cNvPr id="16" name="Freeform 16"/>
            <p:cNvSpPr/>
            <p:nvPr/>
          </p:nvSpPr>
          <p:spPr>
            <a:xfrm>
              <a:off x="0" y="0"/>
              <a:ext cx="983331" cy="913269"/>
            </a:xfrm>
            <a:custGeom>
              <a:avLst/>
              <a:gdLst/>
              <a:ahLst/>
              <a:cxnLst/>
              <a:rect l="l" t="t" r="r" b="b"/>
              <a:pathLst>
                <a:path w="983331" h="913269">
                  <a:moveTo>
                    <a:pt x="0" y="0"/>
                  </a:moveTo>
                  <a:lnTo>
                    <a:pt x="983331" y="0"/>
                  </a:lnTo>
                  <a:lnTo>
                    <a:pt x="983331" y="913269"/>
                  </a:lnTo>
                  <a:lnTo>
                    <a:pt x="0" y="9132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grpSp>
        <p:nvGrpSpPr>
          <p:cNvPr id="17" name="Group 17"/>
          <p:cNvGrpSpPr/>
          <p:nvPr/>
        </p:nvGrpSpPr>
        <p:grpSpPr>
          <a:xfrm>
            <a:off x="61458" y="9337363"/>
            <a:ext cx="2424685" cy="839587"/>
            <a:chOff x="0" y="0"/>
            <a:chExt cx="3232914" cy="1119449"/>
          </a:xfrm>
        </p:grpSpPr>
        <p:sp>
          <p:nvSpPr>
            <p:cNvPr id="18" name="Freeform 18"/>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16"/>
              <a:stretch>
                <a:fillRect/>
              </a:stretch>
            </a:blipFill>
          </p:spPr>
        </p:sp>
        <p:sp>
          <p:nvSpPr>
            <p:cNvPr id="19" name="Freeform 19"/>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17"/>
              <a:stretch>
                <a:fillRect/>
              </a:stretch>
            </a:blipFill>
          </p:spPr>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TextBox 2"/>
          <p:cNvSpPr txBox="1"/>
          <p:nvPr/>
        </p:nvSpPr>
        <p:spPr>
          <a:xfrm>
            <a:off x="2606678" y="1404938"/>
            <a:ext cx="15681322" cy="1504950"/>
          </a:xfrm>
          <a:prstGeom prst="rect">
            <a:avLst/>
          </a:prstGeom>
        </p:spPr>
        <p:txBody>
          <a:bodyPr lIns="0" tIns="0" rIns="0" bIns="0" rtlCol="0" anchor="t">
            <a:spAutoFit/>
          </a:bodyPr>
          <a:lstStyle/>
          <a:p>
            <a:pPr>
              <a:lnSpc>
                <a:spcPts val="5996"/>
              </a:lnSpc>
            </a:pPr>
            <a:r>
              <a:rPr lang="en-US" sz="4997">
                <a:solidFill>
                  <a:srgbClr val="FBBB0B"/>
                </a:solidFill>
                <a:latin typeface="Garet"/>
              </a:rPr>
              <a:t>HOW TO DEVELOP A PRICING STRATEGY </a:t>
            </a:r>
          </a:p>
          <a:p>
            <a:pPr>
              <a:lnSpc>
                <a:spcPts val="5996"/>
              </a:lnSpc>
            </a:pPr>
            <a:endParaRPr lang="en-US" sz="4997">
              <a:solidFill>
                <a:srgbClr val="FBBB0B"/>
              </a:solidFill>
              <a:latin typeface="Garet"/>
            </a:endParaRPr>
          </a:p>
        </p:txBody>
      </p:sp>
      <p:sp>
        <p:nvSpPr>
          <p:cNvPr id="3" name="Freeform 3"/>
          <p:cNvSpPr/>
          <p:nvPr/>
        </p:nvSpPr>
        <p:spPr>
          <a:xfrm>
            <a:off x="818533" y="870934"/>
            <a:ext cx="1380256" cy="1820482"/>
          </a:xfrm>
          <a:custGeom>
            <a:avLst/>
            <a:gdLst/>
            <a:ahLst/>
            <a:cxnLst/>
            <a:rect l="l" t="t" r="r" b="b"/>
            <a:pathLst>
              <a:path w="1380256" h="1820482">
                <a:moveTo>
                  <a:pt x="0" y="0"/>
                </a:moveTo>
                <a:lnTo>
                  <a:pt x="1380256" y="0"/>
                </a:lnTo>
                <a:lnTo>
                  <a:pt x="1380256" y="1820482"/>
                </a:lnTo>
                <a:lnTo>
                  <a:pt x="0" y="18204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28700" y="3566579"/>
            <a:ext cx="2870073" cy="4114800"/>
          </a:xfrm>
          <a:custGeom>
            <a:avLst/>
            <a:gdLst/>
            <a:ahLst/>
            <a:cxnLst/>
            <a:rect l="l" t="t" r="r" b="b"/>
            <a:pathLst>
              <a:path w="2870073" h="4114800">
                <a:moveTo>
                  <a:pt x="0" y="0"/>
                </a:moveTo>
                <a:lnTo>
                  <a:pt x="2870073" y="0"/>
                </a:lnTo>
                <a:lnTo>
                  <a:pt x="287007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6597883" y="4030446"/>
            <a:ext cx="10661417" cy="1281430"/>
          </a:xfrm>
          <a:prstGeom prst="rect">
            <a:avLst/>
          </a:prstGeom>
        </p:spPr>
        <p:txBody>
          <a:bodyPr lIns="0" tIns="0" rIns="0" bIns="0" rtlCol="0" anchor="t">
            <a:spAutoFit/>
          </a:bodyPr>
          <a:lstStyle/>
          <a:p>
            <a:pPr>
              <a:lnSpc>
                <a:spcPts val="3379"/>
              </a:lnSpc>
            </a:pPr>
            <a:r>
              <a:rPr lang="en-US" sz="2599">
                <a:solidFill>
                  <a:srgbClr val="202124"/>
                </a:solidFill>
                <a:latin typeface="Garet Bold"/>
              </a:rPr>
              <a:t>Choose a pricing strategy: This could include cost-plus pricing, value-based pricing, or dynamic pricing</a:t>
            </a:r>
          </a:p>
          <a:p>
            <a:pPr>
              <a:lnSpc>
                <a:spcPts val="3379"/>
              </a:lnSpc>
            </a:pPr>
            <a:endParaRPr lang="en-US" sz="2599">
              <a:solidFill>
                <a:srgbClr val="202124"/>
              </a:solidFill>
              <a:latin typeface="Garet Bold"/>
            </a:endParaRPr>
          </a:p>
        </p:txBody>
      </p:sp>
      <p:sp>
        <p:nvSpPr>
          <p:cNvPr id="6" name="TextBox 6"/>
          <p:cNvSpPr txBox="1"/>
          <p:nvPr/>
        </p:nvSpPr>
        <p:spPr>
          <a:xfrm>
            <a:off x="6658141" y="5509044"/>
            <a:ext cx="10601159" cy="852805"/>
          </a:xfrm>
          <a:prstGeom prst="rect">
            <a:avLst/>
          </a:prstGeom>
        </p:spPr>
        <p:txBody>
          <a:bodyPr lIns="0" tIns="0" rIns="0" bIns="0" rtlCol="0" anchor="t">
            <a:spAutoFit/>
          </a:bodyPr>
          <a:lstStyle/>
          <a:p>
            <a:pPr>
              <a:lnSpc>
                <a:spcPts val="3379"/>
              </a:lnSpc>
              <a:spcBef>
                <a:spcPct val="0"/>
              </a:spcBef>
            </a:pPr>
            <a:r>
              <a:rPr lang="en-US" sz="2599">
                <a:solidFill>
                  <a:srgbClr val="000000"/>
                </a:solidFill>
                <a:latin typeface="Garet Bold"/>
              </a:rPr>
              <a:t>Diversify your pricing strategy by offering the product at different price points and measuring customer response</a:t>
            </a:r>
          </a:p>
        </p:txBody>
      </p:sp>
      <p:sp>
        <p:nvSpPr>
          <p:cNvPr id="7" name="TextBox 7"/>
          <p:cNvSpPr txBox="1"/>
          <p:nvPr/>
        </p:nvSpPr>
        <p:spPr>
          <a:xfrm>
            <a:off x="6658141" y="6828574"/>
            <a:ext cx="6942237" cy="852805"/>
          </a:xfrm>
          <a:prstGeom prst="rect">
            <a:avLst/>
          </a:prstGeom>
        </p:spPr>
        <p:txBody>
          <a:bodyPr lIns="0" tIns="0" rIns="0" bIns="0" rtlCol="0" anchor="t">
            <a:spAutoFit/>
          </a:bodyPr>
          <a:lstStyle/>
          <a:p>
            <a:pPr>
              <a:lnSpc>
                <a:spcPts val="3379"/>
              </a:lnSpc>
            </a:pPr>
            <a:r>
              <a:rPr lang="en-US" sz="2599">
                <a:solidFill>
                  <a:srgbClr val="000000"/>
                </a:solidFill>
                <a:latin typeface="Garet Bold"/>
              </a:rPr>
              <a:t>Monitor and adjust pricing if necessary </a:t>
            </a:r>
          </a:p>
          <a:p>
            <a:pPr>
              <a:lnSpc>
                <a:spcPts val="3379"/>
              </a:lnSpc>
              <a:spcBef>
                <a:spcPct val="0"/>
              </a:spcBef>
            </a:pPr>
            <a:endParaRPr lang="en-US" sz="2599">
              <a:solidFill>
                <a:srgbClr val="000000"/>
              </a:solidFill>
              <a:latin typeface="Garet Bold"/>
            </a:endParaRPr>
          </a:p>
        </p:txBody>
      </p:sp>
      <p:grpSp>
        <p:nvGrpSpPr>
          <p:cNvPr id="8" name="Group 8"/>
          <p:cNvGrpSpPr/>
          <p:nvPr/>
        </p:nvGrpSpPr>
        <p:grpSpPr>
          <a:xfrm>
            <a:off x="5147292" y="4059021"/>
            <a:ext cx="738726" cy="3334243"/>
            <a:chOff x="0" y="0"/>
            <a:chExt cx="984968" cy="4445658"/>
          </a:xfrm>
        </p:grpSpPr>
        <p:sp>
          <p:nvSpPr>
            <p:cNvPr id="9" name="Freeform 9"/>
            <p:cNvSpPr/>
            <p:nvPr/>
          </p:nvSpPr>
          <p:spPr>
            <a:xfrm>
              <a:off x="0" y="0"/>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637" y="1673621"/>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0" y="3462327"/>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12" name="Group 12"/>
          <p:cNvGrpSpPr/>
          <p:nvPr/>
        </p:nvGrpSpPr>
        <p:grpSpPr>
          <a:xfrm>
            <a:off x="61458" y="9337363"/>
            <a:ext cx="2424685" cy="839587"/>
            <a:chOff x="0" y="0"/>
            <a:chExt cx="3232914" cy="1119449"/>
          </a:xfrm>
        </p:grpSpPr>
        <p:sp>
          <p:nvSpPr>
            <p:cNvPr id="13" name="Freeform 13"/>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12"/>
              <a:stretch>
                <a:fillRect/>
              </a:stretch>
            </a:blipFill>
          </p:spPr>
        </p:sp>
        <p:sp>
          <p:nvSpPr>
            <p:cNvPr id="14" name="Freeform 14"/>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13"/>
              <a:stretch>
                <a:fillRect/>
              </a:stretch>
            </a:blipFill>
          </p:spPr>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TextBox 2"/>
          <p:cNvSpPr txBox="1"/>
          <p:nvPr/>
        </p:nvSpPr>
        <p:spPr>
          <a:xfrm>
            <a:off x="3450083" y="3086100"/>
            <a:ext cx="13809217" cy="2346796"/>
          </a:xfrm>
          <a:prstGeom prst="rect">
            <a:avLst/>
          </a:prstGeom>
        </p:spPr>
        <p:txBody>
          <a:bodyPr lIns="0" tIns="0" rIns="0" bIns="0" rtlCol="0" anchor="t">
            <a:spAutoFit/>
          </a:bodyPr>
          <a:lstStyle/>
          <a:p>
            <a:pPr>
              <a:lnSpc>
                <a:spcPts val="4550"/>
              </a:lnSpc>
              <a:spcBef>
                <a:spcPct val="0"/>
              </a:spcBef>
            </a:pPr>
            <a:r>
              <a:rPr lang="en-US" sz="3500" dirty="0">
                <a:solidFill>
                  <a:srgbClr val="000000"/>
                </a:solidFill>
                <a:latin typeface="Garet"/>
              </a:rPr>
              <a:t>The itinerary that you have developed can developed into a range of day tours, weekend breaks, weeklong packages etc. You can create a range of tour packages that meet the price range and needs of your identified markets.  </a:t>
            </a:r>
          </a:p>
        </p:txBody>
      </p:sp>
      <p:grpSp>
        <p:nvGrpSpPr>
          <p:cNvPr id="3" name="Group 3"/>
          <p:cNvGrpSpPr/>
          <p:nvPr/>
        </p:nvGrpSpPr>
        <p:grpSpPr>
          <a:xfrm>
            <a:off x="841726" y="121256"/>
            <a:ext cx="18096990" cy="2436354"/>
            <a:chOff x="0" y="0"/>
            <a:chExt cx="24129321" cy="3248472"/>
          </a:xfrm>
        </p:grpSpPr>
        <p:grpSp>
          <p:nvGrpSpPr>
            <p:cNvPr id="4" name="Group 4"/>
            <p:cNvGrpSpPr/>
            <p:nvPr/>
          </p:nvGrpSpPr>
          <p:grpSpPr>
            <a:xfrm>
              <a:off x="1375419" y="820736"/>
              <a:ext cx="19699037" cy="2427736"/>
              <a:chOff x="-134536" y="-28575"/>
              <a:chExt cx="3944141" cy="486081"/>
            </a:xfrm>
          </p:grpSpPr>
          <p:sp>
            <p:nvSpPr>
              <p:cNvPr id="5" name="Freeform 5"/>
              <p:cNvSpPr/>
              <p:nvPr/>
            </p:nvSpPr>
            <p:spPr>
              <a:xfrm>
                <a:off x="-134536" y="-366"/>
                <a:ext cx="3944141" cy="457872"/>
              </a:xfrm>
              <a:custGeom>
                <a:avLst/>
                <a:gdLst/>
                <a:ahLst/>
                <a:cxnLst/>
                <a:rect l="l" t="t" r="r" b="b"/>
                <a:pathLst>
                  <a:path w="3606405" h="457872">
                    <a:moveTo>
                      <a:pt x="3606405" y="366"/>
                    </a:moveTo>
                    <a:cubicBezTo>
                      <a:pt x="3524501" y="0"/>
                      <a:pt x="3448662" y="43485"/>
                      <a:pt x="3407604" y="114355"/>
                    </a:cubicBezTo>
                    <a:cubicBezTo>
                      <a:pt x="3366546" y="185225"/>
                      <a:pt x="3366546" y="272646"/>
                      <a:pt x="3407604" y="343517"/>
                    </a:cubicBezTo>
                    <a:cubicBezTo>
                      <a:pt x="3448662" y="414387"/>
                      <a:pt x="3524501" y="457872"/>
                      <a:pt x="3606405" y="457505"/>
                    </a:cubicBezTo>
                    <a:lnTo>
                      <a:pt x="0" y="457505"/>
                    </a:lnTo>
                    <a:cubicBezTo>
                      <a:pt x="81904" y="457872"/>
                      <a:pt x="157743" y="414387"/>
                      <a:pt x="198801" y="343517"/>
                    </a:cubicBezTo>
                    <a:cubicBezTo>
                      <a:pt x="239859" y="272646"/>
                      <a:pt x="239859" y="185225"/>
                      <a:pt x="198801" y="114355"/>
                    </a:cubicBezTo>
                    <a:cubicBezTo>
                      <a:pt x="157743" y="43485"/>
                      <a:pt x="81904" y="0"/>
                      <a:pt x="0" y="366"/>
                    </a:cubicBezTo>
                    <a:close/>
                  </a:path>
                </a:pathLst>
              </a:custGeom>
              <a:solidFill>
                <a:srgbClr val="FBBB0B"/>
              </a:solidFill>
            </p:spPr>
          </p:sp>
          <p:sp>
            <p:nvSpPr>
              <p:cNvPr id="6" name="TextBox 6"/>
              <p:cNvSpPr txBox="1"/>
              <p:nvPr/>
            </p:nvSpPr>
            <p:spPr>
              <a:xfrm>
                <a:off x="0" y="-28575"/>
                <a:ext cx="812800" cy="434975"/>
              </a:xfrm>
              <a:prstGeom prst="rect">
                <a:avLst/>
              </a:prstGeom>
            </p:spPr>
            <p:txBody>
              <a:bodyPr lIns="50800" tIns="50800" rIns="50800" bIns="50800" rtlCol="0" anchor="ctr"/>
              <a:lstStyle/>
              <a:p>
                <a:pPr algn="ctr">
                  <a:lnSpc>
                    <a:spcPts val="3380"/>
                  </a:lnSpc>
                </a:pPr>
                <a:endParaRPr/>
              </a:p>
            </p:txBody>
          </p:sp>
        </p:grpSp>
        <p:sp>
          <p:nvSpPr>
            <p:cNvPr id="7" name="TextBox 7"/>
            <p:cNvSpPr txBox="1"/>
            <p:nvPr/>
          </p:nvSpPr>
          <p:spPr>
            <a:xfrm>
              <a:off x="2796193" y="1149749"/>
              <a:ext cx="21333128" cy="2051844"/>
            </a:xfrm>
            <a:prstGeom prst="rect">
              <a:avLst/>
            </a:prstGeom>
          </p:spPr>
          <p:txBody>
            <a:bodyPr wrap="square" lIns="0" tIns="0" rIns="0" bIns="0" rtlCol="0" anchor="t">
              <a:spAutoFit/>
            </a:bodyPr>
            <a:lstStyle/>
            <a:p>
              <a:pPr>
                <a:lnSpc>
                  <a:spcPts val="5996"/>
                </a:lnSpc>
              </a:pPr>
              <a:r>
                <a:rPr lang="en-US" sz="4997" dirty="0">
                  <a:solidFill>
                    <a:srgbClr val="F5EDE1"/>
                  </a:solidFill>
                  <a:latin typeface="Garet Bold"/>
                </a:rPr>
                <a:t>STEP 11: </a:t>
              </a:r>
            </a:p>
            <a:p>
              <a:pPr>
                <a:lnSpc>
                  <a:spcPts val="5996"/>
                </a:lnSpc>
              </a:pPr>
              <a:r>
                <a:rPr lang="en-US" sz="4997" dirty="0">
                  <a:solidFill>
                    <a:srgbClr val="F5EDE1"/>
                  </a:solidFill>
                  <a:latin typeface="Garet Book Bold"/>
                </a:rPr>
                <a:t>CREATE A RANGE OF TOUR PACKAGES </a:t>
              </a:r>
            </a:p>
          </p:txBody>
        </p:sp>
        <p:sp>
          <p:nvSpPr>
            <p:cNvPr id="8" name="Freeform 8"/>
            <p:cNvSpPr/>
            <p:nvPr/>
          </p:nvSpPr>
          <p:spPr>
            <a:xfrm>
              <a:off x="20285938" y="0"/>
              <a:ext cx="2433743" cy="2433743"/>
            </a:xfrm>
            <a:custGeom>
              <a:avLst/>
              <a:gdLst/>
              <a:ahLst/>
              <a:cxnLst/>
              <a:rect l="l" t="t" r="r" b="b"/>
              <a:pathLst>
                <a:path w="2433743" h="2433743">
                  <a:moveTo>
                    <a:pt x="0" y="0"/>
                  </a:moveTo>
                  <a:lnTo>
                    <a:pt x="2433742" y="0"/>
                  </a:lnTo>
                  <a:lnTo>
                    <a:pt x="2433742" y="2433743"/>
                  </a:lnTo>
                  <a:lnTo>
                    <a:pt x="0" y="24337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0" y="819330"/>
              <a:ext cx="1840341" cy="2427309"/>
            </a:xfrm>
            <a:custGeom>
              <a:avLst/>
              <a:gdLst/>
              <a:ahLst/>
              <a:cxnLst/>
              <a:rect l="l" t="t" r="r" b="b"/>
              <a:pathLst>
                <a:path w="1840341" h="2427309">
                  <a:moveTo>
                    <a:pt x="0" y="0"/>
                  </a:moveTo>
                  <a:lnTo>
                    <a:pt x="1840341" y="0"/>
                  </a:lnTo>
                  <a:lnTo>
                    <a:pt x="1840341" y="2427309"/>
                  </a:lnTo>
                  <a:lnTo>
                    <a:pt x="0" y="24273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0" name="Group 10"/>
          <p:cNvGrpSpPr/>
          <p:nvPr/>
        </p:nvGrpSpPr>
        <p:grpSpPr>
          <a:xfrm>
            <a:off x="1028700" y="3128289"/>
            <a:ext cx="1946225" cy="1946225"/>
            <a:chOff x="0" y="0"/>
            <a:chExt cx="2594967" cy="2594967"/>
          </a:xfrm>
        </p:grpSpPr>
        <p:grpSp>
          <p:nvGrpSpPr>
            <p:cNvPr id="11" name="Group 11"/>
            <p:cNvGrpSpPr/>
            <p:nvPr/>
          </p:nvGrpSpPr>
          <p:grpSpPr>
            <a:xfrm>
              <a:off x="0" y="0"/>
              <a:ext cx="2594967" cy="2594967"/>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13" name="TextBox 13"/>
              <p:cNvSpPr txBox="1"/>
              <p:nvPr/>
            </p:nvSpPr>
            <p:spPr>
              <a:xfrm>
                <a:off x="76200" y="66675"/>
                <a:ext cx="660400" cy="669925"/>
              </a:xfrm>
              <a:prstGeom prst="rect">
                <a:avLst/>
              </a:prstGeom>
            </p:spPr>
            <p:txBody>
              <a:bodyPr lIns="67373" tIns="67373" rIns="67373" bIns="67373" rtlCol="0" anchor="ctr"/>
              <a:lstStyle/>
              <a:p>
                <a:pPr algn="ctr">
                  <a:lnSpc>
                    <a:spcPts val="1440"/>
                  </a:lnSpc>
                </a:pPr>
                <a:endParaRPr/>
              </a:p>
            </p:txBody>
          </p:sp>
        </p:grpSp>
        <p:sp>
          <p:nvSpPr>
            <p:cNvPr id="14" name="Freeform 14"/>
            <p:cNvSpPr/>
            <p:nvPr/>
          </p:nvSpPr>
          <p:spPr>
            <a:xfrm>
              <a:off x="508486" y="467133"/>
              <a:ext cx="1661783" cy="1549612"/>
            </a:xfrm>
            <a:custGeom>
              <a:avLst/>
              <a:gdLst/>
              <a:ahLst/>
              <a:cxnLst/>
              <a:rect l="l" t="t" r="r" b="b"/>
              <a:pathLst>
                <a:path w="1661783" h="1549612">
                  <a:moveTo>
                    <a:pt x="0" y="0"/>
                  </a:moveTo>
                  <a:lnTo>
                    <a:pt x="1661782" y="0"/>
                  </a:lnTo>
                  <a:lnTo>
                    <a:pt x="1661782" y="1549612"/>
                  </a:lnTo>
                  <a:lnTo>
                    <a:pt x="0" y="15496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15" name="Group 15"/>
          <p:cNvGrpSpPr/>
          <p:nvPr/>
        </p:nvGrpSpPr>
        <p:grpSpPr>
          <a:xfrm>
            <a:off x="61458" y="9337363"/>
            <a:ext cx="2424685" cy="839587"/>
            <a:chOff x="0" y="0"/>
            <a:chExt cx="3232914" cy="1119449"/>
          </a:xfrm>
        </p:grpSpPr>
        <p:sp>
          <p:nvSpPr>
            <p:cNvPr id="16" name="Freeform 16"/>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8"/>
              <a:stretch>
                <a:fillRect/>
              </a:stretch>
            </a:blipFill>
          </p:spPr>
        </p:sp>
        <p:sp>
          <p:nvSpPr>
            <p:cNvPr id="17" name="Freeform 17"/>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9"/>
              <a:stretch>
                <a:fillRect/>
              </a:stretch>
            </a:blipFill>
          </p:spPr>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TextBox 2"/>
          <p:cNvSpPr txBox="1"/>
          <p:nvPr/>
        </p:nvSpPr>
        <p:spPr>
          <a:xfrm>
            <a:off x="2606678" y="843990"/>
            <a:ext cx="15681322" cy="1504950"/>
          </a:xfrm>
          <a:prstGeom prst="rect">
            <a:avLst/>
          </a:prstGeom>
        </p:spPr>
        <p:txBody>
          <a:bodyPr lIns="0" tIns="0" rIns="0" bIns="0" rtlCol="0" anchor="t">
            <a:spAutoFit/>
          </a:bodyPr>
          <a:lstStyle/>
          <a:p>
            <a:pPr>
              <a:lnSpc>
                <a:spcPts val="5996"/>
              </a:lnSpc>
            </a:pPr>
            <a:r>
              <a:rPr lang="en-US" sz="4997">
                <a:solidFill>
                  <a:srgbClr val="FBBB0B"/>
                </a:solidFill>
                <a:latin typeface="Garet"/>
              </a:rPr>
              <a:t>HOW TO DEVELOP A TOUR PACKAGE  </a:t>
            </a:r>
          </a:p>
          <a:p>
            <a:pPr>
              <a:lnSpc>
                <a:spcPts val="5996"/>
              </a:lnSpc>
            </a:pPr>
            <a:endParaRPr lang="en-US" sz="4997">
              <a:solidFill>
                <a:srgbClr val="FBBB0B"/>
              </a:solidFill>
              <a:latin typeface="Garet"/>
            </a:endParaRPr>
          </a:p>
        </p:txBody>
      </p:sp>
      <p:sp>
        <p:nvSpPr>
          <p:cNvPr id="3" name="Freeform 3"/>
          <p:cNvSpPr/>
          <p:nvPr/>
        </p:nvSpPr>
        <p:spPr>
          <a:xfrm>
            <a:off x="818533" y="870934"/>
            <a:ext cx="1380256" cy="1820482"/>
          </a:xfrm>
          <a:custGeom>
            <a:avLst/>
            <a:gdLst/>
            <a:ahLst/>
            <a:cxnLst/>
            <a:rect l="l" t="t" r="r" b="b"/>
            <a:pathLst>
              <a:path w="1380256" h="1820482">
                <a:moveTo>
                  <a:pt x="0" y="0"/>
                </a:moveTo>
                <a:lnTo>
                  <a:pt x="1380256" y="0"/>
                </a:lnTo>
                <a:lnTo>
                  <a:pt x="1380256" y="1820482"/>
                </a:lnTo>
                <a:lnTo>
                  <a:pt x="0" y="18204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28700" y="3566579"/>
            <a:ext cx="2870073" cy="4114800"/>
          </a:xfrm>
          <a:custGeom>
            <a:avLst/>
            <a:gdLst/>
            <a:ahLst/>
            <a:cxnLst/>
            <a:rect l="l" t="t" r="r" b="b"/>
            <a:pathLst>
              <a:path w="2870073" h="4114800">
                <a:moveTo>
                  <a:pt x="0" y="0"/>
                </a:moveTo>
                <a:lnTo>
                  <a:pt x="2870073" y="0"/>
                </a:lnTo>
                <a:lnTo>
                  <a:pt x="287007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6190902" y="3332688"/>
            <a:ext cx="10661417" cy="6503530"/>
            <a:chOff x="0" y="0"/>
            <a:chExt cx="14215223" cy="8671374"/>
          </a:xfrm>
        </p:grpSpPr>
        <p:sp>
          <p:nvSpPr>
            <p:cNvPr id="6" name="TextBox 6"/>
            <p:cNvSpPr txBox="1"/>
            <p:nvPr/>
          </p:nvSpPr>
          <p:spPr>
            <a:xfrm>
              <a:off x="0" y="-28575"/>
              <a:ext cx="14215223" cy="1127548"/>
            </a:xfrm>
            <a:prstGeom prst="rect">
              <a:avLst/>
            </a:prstGeom>
          </p:spPr>
          <p:txBody>
            <a:bodyPr lIns="0" tIns="0" rIns="0" bIns="0" rtlCol="0" anchor="t">
              <a:spAutoFit/>
            </a:bodyPr>
            <a:lstStyle/>
            <a:p>
              <a:pPr>
                <a:lnSpc>
                  <a:spcPts val="3379"/>
                </a:lnSpc>
              </a:pPr>
              <a:r>
                <a:rPr lang="en-US" sz="2599">
                  <a:solidFill>
                    <a:srgbClr val="202124"/>
                  </a:solidFill>
                  <a:latin typeface="Garet Bold"/>
                </a:rPr>
                <a:t>Identify your main markets: spending, age, groups size and interests</a:t>
              </a:r>
            </a:p>
          </p:txBody>
        </p:sp>
        <p:sp>
          <p:nvSpPr>
            <p:cNvPr id="7" name="TextBox 7"/>
            <p:cNvSpPr txBox="1"/>
            <p:nvPr/>
          </p:nvSpPr>
          <p:spPr>
            <a:xfrm>
              <a:off x="0" y="1850602"/>
              <a:ext cx="14215223" cy="1127548"/>
            </a:xfrm>
            <a:prstGeom prst="rect">
              <a:avLst/>
            </a:prstGeom>
          </p:spPr>
          <p:txBody>
            <a:bodyPr lIns="0" tIns="0" rIns="0" bIns="0" rtlCol="0" anchor="t">
              <a:spAutoFit/>
            </a:bodyPr>
            <a:lstStyle/>
            <a:p>
              <a:pPr>
                <a:lnSpc>
                  <a:spcPts val="3379"/>
                </a:lnSpc>
                <a:spcBef>
                  <a:spcPct val="0"/>
                </a:spcBef>
              </a:pPr>
              <a:r>
                <a:rPr lang="en-US" sz="2599">
                  <a:solidFill>
                    <a:srgbClr val="000000"/>
                  </a:solidFill>
                  <a:latin typeface="Garet Bold"/>
                </a:rPr>
                <a:t>Develop a range of tours and packages that meet their </a:t>
              </a:r>
            </a:p>
            <a:p>
              <a:pPr>
                <a:lnSpc>
                  <a:spcPts val="3379"/>
                </a:lnSpc>
                <a:spcBef>
                  <a:spcPct val="0"/>
                </a:spcBef>
              </a:pPr>
              <a:r>
                <a:rPr lang="en-US" sz="2599">
                  <a:solidFill>
                    <a:srgbClr val="000000"/>
                  </a:solidFill>
                  <a:latin typeface="Garet Bold"/>
                </a:rPr>
                <a:t>specific needs</a:t>
              </a:r>
            </a:p>
          </p:txBody>
        </p:sp>
        <p:sp>
          <p:nvSpPr>
            <p:cNvPr id="8" name="TextBox 8"/>
            <p:cNvSpPr txBox="1"/>
            <p:nvPr/>
          </p:nvSpPr>
          <p:spPr>
            <a:xfrm>
              <a:off x="0" y="3590214"/>
              <a:ext cx="14215223" cy="1127548"/>
            </a:xfrm>
            <a:prstGeom prst="rect">
              <a:avLst/>
            </a:prstGeom>
          </p:spPr>
          <p:txBody>
            <a:bodyPr lIns="0" tIns="0" rIns="0" bIns="0" rtlCol="0" anchor="t">
              <a:spAutoFit/>
            </a:bodyPr>
            <a:lstStyle/>
            <a:p>
              <a:pPr>
                <a:lnSpc>
                  <a:spcPts val="3379"/>
                </a:lnSpc>
                <a:spcBef>
                  <a:spcPct val="0"/>
                </a:spcBef>
              </a:pPr>
              <a:r>
                <a:rPr lang="en-US" sz="2599">
                  <a:solidFill>
                    <a:srgbClr val="000000"/>
                  </a:solidFill>
                  <a:latin typeface="Garet Bold"/>
                </a:rPr>
                <a:t>Be realistic with pricing and times, don’t bite off more than you can chew! </a:t>
              </a:r>
            </a:p>
          </p:txBody>
        </p:sp>
        <p:sp>
          <p:nvSpPr>
            <p:cNvPr id="9" name="TextBox 9"/>
            <p:cNvSpPr txBox="1"/>
            <p:nvPr/>
          </p:nvSpPr>
          <p:spPr>
            <a:xfrm>
              <a:off x="0" y="5234440"/>
              <a:ext cx="14215223" cy="1127548"/>
            </a:xfrm>
            <a:prstGeom prst="rect">
              <a:avLst/>
            </a:prstGeom>
          </p:spPr>
          <p:txBody>
            <a:bodyPr lIns="0" tIns="0" rIns="0" bIns="0" rtlCol="0" anchor="t">
              <a:spAutoFit/>
            </a:bodyPr>
            <a:lstStyle/>
            <a:p>
              <a:pPr>
                <a:lnSpc>
                  <a:spcPts val="3379"/>
                </a:lnSpc>
                <a:spcBef>
                  <a:spcPct val="0"/>
                </a:spcBef>
              </a:pPr>
              <a:r>
                <a:rPr lang="en-US" sz="2599">
                  <a:solidFill>
                    <a:srgbClr val="000000"/>
                  </a:solidFill>
                  <a:latin typeface="Garet Bold"/>
                </a:rPr>
                <a:t>Test your product with a small group of target market customers, this is key to developing a successful product  </a:t>
              </a:r>
            </a:p>
          </p:txBody>
        </p:sp>
        <p:sp>
          <p:nvSpPr>
            <p:cNvPr id="10" name="TextBox 10"/>
            <p:cNvSpPr txBox="1"/>
            <p:nvPr/>
          </p:nvSpPr>
          <p:spPr>
            <a:xfrm>
              <a:off x="0" y="6972326"/>
              <a:ext cx="14215223" cy="1699048"/>
            </a:xfrm>
            <a:prstGeom prst="rect">
              <a:avLst/>
            </a:prstGeom>
          </p:spPr>
          <p:txBody>
            <a:bodyPr lIns="0" tIns="0" rIns="0" bIns="0" rtlCol="0" anchor="t">
              <a:spAutoFit/>
            </a:bodyPr>
            <a:lstStyle/>
            <a:p>
              <a:pPr>
                <a:lnSpc>
                  <a:spcPts val="3379"/>
                </a:lnSpc>
                <a:spcBef>
                  <a:spcPct val="0"/>
                </a:spcBef>
              </a:pPr>
              <a:r>
                <a:rPr lang="en-US" sz="2599">
                  <a:solidFill>
                    <a:srgbClr val="000000"/>
                  </a:solidFill>
                  <a:latin typeface="Garet Bold"/>
                </a:rPr>
                <a:t>Get detailed test customer feed back, this is key for adjusting your tour packages accordingly and increasing success  </a:t>
              </a:r>
            </a:p>
          </p:txBody>
        </p:sp>
      </p:grpSp>
      <p:grpSp>
        <p:nvGrpSpPr>
          <p:cNvPr id="11" name="Group 11"/>
          <p:cNvGrpSpPr/>
          <p:nvPr/>
        </p:nvGrpSpPr>
        <p:grpSpPr>
          <a:xfrm>
            <a:off x="4860878" y="3332688"/>
            <a:ext cx="738726" cy="5925612"/>
            <a:chOff x="0" y="0"/>
            <a:chExt cx="984968" cy="7900816"/>
          </a:xfrm>
        </p:grpSpPr>
        <p:sp>
          <p:nvSpPr>
            <p:cNvPr id="12" name="Freeform 12"/>
            <p:cNvSpPr/>
            <p:nvPr/>
          </p:nvSpPr>
          <p:spPr>
            <a:xfrm>
              <a:off x="0" y="0"/>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637" y="1673621"/>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a:off x="0" y="3462327"/>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1637" y="5126779"/>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a:off x="1637" y="6917486"/>
              <a:ext cx="983331" cy="983331"/>
            </a:xfrm>
            <a:custGeom>
              <a:avLst/>
              <a:gdLst/>
              <a:ahLst/>
              <a:cxnLst/>
              <a:rect l="l" t="t" r="r" b="b"/>
              <a:pathLst>
                <a:path w="983331" h="983331">
                  <a:moveTo>
                    <a:pt x="0" y="0"/>
                  </a:moveTo>
                  <a:lnTo>
                    <a:pt x="983331" y="0"/>
                  </a:lnTo>
                  <a:lnTo>
                    <a:pt x="983331" y="983330"/>
                  </a:lnTo>
                  <a:lnTo>
                    <a:pt x="0" y="98333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grpSp>
        <p:nvGrpSpPr>
          <p:cNvPr id="17" name="Group 17"/>
          <p:cNvGrpSpPr/>
          <p:nvPr/>
        </p:nvGrpSpPr>
        <p:grpSpPr>
          <a:xfrm>
            <a:off x="4860878" y="2348940"/>
            <a:ext cx="11991441" cy="684951"/>
            <a:chOff x="0" y="0"/>
            <a:chExt cx="15988588" cy="913269"/>
          </a:xfrm>
        </p:grpSpPr>
        <p:sp>
          <p:nvSpPr>
            <p:cNvPr id="18" name="TextBox 18"/>
            <p:cNvSpPr txBox="1"/>
            <p:nvPr/>
          </p:nvSpPr>
          <p:spPr>
            <a:xfrm>
              <a:off x="1634635" y="70205"/>
              <a:ext cx="14353953" cy="578697"/>
            </a:xfrm>
            <a:prstGeom prst="rect">
              <a:avLst/>
            </a:prstGeom>
          </p:spPr>
          <p:txBody>
            <a:bodyPr lIns="0" tIns="0" rIns="0" bIns="0" rtlCol="0" anchor="t">
              <a:spAutoFit/>
            </a:bodyPr>
            <a:lstStyle/>
            <a:p>
              <a:pPr>
                <a:lnSpc>
                  <a:spcPts val="3640"/>
                </a:lnSpc>
                <a:spcBef>
                  <a:spcPct val="0"/>
                </a:spcBef>
              </a:pPr>
              <a:r>
                <a:rPr lang="en-US" sz="2600">
                  <a:solidFill>
                    <a:srgbClr val="202124"/>
                  </a:solidFill>
                  <a:latin typeface="Garet"/>
                </a:rPr>
                <a:t>Tick the boxes as you complete the list  </a:t>
              </a:r>
            </a:p>
          </p:txBody>
        </p:sp>
        <p:sp>
          <p:nvSpPr>
            <p:cNvPr id="19" name="Freeform 19"/>
            <p:cNvSpPr/>
            <p:nvPr/>
          </p:nvSpPr>
          <p:spPr>
            <a:xfrm>
              <a:off x="0" y="0"/>
              <a:ext cx="983331" cy="913269"/>
            </a:xfrm>
            <a:custGeom>
              <a:avLst/>
              <a:gdLst/>
              <a:ahLst/>
              <a:cxnLst/>
              <a:rect l="l" t="t" r="r" b="b"/>
              <a:pathLst>
                <a:path w="983331" h="913269">
                  <a:moveTo>
                    <a:pt x="0" y="0"/>
                  </a:moveTo>
                  <a:lnTo>
                    <a:pt x="983331" y="0"/>
                  </a:lnTo>
                  <a:lnTo>
                    <a:pt x="983331" y="913269"/>
                  </a:lnTo>
                  <a:lnTo>
                    <a:pt x="0" y="91326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grpSp>
        <p:nvGrpSpPr>
          <p:cNvPr id="20" name="Group 20"/>
          <p:cNvGrpSpPr/>
          <p:nvPr/>
        </p:nvGrpSpPr>
        <p:grpSpPr>
          <a:xfrm>
            <a:off x="61458" y="9337363"/>
            <a:ext cx="2424685" cy="839587"/>
            <a:chOff x="0" y="0"/>
            <a:chExt cx="3232914" cy="1119449"/>
          </a:xfrm>
        </p:grpSpPr>
        <p:sp>
          <p:nvSpPr>
            <p:cNvPr id="21" name="Freeform 21"/>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18"/>
              <a:stretch>
                <a:fillRect/>
              </a:stretch>
            </a:blipFill>
          </p:spPr>
        </p:sp>
        <p:sp>
          <p:nvSpPr>
            <p:cNvPr id="22" name="Freeform 22"/>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19"/>
              <a:stretch>
                <a:fillRect/>
              </a:stretch>
            </a:blip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Freeform 2"/>
          <p:cNvSpPr/>
          <p:nvPr/>
        </p:nvSpPr>
        <p:spPr>
          <a:xfrm>
            <a:off x="16700065" y="-290465"/>
            <a:ext cx="1809471" cy="1809471"/>
          </a:xfrm>
          <a:custGeom>
            <a:avLst/>
            <a:gdLst/>
            <a:ahLst/>
            <a:cxnLst/>
            <a:rect l="l" t="t" r="r" b="b"/>
            <a:pathLst>
              <a:path w="1809471" h="1809471">
                <a:moveTo>
                  <a:pt x="0" y="0"/>
                </a:moveTo>
                <a:lnTo>
                  <a:pt x="1809471" y="0"/>
                </a:lnTo>
                <a:lnTo>
                  <a:pt x="1809471" y="1809470"/>
                </a:lnTo>
                <a:lnTo>
                  <a:pt x="0" y="18094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1666168" y="512332"/>
            <a:ext cx="16358217" cy="1143000"/>
          </a:xfrm>
          <a:prstGeom prst="rect">
            <a:avLst/>
          </a:prstGeom>
        </p:spPr>
        <p:txBody>
          <a:bodyPr lIns="0" tIns="0" rIns="0" bIns="0" rtlCol="0" anchor="t">
            <a:spAutoFit/>
          </a:bodyPr>
          <a:lstStyle/>
          <a:p>
            <a:pPr>
              <a:lnSpc>
                <a:spcPts val="9000"/>
              </a:lnSpc>
            </a:pPr>
            <a:r>
              <a:rPr lang="en-US" sz="7500" dirty="0">
                <a:solidFill>
                  <a:srgbClr val="202124"/>
                </a:solidFill>
                <a:latin typeface="Garet Bold"/>
              </a:rPr>
              <a:t> ROAD MAP </a:t>
            </a:r>
          </a:p>
        </p:txBody>
      </p:sp>
      <p:sp>
        <p:nvSpPr>
          <p:cNvPr id="7" name="Freeform 7"/>
          <p:cNvSpPr/>
          <p:nvPr/>
        </p:nvSpPr>
        <p:spPr>
          <a:xfrm rot="-7289350">
            <a:off x="1601558" y="3399377"/>
            <a:ext cx="12687089" cy="3488246"/>
          </a:xfrm>
          <a:custGeom>
            <a:avLst/>
            <a:gdLst/>
            <a:ahLst/>
            <a:cxnLst/>
            <a:rect l="l" t="t" r="r" b="b"/>
            <a:pathLst>
              <a:path w="12687089" h="3488246">
                <a:moveTo>
                  <a:pt x="0" y="0"/>
                </a:moveTo>
                <a:lnTo>
                  <a:pt x="12687089" y="0"/>
                </a:lnTo>
                <a:lnTo>
                  <a:pt x="12687089" y="3488246"/>
                </a:lnTo>
                <a:lnTo>
                  <a:pt x="0" y="34882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9656253" y="9258300"/>
            <a:ext cx="1400222" cy="1114927"/>
          </a:xfrm>
          <a:custGeom>
            <a:avLst/>
            <a:gdLst/>
            <a:ahLst/>
            <a:cxnLst/>
            <a:rect l="l" t="t" r="r" b="b"/>
            <a:pathLst>
              <a:path w="1400222" h="1114927">
                <a:moveTo>
                  <a:pt x="0" y="0"/>
                </a:moveTo>
                <a:lnTo>
                  <a:pt x="1400222" y="0"/>
                </a:lnTo>
                <a:lnTo>
                  <a:pt x="1400222" y="1114927"/>
                </a:lnTo>
                <a:lnTo>
                  <a:pt x="0" y="11149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3883487" y="225990"/>
            <a:ext cx="740434" cy="971061"/>
          </a:xfrm>
          <a:custGeom>
            <a:avLst/>
            <a:gdLst/>
            <a:ahLst/>
            <a:cxnLst/>
            <a:rect l="l" t="t" r="r" b="b"/>
            <a:pathLst>
              <a:path w="740434" h="971061">
                <a:moveTo>
                  <a:pt x="0" y="0"/>
                </a:moveTo>
                <a:lnTo>
                  <a:pt x="740434" y="0"/>
                </a:lnTo>
                <a:lnTo>
                  <a:pt x="740434" y="971061"/>
                </a:lnTo>
                <a:lnTo>
                  <a:pt x="0" y="9710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8756670" y="2423741"/>
            <a:ext cx="733070" cy="748348"/>
          </a:xfrm>
          <a:custGeom>
            <a:avLst/>
            <a:gdLst/>
            <a:ahLst/>
            <a:cxnLst/>
            <a:rect l="l" t="t" r="r" b="b"/>
            <a:pathLst>
              <a:path w="733070" h="748348">
                <a:moveTo>
                  <a:pt x="0" y="0"/>
                </a:moveTo>
                <a:lnTo>
                  <a:pt x="733069" y="0"/>
                </a:lnTo>
                <a:lnTo>
                  <a:pt x="733069" y="748348"/>
                </a:lnTo>
                <a:lnTo>
                  <a:pt x="0" y="7483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7333188" y="4495252"/>
            <a:ext cx="453758" cy="1287257"/>
          </a:xfrm>
          <a:custGeom>
            <a:avLst/>
            <a:gdLst/>
            <a:ahLst/>
            <a:cxnLst/>
            <a:rect l="l" t="t" r="r" b="b"/>
            <a:pathLst>
              <a:path w="453758" h="1287257">
                <a:moveTo>
                  <a:pt x="0" y="0"/>
                </a:moveTo>
                <a:lnTo>
                  <a:pt x="453758" y="0"/>
                </a:lnTo>
                <a:lnTo>
                  <a:pt x="453758" y="1287256"/>
                </a:lnTo>
                <a:lnTo>
                  <a:pt x="0" y="12872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flipH="1">
            <a:off x="8721843" y="9088460"/>
            <a:ext cx="603840" cy="1284767"/>
          </a:xfrm>
          <a:custGeom>
            <a:avLst/>
            <a:gdLst/>
            <a:ahLst/>
            <a:cxnLst/>
            <a:rect l="l" t="t" r="r" b="b"/>
            <a:pathLst>
              <a:path w="603840" h="1284767">
                <a:moveTo>
                  <a:pt x="603841" y="0"/>
                </a:moveTo>
                <a:lnTo>
                  <a:pt x="0" y="0"/>
                </a:lnTo>
                <a:lnTo>
                  <a:pt x="0" y="1284767"/>
                </a:lnTo>
                <a:lnTo>
                  <a:pt x="603841" y="1284767"/>
                </a:lnTo>
                <a:lnTo>
                  <a:pt x="603841"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p:nvPr/>
        </p:nvSpPr>
        <p:spPr>
          <a:xfrm>
            <a:off x="-928086" y="9194898"/>
            <a:ext cx="5059726" cy="1366126"/>
          </a:xfrm>
          <a:custGeom>
            <a:avLst/>
            <a:gdLst/>
            <a:ahLst/>
            <a:cxnLst/>
            <a:rect l="l" t="t" r="r" b="b"/>
            <a:pathLst>
              <a:path w="5059726" h="1366126">
                <a:moveTo>
                  <a:pt x="0" y="0"/>
                </a:moveTo>
                <a:lnTo>
                  <a:pt x="5059726" y="0"/>
                </a:lnTo>
                <a:lnTo>
                  <a:pt x="5059726" y="1366127"/>
                </a:lnTo>
                <a:lnTo>
                  <a:pt x="0" y="13661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Freeform 14"/>
          <p:cNvSpPr/>
          <p:nvPr/>
        </p:nvSpPr>
        <p:spPr>
          <a:xfrm>
            <a:off x="-215392" y="225990"/>
            <a:ext cx="1823538" cy="492355"/>
          </a:xfrm>
          <a:custGeom>
            <a:avLst/>
            <a:gdLst/>
            <a:ahLst/>
            <a:cxnLst/>
            <a:rect l="l" t="t" r="r" b="b"/>
            <a:pathLst>
              <a:path w="1823538" h="492355">
                <a:moveTo>
                  <a:pt x="0" y="0"/>
                </a:moveTo>
                <a:lnTo>
                  <a:pt x="1823538" y="0"/>
                </a:lnTo>
                <a:lnTo>
                  <a:pt x="1823538" y="492355"/>
                </a:lnTo>
                <a:lnTo>
                  <a:pt x="0" y="4923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5" name="Freeform 15"/>
          <p:cNvSpPr/>
          <p:nvPr/>
        </p:nvSpPr>
        <p:spPr>
          <a:xfrm>
            <a:off x="411283" y="5635746"/>
            <a:ext cx="1823538" cy="492355"/>
          </a:xfrm>
          <a:custGeom>
            <a:avLst/>
            <a:gdLst/>
            <a:ahLst/>
            <a:cxnLst/>
            <a:rect l="l" t="t" r="r" b="b"/>
            <a:pathLst>
              <a:path w="1823538" h="492355">
                <a:moveTo>
                  <a:pt x="0" y="0"/>
                </a:moveTo>
                <a:lnTo>
                  <a:pt x="1823538" y="0"/>
                </a:lnTo>
                <a:lnTo>
                  <a:pt x="1823538" y="492356"/>
                </a:lnTo>
                <a:lnTo>
                  <a:pt x="0" y="49235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6" name="TextBox 16"/>
          <p:cNvSpPr txBox="1"/>
          <p:nvPr/>
        </p:nvSpPr>
        <p:spPr>
          <a:xfrm>
            <a:off x="6596810" y="310942"/>
            <a:ext cx="4383009" cy="905510"/>
          </a:xfrm>
          <a:prstGeom prst="rect">
            <a:avLst/>
          </a:prstGeom>
        </p:spPr>
        <p:txBody>
          <a:bodyPr lIns="0" tIns="0" rIns="0" bIns="0" rtlCol="0" anchor="t">
            <a:spAutoFit/>
          </a:bodyPr>
          <a:lstStyle/>
          <a:p>
            <a:pPr>
              <a:lnSpc>
                <a:spcPts val="3640"/>
              </a:lnSpc>
            </a:pPr>
            <a:r>
              <a:rPr lang="en-US" sz="2600">
                <a:solidFill>
                  <a:srgbClr val="00BF63"/>
                </a:solidFill>
                <a:latin typeface="Garet Bold"/>
              </a:rPr>
              <a:t>PHASE 1</a:t>
            </a:r>
          </a:p>
          <a:p>
            <a:pPr>
              <a:lnSpc>
                <a:spcPts val="3640"/>
              </a:lnSpc>
              <a:spcBef>
                <a:spcPct val="0"/>
              </a:spcBef>
            </a:pPr>
            <a:r>
              <a:rPr lang="en-US" sz="2600">
                <a:solidFill>
                  <a:srgbClr val="00BF63"/>
                </a:solidFill>
                <a:latin typeface="Garet Bold"/>
              </a:rPr>
              <a:t>IDENTIFYING POTENTIAL </a:t>
            </a:r>
          </a:p>
        </p:txBody>
      </p:sp>
      <p:sp>
        <p:nvSpPr>
          <p:cNvPr id="17" name="TextBox 17"/>
          <p:cNvSpPr txBox="1"/>
          <p:nvPr/>
        </p:nvSpPr>
        <p:spPr>
          <a:xfrm>
            <a:off x="5981856" y="1252228"/>
            <a:ext cx="5074618" cy="1397000"/>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Garet"/>
              </a:rPr>
              <a:t>STEP 1:  Inventory of Tourism Assets </a:t>
            </a:r>
          </a:p>
          <a:p>
            <a:pPr>
              <a:lnSpc>
                <a:spcPts val="2800"/>
              </a:lnSpc>
              <a:spcBef>
                <a:spcPct val="0"/>
              </a:spcBef>
            </a:pPr>
            <a:r>
              <a:rPr lang="en-US" sz="2000">
                <a:solidFill>
                  <a:srgbClr val="000000"/>
                </a:solidFill>
                <a:latin typeface="Garet"/>
              </a:rPr>
              <a:t>STEP 2: Conduct Market Research </a:t>
            </a:r>
          </a:p>
          <a:p>
            <a:pPr>
              <a:lnSpc>
                <a:spcPts val="2800"/>
              </a:lnSpc>
              <a:spcBef>
                <a:spcPct val="0"/>
              </a:spcBef>
            </a:pPr>
            <a:r>
              <a:rPr lang="en-US" sz="2000">
                <a:solidFill>
                  <a:srgbClr val="000000"/>
                </a:solidFill>
                <a:latin typeface="Garet"/>
              </a:rPr>
              <a:t>STEP 3: Stakeholder Roles</a:t>
            </a:r>
          </a:p>
          <a:p>
            <a:pPr>
              <a:lnSpc>
                <a:spcPts val="2800"/>
              </a:lnSpc>
              <a:spcBef>
                <a:spcPct val="0"/>
              </a:spcBef>
            </a:pPr>
            <a:endParaRPr lang="en-US" sz="2000">
              <a:solidFill>
                <a:srgbClr val="000000"/>
              </a:solidFill>
              <a:latin typeface="Garet"/>
            </a:endParaRPr>
          </a:p>
        </p:txBody>
      </p:sp>
      <p:sp>
        <p:nvSpPr>
          <p:cNvPr id="18" name="TextBox 18"/>
          <p:cNvSpPr txBox="1"/>
          <p:nvPr/>
        </p:nvSpPr>
        <p:spPr>
          <a:xfrm>
            <a:off x="2325299" y="2281497"/>
            <a:ext cx="3691399" cy="1819503"/>
          </a:xfrm>
          <a:prstGeom prst="rect">
            <a:avLst/>
          </a:prstGeom>
        </p:spPr>
        <p:txBody>
          <a:bodyPr lIns="0" tIns="0" rIns="0" bIns="0" rtlCol="0" anchor="t">
            <a:spAutoFit/>
          </a:bodyPr>
          <a:lstStyle/>
          <a:p>
            <a:pPr>
              <a:lnSpc>
                <a:spcPts val="3662"/>
              </a:lnSpc>
            </a:pPr>
            <a:r>
              <a:rPr lang="en-US" sz="2616">
                <a:solidFill>
                  <a:srgbClr val="FF6C3C"/>
                </a:solidFill>
                <a:latin typeface="Garet Bold"/>
              </a:rPr>
              <a:t>PHASE 2</a:t>
            </a:r>
          </a:p>
          <a:p>
            <a:pPr>
              <a:lnSpc>
                <a:spcPts val="3662"/>
              </a:lnSpc>
            </a:pPr>
            <a:r>
              <a:rPr lang="en-US" sz="2616">
                <a:solidFill>
                  <a:srgbClr val="FF6C3C"/>
                </a:solidFill>
                <a:latin typeface="Garet Bold"/>
              </a:rPr>
              <a:t>MARKET REDINESS ASSESSMENT</a:t>
            </a:r>
          </a:p>
          <a:p>
            <a:pPr>
              <a:lnSpc>
                <a:spcPts val="3662"/>
              </a:lnSpc>
              <a:spcBef>
                <a:spcPct val="0"/>
              </a:spcBef>
            </a:pPr>
            <a:endParaRPr lang="en-US" sz="2616">
              <a:solidFill>
                <a:srgbClr val="FF6C3C"/>
              </a:solidFill>
              <a:latin typeface="Garet Bold"/>
            </a:endParaRPr>
          </a:p>
        </p:txBody>
      </p:sp>
      <p:sp>
        <p:nvSpPr>
          <p:cNvPr id="19" name="TextBox 19"/>
          <p:cNvSpPr txBox="1"/>
          <p:nvPr/>
        </p:nvSpPr>
        <p:spPr>
          <a:xfrm>
            <a:off x="4498527" y="6287333"/>
            <a:ext cx="3691399" cy="905510"/>
          </a:xfrm>
          <a:prstGeom prst="rect">
            <a:avLst/>
          </a:prstGeom>
        </p:spPr>
        <p:txBody>
          <a:bodyPr lIns="0" tIns="0" rIns="0" bIns="0" rtlCol="0" anchor="t">
            <a:spAutoFit/>
          </a:bodyPr>
          <a:lstStyle/>
          <a:p>
            <a:pPr>
              <a:lnSpc>
                <a:spcPts val="3640"/>
              </a:lnSpc>
            </a:pPr>
            <a:r>
              <a:rPr lang="en-US" sz="2600">
                <a:solidFill>
                  <a:srgbClr val="FF66C4"/>
                </a:solidFill>
                <a:latin typeface="Garet Bold"/>
              </a:rPr>
              <a:t>PHASE 4 </a:t>
            </a:r>
          </a:p>
          <a:p>
            <a:pPr>
              <a:lnSpc>
                <a:spcPts val="3640"/>
              </a:lnSpc>
              <a:spcBef>
                <a:spcPct val="0"/>
              </a:spcBef>
            </a:pPr>
            <a:r>
              <a:rPr lang="en-US" sz="2600">
                <a:solidFill>
                  <a:srgbClr val="FF66C4"/>
                </a:solidFill>
                <a:latin typeface="Garet Bold"/>
              </a:rPr>
              <a:t>PRODUCT LAUNCH </a:t>
            </a:r>
          </a:p>
        </p:txBody>
      </p:sp>
      <p:sp>
        <p:nvSpPr>
          <p:cNvPr id="20" name="Freeform 20"/>
          <p:cNvSpPr/>
          <p:nvPr/>
        </p:nvSpPr>
        <p:spPr>
          <a:xfrm>
            <a:off x="8088323" y="121915"/>
            <a:ext cx="1823538" cy="492355"/>
          </a:xfrm>
          <a:custGeom>
            <a:avLst/>
            <a:gdLst/>
            <a:ahLst/>
            <a:cxnLst/>
            <a:rect l="l" t="t" r="r" b="b"/>
            <a:pathLst>
              <a:path w="1823538" h="492355">
                <a:moveTo>
                  <a:pt x="0" y="0"/>
                </a:moveTo>
                <a:lnTo>
                  <a:pt x="1823538" y="0"/>
                </a:lnTo>
                <a:lnTo>
                  <a:pt x="1823538" y="492355"/>
                </a:lnTo>
                <a:lnTo>
                  <a:pt x="0" y="4923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1" name="Freeform 21"/>
          <p:cNvSpPr/>
          <p:nvPr/>
        </p:nvSpPr>
        <p:spPr>
          <a:xfrm>
            <a:off x="5771875" y="2338647"/>
            <a:ext cx="489647" cy="833442"/>
          </a:xfrm>
          <a:custGeom>
            <a:avLst/>
            <a:gdLst/>
            <a:ahLst/>
            <a:cxnLst/>
            <a:rect l="l" t="t" r="r" b="b"/>
            <a:pathLst>
              <a:path w="489647" h="833442">
                <a:moveTo>
                  <a:pt x="0" y="0"/>
                </a:moveTo>
                <a:lnTo>
                  <a:pt x="489647" y="0"/>
                </a:lnTo>
                <a:lnTo>
                  <a:pt x="489647" y="833442"/>
                </a:lnTo>
                <a:lnTo>
                  <a:pt x="0" y="83344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2" name="Freeform 22"/>
          <p:cNvSpPr/>
          <p:nvPr/>
        </p:nvSpPr>
        <p:spPr>
          <a:xfrm>
            <a:off x="8510445" y="3354078"/>
            <a:ext cx="489647" cy="833442"/>
          </a:xfrm>
          <a:custGeom>
            <a:avLst/>
            <a:gdLst/>
            <a:ahLst/>
            <a:cxnLst/>
            <a:rect l="l" t="t" r="r" b="b"/>
            <a:pathLst>
              <a:path w="489647" h="833442">
                <a:moveTo>
                  <a:pt x="0" y="0"/>
                </a:moveTo>
                <a:lnTo>
                  <a:pt x="489647" y="0"/>
                </a:lnTo>
                <a:lnTo>
                  <a:pt x="489647" y="833443"/>
                </a:lnTo>
                <a:lnTo>
                  <a:pt x="0" y="83344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3" name="Freeform 23"/>
          <p:cNvSpPr/>
          <p:nvPr/>
        </p:nvSpPr>
        <p:spPr>
          <a:xfrm>
            <a:off x="9756442" y="8361456"/>
            <a:ext cx="489647" cy="833442"/>
          </a:xfrm>
          <a:custGeom>
            <a:avLst/>
            <a:gdLst/>
            <a:ahLst/>
            <a:cxnLst/>
            <a:rect l="l" t="t" r="r" b="b"/>
            <a:pathLst>
              <a:path w="489647" h="833442">
                <a:moveTo>
                  <a:pt x="0" y="0"/>
                </a:moveTo>
                <a:lnTo>
                  <a:pt x="489648" y="0"/>
                </a:lnTo>
                <a:lnTo>
                  <a:pt x="489648" y="833442"/>
                </a:lnTo>
                <a:lnTo>
                  <a:pt x="0" y="83344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4" name="Freeform 24"/>
          <p:cNvSpPr/>
          <p:nvPr/>
        </p:nvSpPr>
        <p:spPr>
          <a:xfrm>
            <a:off x="5180615" y="368092"/>
            <a:ext cx="489647" cy="833442"/>
          </a:xfrm>
          <a:custGeom>
            <a:avLst/>
            <a:gdLst/>
            <a:ahLst/>
            <a:cxnLst/>
            <a:rect l="l" t="t" r="r" b="b"/>
            <a:pathLst>
              <a:path w="489647" h="833442">
                <a:moveTo>
                  <a:pt x="0" y="0"/>
                </a:moveTo>
                <a:lnTo>
                  <a:pt x="489648" y="0"/>
                </a:lnTo>
                <a:lnTo>
                  <a:pt x="489648" y="833443"/>
                </a:lnTo>
                <a:lnTo>
                  <a:pt x="0" y="83344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5" name="Freeform 25"/>
          <p:cNvSpPr/>
          <p:nvPr/>
        </p:nvSpPr>
        <p:spPr>
          <a:xfrm>
            <a:off x="7843499" y="6249406"/>
            <a:ext cx="489647" cy="833442"/>
          </a:xfrm>
          <a:custGeom>
            <a:avLst/>
            <a:gdLst/>
            <a:ahLst/>
            <a:cxnLst/>
            <a:rect l="l" t="t" r="r" b="b"/>
            <a:pathLst>
              <a:path w="489647" h="833442">
                <a:moveTo>
                  <a:pt x="0" y="0"/>
                </a:moveTo>
                <a:lnTo>
                  <a:pt x="489648" y="0"/>
                </a:lnTo>
                <a:lnTo>
                  <a:pt x="489648" y="833442"/>
                </a:lnTo>
                <a:lnTo>
                  <a:pt x="0" y="833442"/>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26" name="Freeform 26"/>
          <p:cNvSpPr/>
          <p:nvPr/>
        </p:nvSpPr>
        <p:spPr>
          <a:xfrm>
            <a:off x="8721843" y="7295933"/>
            <a:ext cx="740434" cy="971061"/>
          </a:xfrm>
          <a:custGeom>
            <a:avLst/>
            <a:gdLst/>
            <a:ahLst/>
            <a:cxnLst/>
            <a:rect l="l" t="t" r="r" b="b"/>
            <a:pathLst>
              <a:path w="740434" h="971061">
                <a:moveTo>
                  <a:pt x="0" y="0"/>
                </a:moveTo>
                <a:lnTo>
                  <a:pt x="740435" y="0"/>
                </a:lnTo>
                <a:lnTo>
                  <a:pt x="740435" y="971061"/>
                </a:lnTo>
                <a:lnTo>
                  <a:pt x="0" y="9710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7" name="Freeform 27"/>
          <p:cNvSpPr/>
          <p:nvPr/>
        </p:nvSpPr>
        <p:spPr>
          <a:xfrm>
            <a:off x="5854580" y="435636"/>
            <a:ext cx="552947" cy="777803"/>
          </a:xfrm>
          <a:custGeom>
            <a:avLst/>
            <a:gdLst/>
            <a:ahLst/>
            <a:cxnLst/>
            <a:rect l="l" t="t" r="r" b="b"/>
            <a:pathLst>
              <a:path w="552947" h="777803">
                <a:moveTo>
                  <a:pt x="0" y="0"/>
                </a:moveTo>
                <a:lnTo>
                  <a:pt x="552947" y="0"/>
                </a:lnTo>
                <a:lnTo>
                  <a:pt x="552947" y="777802"/>
                </a:lnTo>
                <a:lnTo>
                  <a:pt x="0" y="77780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28" name="Freeform 28"/>
          <p:cNvSpPr/>
          <p:nvPr/>
        </p:nvSpPr>
        <p:spPr>
          <a:xfrm>
            <a:off x="1370543" y="2394155"/>
            <a:ext cx="864278" cy="925599"/>
          </a:xfrm>
          <a:custGeom>
            <a:avLst/>
            <a:gdLst/>
            <a:ahLst/>
            <a:cxnLst/>
            <a:rect l="l" t="t" r="r" b="b"/>
            <a:pathLst>
              <a:path w="864278" h="925599">
                <a:moveTo>
                  <a:pt x="0" y="0"/>
                </a:moveTo>
                <a:lnTo>
                  <a:pt x="864278" y="0"/>
                </a:lnTo>
                <a:lnTo>
                  <a:pt x="864278" y="925599"/>
                </a:lnTo>
                <a:lnTo>
                  <a:pt x="0" y="925599"/>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29" name="Freeform 29"/>
          <p:cNvSpPr/>
          <p:nvPr/>
        </p:nvSpPr>
        <p:spPr>
          <a:xfrm>
            <a:off x="9586161" y="3319754"/>
            <a:ext cx="830211" cy="1095002"/>
          </a:xfrm>
          <a:custGeom>
            <a:avLst/>
            <a:gdLst/>
            <a:ahLst/>
            <a:cxnLst/>
            <a:rect l="l" t="t" r="r" b="b"/>
            <a:pathLst>
              <a:path w="830211" h="1095002">
                <a:moveTo>
                  <a:pt x="0" y="0"/>
                </a:moveTo>
                <a:lnTo>
                  <a:pt x="830210" y="0"/>
                </a:lnTo>
                <a:lnTo>
                  <a:pt x="830210" y="1095002"/>
                </a:lnTo>
                <a:lnTo>
                  <a:pt x="0" y="1095002"/>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30" name="Freeform 30"/>
          <p:cNvSpPr/>
          <p:nvPr/>
        </p:nvSpPr>
        <p:spPr>
          <a:xfrm>
            <a:off x="3670547" y="6128102"/>
            <a:ext cx="661282" cy="1076050"/>
          </a:xfrm>
          <a:custGeom>
            <a:avLst/>
            <a:gdLst/>
            <a:ahLst/>
            <a:cxnLst/>
            <a:rect l="l" t="t" r="r" b="b"/>
            <a:pathLst>
              <a:path w="661282" h="1076050">
                <a:moveTo>
                  <a:pt x="0" y="0"/>
                </a:moveTo>
                <a:lnTo>
                  <a:pt x="661282" y="0"/>
                </a:lnTo>
                <a:lnTo>
                  <a:pt x="661282" y="1076050"/>
                </a:lnTo>
                <a:lnTo>
                  <a:pt x="0" y="1076050"/>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31" name="Freeform 31"/>
          <p:cNvSpPr/>
          <p:nvPr/>
        </p:nvSpPr>
        <p:spPr>
          <a:xfrm>
            <a:off x="11311158" y="8108157"/>
            <a:ext cx="710021" cy="859979"/>
          </a:xfrm>
          <a:custGeom>
            <a:avLst/>
            <a:gdLst/>
            <a:ahLst/>
            <a:cxnLst/>
            <a:rect l="l" t="t" r="r" b="b"/>
            <a:pathLst>
              <a:path w="710021" h="859979">
                <a:moveTo>
                  <a:pt x="0" y="0"/>
                </a:moveTo>
                <a:lnTo>
                  <a:pt x="710020" y="0"/>
                </a:lnTo>
                <a:lnTo>
                  <a:pt x="710020" y="859980"/>
                </a:lnTo>
                <a:lnTo>
                  <a:pt x="0" y="859980"/>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sp>
        <p:nvSpPr>
          <p:cNvPr id="32" name="TextBox 32"/>
          <p:cNvSpPr txBox="1"/>
          <p:nvPr/>
        </p:nvSpPr>
        <p:spPr>
          <a:xfrm>
            <a:off x="10518453" y="3296928"/>
            <a:ext cx="5871166" cy="905510"/>
          </a:xfrm>
          <a:prstGeom prst="rect">
            <a:avLst/>
          </a:prstGeom>
        </p:spPr>
        <p:txBody>
          <a:bodyPr lIns="0" tIns="0" rIns="0" bIns="0" rtlCol="0" anchor="t">
            <a:spAutoFit/>
          </a:bodyPr>
          <a:lstStyle/>
          <a:p>
            <a:pPr>
              <a:lnSpc>
                <a:spcPts val="3640"/>
              </a:lnSpc>
            </a:pPr>
            <a:r>
              <a:rPr lang="en-US" sz="2600">
                <a:solidFill>
                  <a:srgbClr val="FBBB0B"/>
                </a:solidFill>
                <a:latin typeface="Garet Bold"/>
              </a:rPr>
              <a:t>PHASE 3 </a:t>
            </a:r>
          </a:p>
          <a:p>
            <a:pPr>
              <a:lnSpc>
                <a:spcPts val="3640"/>
              </a:lnSpc>
              <a:spcBef>
                <a:spcPct val="0"/>
              </a:spcBef>
            </a:pPr>
            <a:r>
              <a:rPr lang="en-US" sz="2600">
                <a:solidFill>
                  <a:srgbClr val="FBBB0B"/>
                </a:solidFill>
                <a:latin typeface="Garet Bold"/>
              </a:rPr>
              <a:t>BUILDING A TOURISM PRODUCT </a:t>
            </a:r>
            <a:r>
              <a:rPr lang="en-US" sz="2600">
                <a:solidFill>
                  <a:srgbClr val="00BF63"/>
                </a:solidFill>
                <a:latin typeface="Garet Bold"/>
              </a:rPr>
              <a:t> </a:t>
            </a:r>
          </a:p>
        </p:txBody>
      </p:sp>
      <p:sp>
        <p:nvSpPr>
          <p:cNvPr id="33" name="TextBox 33"/>
          <p:cNvSpPr txBox="1"/>
          <p:nvPr/>
        </p:nvSpPr>
        <p:spPr>
          <a:xfrm>
            <a:off x="12198360" y="8051007"/>
            <a:ext cx="4701034" cy="905510"/>
          </a:xfrm>
          <a:prstGeom prst="rect">
            <a:avLst/>
          </a:prstGeom>
        </p:spPr>
        <p:txBody>
          <a:bodyPr lIns="0" tIns="0" rIns="0" bIns="0" rtlCol="0" anchor="t">
            <a:spAutoFit/>
          </a:bodyPr>
          <a:lstStyle/>
          <a:p>
            <a:pPr>
              <a:lnSpc>
                <a:spcPts val="3640"/>
              </a:lnSpc>
            </a:pPr>
            <a:r>
              <a:rPr lang="en-US" sz="2600">
                <a:solidFill>
                  <a:srgbClr val="8C52FF"/>
                </a:solidFill>
                <a:latin typeface="Garet Bold"/>
              </a:rPr>
              <a:t>PHASE 5 </a:t>
            </a:r>
          </a:p>
          <a:p>
            <a:pPr>
              <a:lnSpc>
                <a:spcPts val="3640"/>
              </a:lnSpc>
              <a:spcBef>
                <a:spcPct val="0"/>
              </a:spcBef>
            </a:pPr>
            <a:r>
              <a:rPr lang="en-US" sz="2600">
                <a:solidFill>
                  <a:srgbClr val="8C52FF"/>
                </a:solidFill>
                <a:latin typeface="Garet Bold"/>
              </a:rPr>
              <a:t>FINE TUNING &amp; UPSCALING </a:t>
            </a:r>
          </a:p>
        </p:txBody>
      </p:sp>
      <p:sp>
        <p:nvSpPr>
          <p:cNvPr id="34" name="TextBox 34"/>
          <p:cNvSpPr txBox="1"/>
          <p:nvPr/>
        </p:nvSpPr>
        <p:spPr>
          <a:xfrm>
            <a:off x="1506721" y="3697206"/>
            <a:ext cx="5826467" cy="1397000"/>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Garet"/>
              </a:rPr>
              <a:t>STEP 4: Quality Assessment &amp; Gap Analysis  </a:t>
            </a:r>
          </a:p>
          <a:p>
            <a:pPr>
              <a:lnSpc>
                <a:spcPts val="2800"/>
              </a:lnSpc>
              <a:spcBef>
                <a:spcPct val="0"/>
              </a:spcBef>
            </a:pPr>
            <a:r>
              <a:rPr lang="en-US" sz="2000">
                <a:solidFill>
                  <a:srgbClr val="000000"/>
                </a:solidFill>
                <a:latin typeface="Garet"/>
              </a:rPr>
              <a:t>STEP 5: Define Product Concept</a:t>
            </a:r>
          </a:p>
          <a:p>
            <a:pPr>
              <a:lnSpc>
                <a:spcPts val="2800"/>
              </a:lnSpc>
              <a:spcBef>
                <a:spcPct val="0"/>
              </a:spcBef>
            </a:pPr>
            <a:r>
              <a:rPr lang="en-US" sz="2000">
                <a:solidFill>
                  <a:srgbClr val="000000"/>
                </a:solidFill>
                <a:latin typeface="Garet"/>
              </a:rPr>
              <a:t>STEP 6: Public Polices &amp; Investment Plans  </a:t>
            </a:r>
          </a:p>
          <a:p>
            <a:pPr>
              <a:lnSpc>
                <a:spcPts val="2800"/>
              </a:lnSpc>
              <a:spcBef>
                <a:spcPct val="0"/>
              </a:spcBef>
            </a:pPr>
            <a:endParaRPr lang="en-US" sz="2000">
              <a:solidFill>
                <a:srgbClr val="000000"/>
              </a:solidFill>
              <a:latin typeface="Garet"/>
            </a:endParaRPr>
          </a:p>
        </p:txBody>
      </p:sp>
      <p:sp>
        <p:nvSpPr>
          <p:cNvPr id="35" name="TextBox 35"/>
          <p:cNvSpPr txBox="1"/>
          <p:nvPr/>
        </p:nvSpPr>
        <p:spPr>
          <a:xfrm>
            <a:off x="9756442" y="4521422"/>
            <a:ext cx="6633176" cy="3159125"/>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Garet"/>
              </a:rPr>
              <a:t>STEP 7: Cooperation with Local Suppliers </a:t>
            </a:r>
          </a:p>
          <a:p>
            <a:pPr>
              <a:lnSpc>
                <a:spcPts val="2800"/>
              </a:lnSpc>
              <a:spcBef>
                <a:spcPct val="0"/>
              </a:spcBef>
            </a:pPr>
            <a:r>
              <a:rPr lang="en-US" sz="2000">
                <a:solidFill>
                  <a:srgbClr val="000000"/>
                </a:solidFill>
                <a:latin typeface="Garet"/>
              </a:rPr>
              <a:t>STEP 8: Quality Human &amp; Technical Resources  </a:t>
            </a:r>
          </a:p>
          <a:p>
            <a:pPr>
              <a:lnSpc>
                <a:spcPts val="2800"/>
              </a:lnSpc>
              <a:spcBef>
                <a:spcPct val="0"/>
              </a:spcBef>
            </a:pPr>
            <a:r>
              <a:rPr lang="en-US" sz="2000">
                <a:solidFill>
                  <a:srgbClr val="000000"/>
                </a:solidFill>
                <a:latin typeface="Garet"/>
              </a:rPr>
              <a:t>STEP 9: Create a Detailed Itinerary </a:t>
            </a:r>
          </a:p>
          <a:p>
            <a:pPr>
              <a:lnSpc>
                <a:spcPts val="2800"/>
              </a:lnSpc>
              <a:spcBef>
                <a:spcPct val="0"/>
              </a:spcBef>
            </a:pPr>
            <a:r>
              <a:rPr lang="en-US" sz="2000">
                <a:solidFill>
                  <a:srgbClr val="000000"/>
                </a:solidFill>
                <a:latin typeface="Garet"/>
              </a:rPr>
              <a:t>STEP 10: Determine a Pricing Strategy </a:t>
            </a:r>
          </a:p>
          <a:p>
            <a:pPr>
              <a:lnSpc>
                <a:spcPts val="2800"/>
              </a:lnSpc>
              <a:spcBef>
                <a:spcPct val="0"/>
              </a:spcBef>
            </a:pPr>
            <a:r>
              <a:rPr lang="en-US" sz="2000">
                <a:solidFill>
                  <a:srgbClr val="000000"/>
                </a:solidFill>
                <a:latin typeface="Garet"/>
              </a:rPr>
              <a:t>STEP 11: Create a Range of Tour Packages </a:t>
            </a:r>
          </a:p>
          <a:p>
            <a:pPr>
              <a:lnSpc>
                <a:spcPts val="2800"/>
              </a:lnSpc>
              <a:spcBef>
                <a:spcPct val="0"/>
              </a:spcBef>
            </a:pPr>
            <a:r>
              <a:rPr lang="en-US" sz="2000">
                <a:solidFill>
                  <a:srgbClr val="000000"/>
                </a:solidFill>
                <a:latin typeface="Garet"/>
              </a:rPr>
              <a:t>STEP 12: Create a Marketing Plan </a:t>
            </a:r>
          </a:p>
          <a:p>
            <a:pPr>
              <a:lnSpc>
                <a:spcPts val="2800"/>
              </a:lnSpc>
              <a:spcBef>
                <a:spcPct val="0"/>
              </a:spcBef>
            </a:pPr>
            <a:endParaRPr lang="en-US" sz="2000">
              <a:solidFill>
                <a:srgbClr val="000000"/>
              </a:solidFill>
              <a:latin typeface="Garet"/>
            </a:endParaRPr>
          </a:p>
          <a:p>
            <a:pPr>
              <a:lnSpc>
                <a:spcPts val="2800"/>
              </a:lnSpc>
              <a:spcBef>
                <a:spcPct val="0"/>
              </a:spcBef>
            </a:pPr>
            <a:endParaRPr lang="en-US" sz="2000">
              <a:solidFill>
                <a:srgbClr val="000000"/>
              </a:solidFill>
              <a:latin typeface="Garet"/>
            </a:endParaRPr>
          </a:p>
          <a:p>
            <a:pPr>
              <a:lnSpc>
                <a:spcPts val="2800"/>
              </a:lnSpc>
              <a:spcBef>
                <a:spcPct val="0"/>
              </a:spcBef>
            </a:pPr>
            <a:endParaRPr lang="en-US" sz="2000">
              <a:solidFill>
                <a:srgbClr val="000000"/>
              </a:solidFill>
              <a:latin typeface="Garet"/>
            </a:endParaRPr>
          </a:p>
        </p:txBody>
      </p:sp>
      <p:sp>
        <p:nvSpPr>
          <p:cNvPr id="36" name="TextBox 36"/>
          <p:cNvSpPr txBox="1"/>
          <p:nvPr/>
        </p:nvSpPr>
        <p:spPr>
          <a:xfrm>
            <a:off x="3655191" y="7280963"/>
            <a:ext cx="4045088" cy="1397000"/>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Garet"/>
              </a:rPr>
              <a:t>STEP 13: Launch your Product  </a:t>
            </a:r>
          </a:p>
          <a:p>
            <a:pPr>
              <a:lnSpc>
                <a:spcPts val="2800"/>
              </a:lnSpc>
              <a:spcBef>
                <a:spcPct val="0"/>
              </a:spcBef>
            </a:pPr>
            <a:r>
              <a:rPr lang="en-US" sz="2000">
                <a:solidFill>
                  <a:srgbClr val="000000"/>
                </a:solidFill>
                <a:latin typeface="Garet"/>
              </a:rPr>
              <a:t>STEP 14: Provide Excellent Customer Service  </a:t>
            </a:r>
          </a:p>
          <a:p>
            <a:pPr>
              <a:lnSpc>
                <a:spcPts val="2800"/>
              </a:lnSpc>
              <a:spcBef>
                <a:spcPct val="0"/>
              </a:spcBef>
            </a:pPr>
            <a:endParaRPr lang="en-US" sz="2000">
              <a:solidFill>
                <a:srgbClr val="000000"/>
              </a:solidFill>
              <a:latin typeface="Garet"/>
            </a:endParaRPr>
          </a:p>
        </p:txBody>
      </p:sp>
      <p:sp>
        <p:nvSpPr>
          <p:cNvPr id="37" name="TextBox 37"/>
          <p:cNvSpPr txBox="1"/>
          <p:nvPr/>
        </p:nvSpPr>
        <p:spPr>
          <a:xfrm>
            <a:off x="11311158" y="9050360"/>
            <a:ext cx="5948142" cy="692150"/>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Garet"/>
              </a:rPr>
              <a:t>STEP 15: Continuously Monitor &amp; Improve  </a:t>
            </a:r>
          </a:p>
          <a:p>
            <a:pPr>
              <a:lnSpc>
                <a:spcPts val="2800"/>
              </a:lnSpc>
              <a:spcBef>
                <a:spcPct val="0"/>
              </a:spcBef>
            </a:pPr>
            <a:endParaRPr lang="en-US" sz="2000">
              <a:solidFill>
                <a:srgbClr val="000000"/>
              </a:solidFill>
              <a:latin typeface="Garet"/>
            </a:endParaRPr>
          </a:p>
        </p:txBody>
      </p:sp>
      <p:grpSp>
        <p:nvGrpSpPr>
          <p:cNvPr id="38" name="Group 38"/>
          <p:cNvGrpSpPr/>
          <p:nvPr/>
        </p:nvGrpSpPr>
        <p:grpSpPr>
          <a:xfrm>
            <a:off x="10938345" y="35816"/>
            <a:ext cx="845952" cy="845952"/>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00BF63"/>
            </a:solidFill>
          </p:spPr>
        </p:sp>
        <p:sp>
          <p:nvSpPr>
            <p:cNvPr id="40" name="TextBox 40"/>
            <p:cNvSpPr txBox="1"/>
            <p:nvPr/>
          </p:nvSpPr>
          <p:spPr>
            <a:xfrm>
              <a:off x="127000" y="98425"/>
              <a:ext cx="558800" cy="587375"/>
            </a:xfrm>
            <a:prstGeom prst="rect">
              <a:avLst/>
            </a:prstGeom>
          </p:spPr>
          <p:txBody>
            <a:bodyPr lIns="50800" tIns="50800" rIns="50800" bIns="50800" rtlCol="0" anchor="ctr"/>
            <a:lstStyle/>
            <a:p>
              <a:pPr algn="ctr">
                <a:lnSpc>
                  <a:spcPts val="3380"/>
                </a:lnSpc>
              </a:pPr>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TextBox 2"/>
          <p:cNvSpPr txBox="1"/>
          <p:nvPr/>
        </p:nvSpPr>
        <p:spPr>
          <a:xfrm>
            <a:off x="3378809" y="3350910"/>
            <a:ext cx="13880491" cy="2270125"/>
          </a:xfrm>
          <a:prstGeom prst="rect">
            <a:avLst/>
          </a:prstGeom>
        </p:spPr>
        <p:txBody>
          <a:bodyPr lIns="0" tIns="0" rIns="0" bIns="0" rtlCol="0" anchor="t">
            <a:spAutoFit/>
          </a:bodyPr>
          <a:lstStyle/>
          <a:p>
            <a:pPr>
              <a:lnSpc>
                <a:spcPts val="4550"/>
              </a:lnSpc>
            </a:pPr>
            <a:r>
              <a:rPr lang="en-US" sz="3500">
                <a:solidFill>
                  <a:srgbClr val="000000"/>
                </a:solidFill>
                <a:latin typeface="Garet"/>
              </a:rPr>
              <a:t>Tailoring your marketing plan to different demographics involves understanding the unique needs, interests, and behaviours of each group.      </a:t>
            </a:r>
          </a:p>
          <a:p>
            <a:pPr>
              <a:lnSpc>
                <a:spcPts val="4550"/>
              </a:lnSpc>
              <a:spcBef>
                <a:spcPct val="0"/>
              </a:spcBef>
            </a:pPr>
            <a:endParaRPr lang="en-US" sz="3500">
              <a:solidFill>
                <a:srgbClr val="000000"/>
              </a:solidFill>
              <a:latin typeface="Garet"/>
            </a:endParaRPr>
          </a:p>
        </p:txBody>
      </p:sp>
      <p:grpSp>
        <p:nvGrpSpPr>
          <p:cNvPr id="3" name="Group 3"/>
          <p:cNvGrpSpPr/>
          <p:nvPr/>
        </p:nvGrpSpPr>
        <p:grpSpPr>
          <a:xfrm>
            <a:off x="873436" y="116047"/>
            <a:ext cx="17737973" cy="2436354"/>
            <a:chOff x="0" y="0"/>
            <a:chExt cx="23650631" cy="3248472"/>
          </a:xfrm>
        </p:grpSpPr>
        <p:grpSp>
          <p:nvGrpSpPr>
            <p:cNvPr id="4" name="Group 4"/>
            <p:cNvGrpSpPr/>
            <p:nvPr/>
          </p:nvGrpSpPr>
          <p:grpSpPr>
            <a:xfrm>
              <a:off x="1273821" y="820736"/>
              <a:ext cx="19800635" cy="2427736"/>
              <a:chOff x="-154878" y="-28575"/>
              <a:chExt cx="3964483" cy="486081"/>
            </a:xfrm>
          </p:grpSpPr>
          <p:sp>
            <p:nvSpPr>
              <p:cNvPr id="5" name="Freeform 5"/>
              <p:cNvSpPr/>
              <p:nvPr/>
            </p:nvSpPr>
            <p:spPr>
              <a:xfrm>
                <a:off x="-154878" y="-366"/>
                <a:ext cx="3964483" cy="457872"/>
              </a:xfrm>
              <a:custGeom>
                <a:avLst/>
                <a:gdLst/>
                <a:ahLst/>
                <a:cxnLst/>
                <a:rect l="l" t="t" r="r" b="b"/>
                <a:pathLst>
                  <a:path w="3606405" h="457872">
                    <a:moveTo>
                      <a:pt x="3606405" y="366"/>
                    </a:moveTo>
                    <a:cubicBezTo>
                      <a:pt x="3524501" y="0"/>
                      <a:pt x="3448662" y="43485"/>
                      <a:pt x="3407604" y="114355"/>
                    </a:cubicBezTo>
                    <a:cubicBezTo>
                      <a:pt x="3366546" y="185225"/>
                      <a:pt x="3366546" y="272646"/>
                      <a:pt x="3407604" y="343517"/>
                    </a:cubicBezTo>
                    <a:cubicBezTo>
                      <a:pt x="3448662" y="414387"/>
                      <a:pt x="3524501" y="457872"/>
                      <a:pt x="3606405" y="457505"/>
                    </a:cubicBezTo>
                    <a:lnTo>
                      <a:pt x="0" y="457505"/>
                    </a:lnTo>
                    <a:cubicBezTo>
                      <a:pt x="81904" y="457872"/>
                      <a:pt x="157743" y="414387"/>
                      <a:pt x="198801" y="343517"/>
                    </a:cubicBezTo>
                    <a:cubicBezTo>
                      <a:pt x="239859" y="272646"/>
                      <a:pt x="239859" y="185225"/>
                      <a:pt x="198801" y="114355"/>
                    </a:cubicBezTo>
                    <a:cubicBezTo>
                      <a:pt x="157743" y="43485"/>
                      <a:pt x="81904" y="0"/>
                      <a:pt x="0" y="366"/>
                    </a:cubicBezTo>
                    <a:close/>
                  </a:path>
                </a:pathLst>
              </a:custGeom>
              <a:solidFill>
                <a:srgbClr val="FBBB0B"/>
              </a:solidFill>
            </p:spPr>
          </p:sp>
          <p:sp>
            <p:nvSpPr>
              <p:cNvPr id="6" name="TextBox 6"/>
              <p:cNvSpPr txBox="1"/>
              <p:nvPr/>
            </p:nvSpPr>
            <p:spPr>
              <a:xfrm>
                <a:off x="0" y="-28575"/>
                <a:ext cx="812800" cy="434975"/>
              </a:xfrm>
              <a:prstGeom prst="rect">
                <a:avLst/>
              </a:prstGeom>
            </p:spPr>
            <p:txBody>
              <a:bodyPr lIns="50800" tIns="50800" rIns="50800" bIns="50800" rtlCol="0" anchor="ctr"/>
              <a:lstStyle/>
              <a:p>
                <a:pPr algn="ctr">
                  <a:lnSpc>
                    <a:spcPts val="3380"/>
                  </a:lnSpc>
                </a:pPr>
                <a:endParaRPr/>
              </a:p>
            </p:txBody>
          </p:sp>
        </p:grpSp>
        <p:sp>
          <p:nvSpPr>
            <p:cNvPr id="7" name="TextBox 7"/>
            <p:cNvSpPr txBox="1"/>
            <p:nvPr/>
          </p:nvSpPr>
          <p:spPr>
            <a:xfrm>
              <a:off x="2742201" y="1101749"/>
              <a:ext cx="20908430" cy="2006600"/>
            </a:xfrm>
            <a:prstGeom prst="rect">
              <a:avLst/>
            </a:prstGeom>
          </p:spPr>
          <p:txBody>
            <a:bodyPr lIns="0" tIns="0" rIns="0" bIns="0" rtlCol="0" anchor="t">
              <a:spAutoFit/>
            </a:bodyPr>
            <a:lstStyle/>
            <a:p>
              <a:pPr>
                <a:lnSpc>
                  <a:spcPts val="5996"/>
                </a:lnSpc>
              </a:pPr>
              <a:r>
                <a:rPr lang="en-US" sz="4997" dirty="0">
                  <a:solidFill>
                    <a:srgbClr val="F5EDE1"/>
                  </a:solidFill>
                  <a:latin typeface="Garet Bold"/>
                </a:rPr>
                <a:t>STEP 12: </a:t>
              </a:r>
            </a:p>
            <a:p>
              <a:pPr>
                <a:lnSpc>
                  <a:spcPts val="5996"/>
                </a:lnSpc>
              </a:pPr>
              <a:r>
                <a:rPr lang="en-US" sz="4997" dirty="0">
                  <a:solidFill>
                    <a:srgbClr val="F5EDE1"/>
                  </a:solidFill>
                  <a:latin typeface="Garet Book Bold"/>
                </a:rPr>
                <a:t>DEVELOP A MARKETING PLAN </a:t>
              </a:r>
            </a:p>
          </p:txBody>
        </p:sp>
        <p:sp>
          <p:nvSpPr>
            <p:cNvPr id="8" name="Freeform 8"/>
            <p:cNvSpPr/>
            <p:nvPr/>
          </p:nvSpPr>
          <p:spPr>
            <a:xfrm>
              <a:off x="20285938" y="0"/>
              <a:ext cx="2433743" cy="2433743"/>
            </a:xfrm>
            <a:custGeom>
              <a:avLst/>
              <a:gdLst/>
              <a:ahLst/>
              <a:cxnLst/>
              <a:rect l="l" t="t" r="r" b="b"/>
              <a:pathLst>
                <a:path w="2433743" h="2433743">
                  <a:moveTo>
                    <a:pt x="0" y="0"/>
                  </a:moveTo>
                  <a:lnTo>
                    <a:pt x="2433742" y="0"/>
                  </a:lnTo>
                  <a:lnTo>
                    <a:pt x="2433742" y="2433743"/>
                  </a:lnTo>
                  <a:lnTo>
                    <a:pt x="0" y="24337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0" y="819330"/>
              <a:ext cx="1840341" cy="2427309"/>
            </a:xfrm>
            <a:custGeom>
              <a:avLst/>
              <a:gdLst/>
              <a:ahLst/>
              <a:cxnLst/>
              <a:rect l="l" t="t" r="r" b="b"/>
              <a:pathLst>
                <a:path w="1840341" h="2427309">
                  <a:moveTo>
                    <a:pt x="0" y="0"/>
                  </a:moveTo>
                  <a:lnTo>
                    <a:pt x="1840341" y="0"/>
                  </a:lnTo>
                  <a:lnTo>
                    <a:pt x="1840341" y="2427309"/>
                  </a:lnTo>
                  <a:lnTo>
                    <a:pt x="0" y="24273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0" name="Group 10"/>
          <p:cNvGrpSpPr/>
          <p:nvPr/>
        </p:nvGrpSpPr>
        <p:grpSpPr>
          <a:xfrm>
            <a:off x="1028700" y="3379485"/>
            <a:ext cx="1952013" cy="1952013"/>
            <a:chOff x="0" y="0"/>
            <a:chExt cx="2602684" cy="2602684"/>
          </a:xfrm>
        </p:grpSpPr>
        <p:grpSp>
          <p:nvGrpSpPr>
            <p:cNvPr id="11" name="Group 11"/>
            <p:cNvGrpSpPr/>
            <p:nvPr/>
          </p:nvGrpSpPr>
          <p:grpSpPr>
            <a:xfrm>
              <a:off x="0" y="0"/>
              <a:ext cx="2602684" cy="2602684"/>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B314"/>
              </a:solidFill>
            </p:spPr>
          </p:sp>
          <p:sp>
            <p:nvSpPr>
              <p:cNvPr id="13" name="TextBox 13"/>
              <p:cNvSpPr txBox="1"/>
              <p:nvPr/>
            </p:nvSpPr>
            <p:spPr>
              <a:xfrm>
                <a:off x="76200" y="66675"/>
                <a:ext cx="660400" cy="669925"/>
              </a:xfrm>
              <a:prstGeom prst="rect">
                <a:avLst/>
              </a:prstGeom>
            </p:spPr>
            <p:txBody>
              <a:bodyPr lIns="67373" tIns="67373" rIns="67373" bIns="67373" rtlCol="0" anchor="ctr"/>
              <a:lstStyle/>
              <a:p>
                <a:pPr algn="ctr">
                  <a:lnSpc>
                    <a:spcPts val="1439"/>
                  </a:lnSpc>
                </a:pPr>
                <a:endParaRPr/>
              </a:p>
            </p:txBody>
          </p:sp>
        </p:grpSp>
        <p:sp>
          <p:nvSpPr>
            <p:cNvPr id="14" name="Freeform 14"/>
            <p:cNvSpPr/>
            <p:nvPr/>
          </p:nvSpPr>
          <p:spPr>
            <a:xfrm>
              <a:off x="458938" y="472593"/>
              <a:ext cx="1646954" cy="1546078"/>
            </a:xfrm>
            <a:custGeom>
              <a:avLst/>
              <a:gdLst/>
              <a:ahLst/>
              <a:cxnLst/>
              <a:rect l="l" t="t" r="r" b="b"/>
              <a:pathLst>
                <a:path w="1646954" h="1546078">
                  <a:moveTo>
                    <a:pt x="0" y="0"/>
                  </a:moveTo>
                  <a:lnTo>
                    <a:pt x="1646954" y="0"/>
                  </a:lnTo>
                  <a:lnTo>
                    <a:pt x="1646954" y="1546078"/>
                  </a:lnTo>
                  <a:lnTo>
                    <a:pt x="0" y="15460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15" name="Group 15"/>
          <p:cNvGrpSpPr/>
          <p:nvPr/>
        </p:nvGrpSpPr>
        <p:grpSpPr>
          <a:xfrm>
            <a:off x="61458" y="9337363"/>
            <a:ext cx="2424685" cy="839587"/>
            <a:chOff x="0" y="0"/>
            <a:chExt cx="3232914" cy="1119449"/>
          </a:xfrm>
        </p:grpSpPr>
        <p:sp>
          <p:nvSpPr>
            <p:cNvPr id="16" name="Freeform 16"/>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8"/>
              <a:stretch>
                <a:fillRect/>
              </a:stretch>
            </a:blipFill>
          </p:spPr>
        </p:sp>
        <p:sp>
          <p:nvSpPr>
            <p:cNvPr id="17" name="Freeform 17"/>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9"/>
              <a:stretch>
                <a:fillRect/>
              </a:stretch>
            </a:blipFill>
          </p:spPr>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TextBox 2"/>
          <p:cNvSpPr txBox="1"/>
          <p:nvPr/>
        </p:nvSpPr>
        <p:spPr>
          <a:xfrm>
            <a:off x="2606678" y="843990"/>
            <a:ext cx="15681322" cy="1504950"/>
          </a:xfrm>
          <a:prstGeom prst="rect">
            <a:avLst/>
          </a:prstGeom>
        </p:spPr>
        <p:txBody>
          <a:bodyPr lIns="0" tIns="0" rIns="0" bIns="0" rtlCol="0" anchor="t">
            <a:spAutoFit/>
          </a:bodyPr>
          <a:lstStyle/>
          <a:p>
            <a:pPr>
              <a:lnSpc>
                <a:spcPts val="5996"/>
              </a:lnSpc>
            </a:pPr>
            <a:r>
              <a:rPr lang="en-US" sz="4997">
                <a:solidFill>
                  <a:srgbClr val="FBBB0B"/>
                </a:solidFill>
                <a:latin typeface="Garet"/>
              </a:rPr>
              <a:t>HOW TO DEVELOP A MARKETING PLAN  </a:t>
            </a:r>
          </a:p>
          <a:p>
            <a:pPr>
              <a:lnSpc>
                <a:spcPts val="5996"/>
              </a:lnSpc>
            </a:pPr>
            <a:endParaRPr lang="en-US" sz="4997">
              <a:solidFill>
                <a:srgbClr val="FBBB0B"/>
              </a:solidFill>
              <a:latin typeface="Garet"/>
            </a:endParaRPr>
          </a:p>
        </p:txBody>
      </p:sp>
      <p:sp>
        <p:nvSpPr>
          <p:cNvPr id="3" name="TextBox 3"/>
          <p:cNvSpPr txBox="1"/>
          <p:nvPr/>
        </p:nvSpPr>
        <p:spPr>
          <a:xfrm>
            <a:off x="6199627" y="3778028"/>
            <a:ext cx="10661417" cy="424180"/>
          </a:xfrm>
          <a:prstGeom prst="rect">
            <a:avLst/>
          </a:prstGeom>
        </p:spPr>
        <p:txBody>
          <a:bodyPr lIns="0" tIns="0" rIns="0" bIns="0" rtlCol="0" anchor="t">
            <a:spAutoFit/>
          </a:bodyPr>
          <a:lstStyle/>
          <a:p>
            <a:pPr>
              <a:lnSpc>
                <a:spcPts val="3379"/>
              </a:lnSpc>
            </a:pPr>
            <a:r>
              <a:rPr lang="en-US" sz="2599">
                <a:solidFill>
                  <a:srgbClr val="202124"/>
                </a:solidFill>
                <a:latin typeface="Garet Bold"/>
              </a:rPr>
              <a:t>Define your target audience</a:t>
            </a:r>
          </a:p>
        </p:txBody>
      </p:sp>
      <p:sp>
        <p:nvSpPr>
          <p:cNvPr id="4" name="Freeform 4"/>
          <p:cNvSpPr/>
          <p:nvPr/>
        </p:nvSpPr>
        <p:spPr>
          <a:xfrm>
            <a:off x="818533" y="870934"/>
            <a:ext cx="1380256" cy="1820482"/>
          </a:xfrm>
          <a:custGeom>
            <a:avLst/>
            <a:gdLst/>
            <a:ahLst/>
            <a:cxnLst/>
            <a:rect l="l" t="t" r="r" b="b"/>
            <a:pathLst>
              <a:path w="1380256" h="1820482">
                <a:moveTo>
                  <a:pt x="0" y="0"/>
                </a:moveTo>
                <a:lnTo>
                  <a:pt x="1380256" y="0"/>
                </a:lnTo>
                <a:lnTo>
                  <a:pt x="1380256" y="1820482"/>
                </a:lnTo>
                <a:lnTo>
                  <a:pt x="0" y="18204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028700" y="3566579"/>
            <a:ext cx="2870073" cy="4114800"/>
          </a:xfrm>
          <a:custGeom>
            <a:avLst/>
            <a:gdLst/>
            <a:ahLst/>
            <a:cxnLst/>
            <a:rect l="l" t="t" r="r" b="b"/>
            <a:pathLst>
              <a:path w="2870073" h="4114800">
                <a:moveTo>
                  <a:pt x="0" y="0"/>
                </a:moveTo>
                <a:lnTo>
                  <a:pt x="2870073" y="0"/>
                </a:lnTo>
                <a:lnTo>
                  <a:pt x="287007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6199627" y="4825162"/>
            <a:ext cx="4553694" cy="424180"/>
          </a:xfrm>
          <a:prstGeom prst="rect">
            <a:avLst/>
          </a:prstGeom>
        </p:spPr>
        <p:txBody>
          <a:bodyPr lIns="0" tIns="0" rIns="0" bIns="0" rtlCol="0" anchor="t">
            <a:spAutoFit/>
          </a:bodyPr>
          <a:lstStyle/>
          <a:p>
            <a:pPr>
              <a:lnSpc>
                <a:spcPts val="3379"/>
              </a:lnSpc>
              <a:spcBef>
                <a:spcPct val="0"/>
              </a:spcBef>
            </a:pPr>
            <a:r>
              <a:rPr lang="en-US" sz="2599">
                <a:solidFill>
                  <a:srgbClr val="000000"/>
                </a:solidFill>
                <a:latin typeface="Garet Bold"/>
              </a:rPr>
              <a:t>Conduct market research</a:t>
            </a:r>
          </a:p>
        </p:txBody>
      </p:sp>
      <p:sp>
        <p:nvSpPr>
          <p:cNvPr id="7" name="TextBox 7"/>
          <p:cNvSpPr txBox="1"/>
          <p:nvPr/>
        </p:nvSpPr>
        <p:spPr>
          <a:xfrm>
            <a:off x="6199627" y="5943660"/>
            <a:ext cx="7119342" cy="424180"/>
          </a:xfrm>
          <a:prstGeom prst="rect">
            <a:avLst/>
          </a:prstGeom>
        </p:spPr>
        <p:txBody>
          <a:bodyPr lIns="0" tIns="0" rIns="0" bIns="0" rtlCol="0" anchor="t">
            <a:spAutoFit/>
          </a:bodyPr>
          <a:lstStyle/>
          <a:p>
            <a:pPr>
              <a:lnSpc>
                <a:spcPts val="3379"/>
              </a:lnSpc>
              <a:spcBef>
                <a:spcPct val="0"/>
              </a:spcBef>
            </a:pPr>
            <a:r>
              <a:rPr lang="en-US" sz="2599">
                <a:solidFill>
                  <a:srgbClr val="000000"/>
                </a:solidFill>
                <a:latin typeface="Garet Bold"/>
              </a:rPr>
              <a:t>Use language and imagery that resonate</a:t>
            </a:r>
          </a:p>
        </p:txBody>
      </p:sp>
      <p:sp>
        <p:nvSpPr>
          <p:cNvPr id="8" name="TextBox 8"/>
          <p:cNvSpPr txBox="1"/>
          <p:nvPr/>
        </p:nvSpPr>
        <p:spPr>
          <a:xfrm>
            <a:off x="6199627" y="7086807"/>
            <a:ext cx="8515201" cy="424180"/>
          </a:xfrm>
          <a:prstGeom prst="rect">
            <a:avLst/>
          </a:prstGeom>
        </p:spPr>
        <p:txBody>
          <a:bodyPr lIns="0" tIns="0" rIns="0" bIns="0" rtlCol="0" anchor="t">
            <a:spAutoFit/>
          </a:bodyPr>
          <a:lstStyle/>
          <a:p>
            <a:pPr>
              <a:lnSpc>
                <a:spcPts val="3379"/>
              </a:lnSpc>
              <a:spcBef>
                <a:spcPct val="0"/>
              </a:spcBef>
            </a:pPr>
            <a:r>
              <a:rPr lang="en-US" sz="2599">
                <a:solidFill>
                  <a:srgbClr val="000000"/>
                </a:solidFill>
                <a:latin typeface="Garet Bold"/>
              </a:rPr>
              <a:t>Offer personalised experiences and promotions </a:t>
            </a:r>
          </a:p>
        </p:txBody>
      </p:sp>
      <p:sp>
        <p:nvSpPr>
          <p:cNvPr id="9" name="TextBox 9"/>
          <p:cNvSpPr txBox="1"/>
          <p:nvPr/>
        </p:nvSpPr>
        <p:spPr>
          <a:xfrm>
            <a:off x="6199627" y="8120587"/>
            <a:ext cx="9497616" cy="424180"/>
          </a:xfrm>
          <a:prstGeom prst="rect">
            <a:avLst/>
          </a:prstGeom>
        </p:spPr>
        <p:txBody>
          <a:bodyPr lIns="0" tIns="0" rIns="0" bIns="0" rtlCol="0" anchor="t">
            <a:spAutoFit/>
          </a:bodyPr>
          <a:lstStyle/>
          <a:p>
            <a:pPr>
              <a:lnSpc>
                <a:spcPts val="3379"/>
              </a:lnSpc>
              <a:spcBef>
                <a:spcPct val="0"/>
              </a:spcBef>
            </a:pPr>
            <a:r>
              <a:rPr lang="en-US" sz="2599">
                <a:solidFill>
                  <a:srgbClr val="000000"/>
                </a:solidFill>
                <a:latin typeface="Garet Bold"/>
              </a:rPr>
              <a:t>Use targeted advertising and partner with influencers</a:t>
            </a:r>
          </a:p>
        </p:txBody>
      </p:sp>
      <p:sp>
        <p:nvSpPr>
          <p:cNvPr id="10" name="TextBox 10"/>
          <p:cNvSpPr txBox="1"/>
          <p:nvPr/>
        </p:nvSpPr>
        <p:spPr>
          <a:xfrm>
            <a:off x="6199627" y="9181935"/>
            <a:ext cx="5207050" cy="424180"/>
          </a:xfrm>
          <a:prstGeom prst="rect">
            <a:avLst/>
          </a:prstGeom>
        </p:spPr>
        <p:txBody>
          <a:bodyPr lIns="0" tIns="0" rIns="0" bIns="0" rtlCol="0" anchor="t">
            <a:spAutoFit/>
          </a:bodyPr>
          <a:lstStyle/>
          <a:p>
            <a:pPr>
              <a:lnSpc>
                <a:spcPts val="3379"/>
              </a:lnSpc>
              <a:spcBef>
                <a:spcPct val="0"/>
              </a:spcBef>
            </a:pPr>
            <a:r>
              <a:rPr lang="en-US" sz="2599">
                <a:solidFill>
                  <a:srgbClr val="000000"/>
                </a:solidFill>
                <a:latin typeface="Garet Bold"/>
              </a:rPr>
              <a:t>Monitor and adjust as needed</a:t>
            </a:r>
          </a:p>
        </p:txBody>
      </p:sp>
      <p:grpSp>
        <p:nvGrpSpPr>
          <p:cNvPr id="11" name="Group 11"/>
          <p:cNvGrpSpPr/>
          <p:nvPr/>
        </p:nvGrpSpPr>
        <p:grpSpPr>
          <a:xfrm>
            <a:off x="4869603" y="2348940"/>
            <a:ext cx="11991441" cy="684951"/>
            <a:chOff x="0" y="0"/>
            <a:chExt cx="15988588" cy="913269"/>
          </a:xfrm>
        </p:grpSpPr>
        <p:sp>
          <p:nvSpPr>
            <p:cNvPr id="12" name="TextBox 12"/>
            <p:cNvSpPr txBox="1"/>
            <p:nvPr/>
          </p:nvSpPr>
          <p:spPr>
            <a:xfrm>
              <a:off x="1634635" y="70205"/>
              <a:ext cx="14353953" cy="578697"/>
            </a:xfrm>
            <a:prstGeom prst="rect">
              <a:avLst/>
            </a:prstGeom>
          </p:spPr>
          <p:txBody>
            <a:bodyPr lIns="0" tIns="0" rIns="0" bIns="0" rtlCol="0" anchor="t">
              <a:spAutoFit/>
            </a:bodyPr>
            <a:lstStyle/>
            <a:p>
              <a:pPr>
                <a:lnSpc>
                  <a:spcPts val="3640"/>
                </a:lnSpc>
                <a:spcBef>
                  <a:spcPct val="0"/>
                </a:spcBef>
              </a:pPr>
              <a:r>
                <a:rPr lang="en-US" sz="2600">
                  <a:solidFill>
                    <a:srgbClr val="202124"/>
                  </a:solidFill>
                  <a:latin typeface="Garet"/>
                </a:rPr>
                <a:t>Tick the boxes as you complete the list  </a:t>
              </a:r>
            </a:p>
          </p:txBody>
        </p:sp>
        <p:sp>
          <p:nvSpPr>
            <p:cNvPr id="13" name="Freeform 13"/>
            <p:cNvSpPr/>
            <p:nvPr/>
          </p:nvSpPr>
          <p:spPr>
            <a:xfrm>
              <a:off x="0" y="0"/>
              <a:ext cx="983331" cy="913269"/>
            </a:xfrm>
            <a:custGeom>
              <a:avLst/>
              <a:gdLst/>
              <a:ahLst/>
              <a:cxnLst/>
              <a:rect l="l" t="t" r="r" b="b"/>
              <a:pathLst>
                <a:path w="983331" h="913269">
                  <a:moveTo>
                    <a:pt x="0" y="0"/>
                  </a:moveTo>
                  <a:lnTo>
                    <a:pt x="983331" y="0"/>
                  </a:lnTo>
                  <a:lnTo>
                    <a:pt x="983331" y="913269"/>
                  </a:lnTo>
                  <a:lnTo>
                    <a:pt x="0" y="9132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14" name="Freeform 14"/>
          <p:cNvSpPr/>
          <p:nvPr/>
        </p:nvSpPr>
        <p:spPr>
          <a:xfrm>
            <a:off x="4861635" y="3566579"/>
            <a:ext cx="737498" cy="737498"/>
          </a:xfrm>
          <a:custGeom>
            <a:avLst/>
            <a:gdLst/>
            <a:ahLst/>
            <a:cxnLst/>
            <a:rect l="l" t="t" r="r" b="b"/>
            <a:pathLst>
              <a:path w="737498" h="737498">
                <a:moveTo>
                  <a:pt x="0" y="0"/>
                </a:moveTo>
                <a:lnTo>
                  <a:pt x="737498" y="0"/>
                </a:lnTo>
                <a:lnTo>
                  <a:pt x="737498" y="737498"/>
                </a:lnTo>
                <a:lnTo>
                  <a:pt x="0" y="7374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4862863" y="4682791"/>
            <a:ext cx="737498" cy="737498"/>
          </a:xfrm>
          <a:custGeom>
            <a:avLst/>
            <a:gdLst/>
            <a:ahLst/>
            <a:cxnLst/>
            <a:rect l="l" t="t" r="r" b="b"/>
            <a:pathLst>
              <a:path w="737498" h="737498">
                <a:moveTo>
                  <a:pt x="0" y="0"/>
                </a:moveTo>
                <a:lnTo>
                  <a:pt x="737498" y="0"/>
                </a:lnTo>
                <a:lnTo>
                  <a:pt x="737498" y="737498"/>
                </a:lnTo>
                <a:lnTo>
                  <a:pt x="0" y="7374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a:off x="4861635" y="5801289"/>
            <a:ext cx="737498" cy="737498"/>
          </a:xfrm>
          <a:custGeom>
            <a:avLst/>
            <a:gdLst/>
            <a:ahLst/>
            <a:cxnLst/>
            <a:rect l="l" t="t" r="r" b="b"/>
            <a:pathLst>
              <a:path w="737498" h="737498">
                <a:moveTo>
                  <a:pt x="0" y="0"/>
                </a:moveTo>
                <a:lnTo>
                  <a:pt x="737498" y="0"/>
                </a:lnTo>
                <a:lnTo>
                  <a:pt x="737498" y="737498"/>
                </a:lnTo>
                <a:lnTo>
                  <a:pt x="0" y="7374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4862863" y="6919787"/>
            <a:ext cx="737498" cy="737498"/>
          </a:xfrm>
          <a:custGeom>
            <a:avLst/>
            <a:gdLst/>
            <a:ahLst/>
            <a:cxnLst/>
            <a:rect l="l" t="t" r="r" b="b"/>
            <a:pathLst>
              <a:path w="737498" h="737498">
                <a:moveTo>
                  <a:pt x="0" y="0"/>
                </a:moveTo>
                <a:lnTo>
                  <a:pt x="737498" y="0"/>
                </a:lnTo>
                <a:lnTo>
                  <a:pt x="737498" y="737498"/>
                </a:lnTo>
                <a:lnTo>
                  <a:pt x="0" y="7374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a:off x="4862863" y="7978215"/>
            <a:ext cx="737498" cy="737498"/>
          </a:xfrm>
          <a:custGeom>
            <a:avLst/>
            <a:gdLst/>
            <a:ahLst/>
            <a:cxnLst/>
            <a:rect l="l" t="t" r="r" b="b"/>
            <a:pathLst>
              <a:path w="737498" h="737498">
                <a:moveTo>
                  <a:pt x="0" y="0"/>
                </a:moveTo>
                <a:lnTo>
                  <a:pt x="737498" y="0"/>
                </a:lnTo>
                <a:lnTo>
                  <a:pt x="737498" y="737498"/>
                </a:lnTo>
                <a:lnTo>
                  <a:pt x="0" y="7374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9" name="Freeform 19"/>
          <p:cNvSpPr/>
          <p:nvPr/>
        </p:nvSpPr>
        <p:spPr>
          <a:xfrm>
            <a:off x="4869603" y="9039563"/>
            <a:ext cx="737498" cy="737498"/>
          </a:xfrm>
          <a:custGeom>
            <a:avLst/>
            <a:gdLst/>
            <a:ahLst/>
            <a:cxnLst/>
            <a:rect l="l" t="t" r="r" b="b"/>
            <a:pathLst>
              <a:path w="737498" h="737498">
                <a:moveTo>
                  <a:pt x="0" y="0"/>
                </a:moveTo>
                <a:lnTo>
                  <a:pt x="737498" y="0"/>
                </a:lnTo>
                <a:lnTo>
                  <a:pt x="737498" y="737498"/>
                </a:lnTo>
                <a:lnTo>
                  <a:pt x="0" y="73749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grpSp>
        <p:nvGrpSpPr>
          <p:cNvPr id="20" name="Group 20"/>
          <p:cNvGrpSpPr/>
          <p:nvPr/>
        </p:nvGrpSpPr>
        <p:grpSpPr>
          <a:xfrm>
            <a:off x="61458" y="9337363"/>
            <a:ext cx="2424685" cy="839587"/>
            <a:chOff x="0" y="0"/>
            <a:chExt cx="3232914" cy="1119449"/>
          </a:xfrm>
        </p:grpSpPr>
        <p:sp>
          <p:nvSpPr>
            <p:cNvPr id="21" name="Freeform 21"/>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20"/>
              <a:stretch>
                <a:fillRect/>
              </a:stretch>
            </a:blipFill>
          </p:spPr>
        </p:sp>
        <p:sp>
          <p:nvSpPr>
            <p:cNvPr id="22" name="Freeform 22"/>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21"/>
              <a:stretch>
                <a:fillRect/>
              </a:stretch>
            </a:blipFill>
          </p:spPr>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TextBox 2"/>
          <p:cNvSpPr txBox="1"/>
          <p:nvPr/>
        </p:nvSpPr>
        <p:spPr>
          <a:xfrm>
            <a:off x="2543580" y="870934"/>
            <a:ext cx="15681322" cy="1538883"/>
          </a:xfrm>
          <a:prstGeom prst="rect">
            <a:avLst/>
          </a:prstGeom>
        </p:spPr>
        <p:txBody>
          <a:bodyPr lIns="0" tIns="0" rIns="0" bIns="0" rtlCol="0" anchor="t">
            <a:spAutoFit/>
          </a:bodyPr>
          <a:lstStyle/>
          <a:p>
            <a:pPr>
              <a:lnSpc>
                <a:spcPts val="5996"/>
              </a:lnSpc>
            </a:pPr>
            <a:r>
              <a:rPr lang="en-US" sz="4997" dirty="0">
                <a:solidFill>
                  <a:srgbClr val="FBBB0B"/>
                </a:solidFill>
                <a:latin typeface="Garet"/>
              </a:rPr>
              <a:t>EXAMPLES OF MARKETING CHANNELS  </a:t>
            </a:r>
          </a:p>
          <a:p>
            <a:pPr>
              <a:lnSpc>
                <a:spcPts val="5996"/>
              </a:lnSpc>
            </a:pPr>
            <a:endParaRPr lang="en-US" sz="4997" dirty="0">
              <a:solidFill>
                <a:srgbClr val="FBBB0B"/>
              </a:solidFill>
              <a:latin typeface="Garet"/>
            </a:endParaRPr>
          </a:p>
        </p:txBody>
      </p:sp>
      <p:sp>
        <p:nvSpPr>
          <p:cNvPr id="3" name="TextBox 3"/>
          <p:cNvSpPr txBox="1"/>
          <p:nvPr/>
        </p:nvSpPr>
        <p:spPr>
          <a:xfrm>
            <a:off x="2869897" y="3430270"/>
            <a:ext cx="5605803" cy="6856730"/>
          </a:xfrm>
          <a:prstGeom prst="rect">
            <a:avLst/>
          </a:prstGeom>
        </p:spPr>
        <p:txBody>
          <a:bodyPr lIns="0" tIns="0" rIns="0" bIns="0" rtlCol="0" anchor="t">
            <a:spAutoFit/>
          </a:bodyPr>
          <a:lstStyle/>
          <a:p>
            <a:pPr>
              <a:lnSpc>
                <a:spcPts val="2730"/>
              </a:lnSpc>
            </a:pPr>
            <a:r>
              <a:rPr lang="en-US" sz="2100">
                <a:solidFill>
                  <a:srgbClr val="202124"/>
                </a:solidFill>
                <a:latin typeface="Garet Bold"/>
              </a:rPr>
              <a:t>Social media platforms such as Facebook, Instagram, and Twitter</a:t>
            </a:r>
          </a:p>
          <a:p>
            <a:pPr>
              <a:lnSpc>
                <a:spcPts val="2730"/>
              </a:lnSpc>
            </a:pPr>
            <a:endParaRPr lang="en-US" sz="2100">
              <a:solidFill>
                <a:srgbClr val="202124"/>
              </a:solidFill>
              <a:latin typeface="Garet Bold"/>
            </a:endParaRPr>
          </a:p>
          <a:p>
            <a:pPr>
              <a:lnSpc>
                <a:spcPts val="2730"/>
              </a:lnSpc>
            </a:pPr>
            <a:endParaRPr lang="en-US" sz="2100">
              <a:solidFill>
                <a:srgbClr val="202124"/>
              </a:solidFill>
              <a:latin typeface="Garet Bold"/>
            </a:endParaRPr>
          </a:p>
          <a:p>
            <a:pPr>
              <a:lnSpc>
                <a:spcPts val="2730"/>
              </a:lnSpc>
            </a:pPr>
            <a:r>
              <a:rPr lang="en-US" sz="2100">
                <a:solidFill>
                  <a:srgbClr val="202124"/>
                </a:solidFill>
                <a:latin typeface="Garet Bold"/>
              </a:rPr>
              <a:t>Creating high-quality content such as blog posts, videos, and infographics</a:t>
            </a:r>
          </a:p>
          <a:p>
            <a:pPr>
              <a:lnSpc>
                <a:spcPts val="2730"/>
              </a:lnSpc>
            </a:pPr>
            <a:endParaRPr lang="en-US" sz="2100">
              <a:solidFill>
                <a:srgbClr val="202124"/>
              </a:solidFill>
              <a:latin typeface="Garet Bold"/>
            </a:endParaRPr>
          </a:p>
          <a:p>
            <a:pPr>
              <a:lnSpc>
                <a:spcPts val="2730"/>
              </a:lnSpc>
            </a:pPr>
            <a:endParaRPr lang="en-US" sz="2100">
              <a:solidFill>
                <a:srgbClr val="202124"/>
              </a:solidFill>
              <a:latin typeface="Garet Bold"/>
            </a:endParaRPr>
          </a:p>
          <a:p>
            <a:pPr>
              <a:lnSpc>
                <a:spcPts val="2730"/>
              </a:lnSpc>
            </a:pPr>
            <a:r>
              <a:rPr lang="en-US" sz="2100">
                <a:solidFill>
                  <a:srgbClr val="202124"/>
                </a:solidFill>
                <a:latin typeface="Garet Bold"/>
              </a:rPr>
              <a:t>Email newsletters, promotional offers, and personalized messages </a:t>
            </a:r>
          </a:p>
          <a:p>
            <a:pPr>
              <a:lnSpc>
                <a:spcPts val="2730"/>
              </a:lnSpc>
            </a:pPr>
            <a:endParaRPr lang="en-US" sz="2100">
              <a:solidFill>
                <a:srgbClr val="202124"/>
              </a:solidFill>
              <a:latin typeface="Garet Bold"/>
            </a:endParaRPr>
          </a:p>
          <a:p>
            <a:pPr>
              <a:lnSpc>
                <a:spcPts val="2730"/>
              </a:lnSpc>
            </a:pPr>
            <a:r>
              <a:rPr lang="en-US" sz="2100">
                <a:solidFill>
                  <a:srgbClr val="202124"/>
                </a:solidFill>
                <a:latin typeface="Garet Bold"/>
              </a:rPr>
              <a:t>Search engine marketing (SEM) using paid search ads to appear at the top of search engine results pages using Google AdWords or other platforms</a:t>
            </a:r>
          </a:p>
          <a:p>
            <a:pPr>
              <a:lnSpc>
                <a:spcPts val="3380"/>
              </a:lnSpc>
            </a:pPr>
            <a:endParaRPr lang="en-US" sz="2100">
              <a:solidFill>
                <a:srgbClr val="202124"/>
              </a:solidFill>
              <a:latin typeface="Garet Bold"/>
            </a:endParaRPr>
          </a:p>
          <a:p>
            <a:pPr>
              <a:lnSpc>
                <a:spcPts val="3380"/>
              </a:lnSpc>
            </a:pPr>
            <a:endParaRPr lang="en-US" sz="2100">
              <a:solidFill>
                <a:srgbClr val="202124"/>
              </a:solidFill>
              <a:latin typeface="Garet Bold"/>
            </a:endParaRPr>
          </a:p>
          <a:p>
            <a:pPr>
              <a:lnSpc>
                <a:spcPts val="3380"/>
              </a:lnSpc>
            </a:pPr>
            <a:endParaRPr lang="en-US" sz="2100">
              <a:solidFill>
                <a:srgbClr val="202124"/>
              </a:solidFill>
              <a:latin typeface="Garet Bold"/>
            </a:endParaRPr>
          </a:p>
          <a:p>
            <a:pPr>
              <a:lnSpc>
                <a:spcPts val="3380"/>
              </a:lnSpc>
            </a:pPr>
            <a:endParaRPr lang="en-US" sz="2100">
              <a:solidFill>
                <a:srgbClr val="202124"/>
              </a:solidFill>
              <a:latin typeface="Garet Bold"/>
            </a:endParaRPr>
          </a:p>
        </p:txBody>
      </p:sp>
      <p:sp>
        <p:nvSpPr>
          <p:cNvPr id="4" name="Freeform 4"/>
          <p:cNvSpPr/>
          <p:nvPr/>
        </p:nvSpPr>
        <p:spPr>
          <a:xfrm>
            <a:off x="818533" y="870934"/>
            <a:ext cx="1380256" cy="1820482"/>
          </a:xfrm>
          <a:custGeom>
            <a:avLst/>
            <a:gdLst/>
            <a:ahLst/>
            <a:cxnLst/>
            <a:rect l="l" t="t" r="r" b="b"/>
            <a:pathLst>
              <a:path w="1380256" h="1820482">
                <a:moveTo>
                  <a:pt x="0" y="0"/>
                </a:moveTo>
                <a:lnTo>
                  <a:pt x="1380256" y="0"/>
                </a:lnTo>
                <a:lnTo>
                  <a:pt x="1380256" y="1820482"/>
                </a:lnTo>
                <a:lnTo>
                  <a:pt x="0" y="18204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5" name="Group 5"/>
          <p:cNvGrpSpPr/>
          <p:nvPr/>
        </p:nvGrpSpPr>
        <p:grpSpPr>
          <a:xfrm>
            <a:off x="1152173" y="2883203"/>
            <a:ext cx="7539772" cy="5963180"/>
            <a:chOff x="0" y="0"/>
            <a:chExt cx="2153054" cy="1702843"/>
          </a:xfrm>
        </p:grpSpPr>
        <p:sp>
          <p:nvSpPr>
            <p:cNvPr id="6" name="Freeform 6"/>
            <p:cNvSpPr/>
            <p:nvPr/>
          </p:nvSpPr>
          <p:spPr>
            <a:xfrm>
              <a:off x="0" y="0"/>
              <a:ext cx="2153054" cy="1702843"/>
            </a:xfrm>
            <a:custGeom>
              <a:avLst/>
              <a:gdLst/>
              <a:ahLst/>
              <a:cxnLst/>
              <a:rect l="l" t="t" r="r" b="b"/>
              <a:pathLst>
                <a:path w="2153054" h="1702843">
                  <a:moveTo>
                    <a:pt x="51341" y="0"/>
                  </a:moveTo>
                  <a:lnTo>
                    <a:pt x="2101714" y="0"/>
                  </a:lnTo>
                  <a:cubicBezTo>
                    <a:pt x="2130068" y="0"/>
                    <a:pt x="2153054" y="22986"/>
                    <a:pt x="2153054" y="51341"/>
                  </a:cubicBezTo>
                  <a:lnTo>
                    <a:pt x="2153054" y="1651503"/>
                  </a:lnTo>
                  <a:cubicBezTo>
                    <a:pt x="2153054" y="1665119"/>
                    <a:pt x="2147645" y="1678178"/>
                    <a:pt x="2138017" y="1687806"/>
                  </a:cubicBezTo>
                  <a:cubicBezTo>
                    <a:pt x="2128389" y="1697434"/>
                    <a:pt x="2115330" y="1702843"/>
                    <a:pt x="2101714" y="1702843"/>
                  </a:cubicBezTo>
                  <a:lnTo>
                    <a:pt x="51341" y="1702843"/>
                  </a:lnTo>
                  <a:cubicBezTo>
                    <a:pt x="37724" y="1702843"/>
                    <a:pt x="24666" y="1697434"/>
                    <a:pt x="15037" y="1687806"/>
                  </a:cubicBezTo>
                  <a:cubicBezTo>
                    <a:pt x="5409" y="1678178"/>
                    <a:pt x="0" y="1665119"/>
                    <a:pt x="0" y="1651503"/>
                  </a:cubicBezTo>
                  <a:lnTo>
                    <a:pt x="0" y="51341"/>
                  </a:lnTo>
                  <a:cubicBezTo>
                    <a:pt x="0" y="37724"/>
                    <a:pt x="5409" y="24666"/>
                    <a:pt x="15037" y="15037"/>
                  </a:cubicBezTo>
                  <a:cubicBezTo>
                    <a:pt x="24666" y="5409"/>
                    <a:pt x="37724" y="0"/>
                    <a:pt x="51341" y="0"/>
                  </a:cubicBezTo>
                  <a:close/>
                </a:path>
              </a:pathLst>
            </a:custGeom>
            <a:solidFill>
              <a:srgbClr val="000000">
                <a:alpha val="0"/>
              </a:srgbClr>
            </a:solidFill>
            <a:ln w="28575">
              <a:solidFill>
                <a:srgbClr val="202124"/>
              </a:solidFill>
            </a:ln>
          </p:spPr>
        </p:sp>
        <p:sp>
          <p:nvSpPr>
            <p:cNvPr id="7" name="TextBox 7"/>
            <p:cNvSpPr txBox="1"/>
            <p:nvPr/>
          </p:nvSpPr>
          <p:spPr>
            <a:xfrm>
              <a:off x="0" y="-28575"/>
              <a:ext cx="812800" cy="841375"/>
            </a:xfrm>
            <a:prstGeom prst="rect">
              <a:avLst/>
            </a:prstGeom>
          </p:spPr>
          <p:txBody>
            <a:bodyPr lIns="46853" tIns="46853" rIns="46853" bIns="46853" rtlCol="0" anchor="ctr"/>
            <a:lstStyle/>
            <a:p>
              <a:pPr algn="ctr">
                <a:lnSpc>
                  <a:spcPts val="3380"/>
                </a:lnSpc>
              </a:pPr>
              <a:endParaRPr/>
            </a:p>
          </p:txBody>
        </p:sp>
      </p:grpSp>
      <p:grpSp>
        <p:nvGrpSpPr>
          <p:cNvPr id="8" name="Group 8"/>
          <p:cNvGrpSpPr/>
          <p:nvPr/>
        </p:nvGrpSpPr>
        <p:grpSpPr>
          <a:xfrm>
            <a:off x="1752582" y="3458845"/>
            <a:ext cx="854096" cy="4811895"/>
            <a:chOff x="0" y="0"/>
            <a:chExt cx="1138794" cy="6415860"/>
          </a:xfrm>
        </p:grpSpPr>
        <p:grpSp>
          <p:nvGrpSpPr>
            <p:cNvPr id="9" name="Group 9"/>
            <p:cNvGrpSpPr/>
            <p:nvPr/>
          </p:nvGrpSpPr>
          <p:grpSpPr>
            <a:xfrm>
              <a:off x="0" y="0"/>
              <a:ext cx="1138794" cy="1138794"/>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3BF56"/>
              </a:solidFill>
            </p:spPr>
          </p:sp>
          <p:sp>
            <p:nvSpPr>
              <p:cNvPr id="11" name="TextBox 11"/>
              <p:cNvSpPr txBox="1"/>
              <p:nvPr/>
            </p:nvSpPr>
            <p:spPr>
              <a:xfrm>
                <a:off x="76200" y="47625"/>
                <a:ext cx="660400" cy="688975"/>
              </a:xfrm>
              <a:prstGeom prst="rect">
                <a:avLst/>
              </a:prstGeom>
            </p:spPr>
            <p:txBody>
              <a:bodyPr lIns="46988" tIns="46988" rIns="46988" bIns="46988" rtlCol="0" anchor="ctr"/>
              <a:lstStyle/>
              <a:p>
                <a:pPr algn="ctr">
                  <a:lnSpc>
                    <a:spcPts val="3900"/>
                  </a:lnSpc>
                </a:pPr>
                <a:r>
                  <a:rPr lang="en-US" sz="3000">
                    <a:solidFill>
                      <a:srgbClr val="202124"/>
                    </a:solidFill>
                    <a:latin typeface="Garet Bold"/>
                  </a:rPr>
                  <a:t>1</a:t>
                </a:r>
              </a:p>
            </p:txBody>
          </p:sp>
        </p:grpSp>
        <p:grpSp>
          <p:nvGrpSpPr>
            <p:cNvPr id="12" name="Group 12"/>
            <p:cNvGrpSpPr/>
            <p:nvPr/>
          </p:nvGrpSpPr>
          <p:grpSpPr>
            <a:xfrm>
              <a:off x="3274" y="1764699"/>
              <a:ext cx="1135520" cy="1135520"/>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C3C"/>
              </a:solidFill>
            </p:spPr>
          </p:sp>
          <p:sp>
            <p:nvSpPr>
              <p:cNvPr id="14" name="TextBox 14"/>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2</a:t>
                </a:r>
              </a:p>
            </p:txBody>
          </p:sp>
        </p:grpSp>
        <p:grpSp>
          <p:nvGrpSpPr>
            <p:cNvPr id="15" name="Group 15"/>
            <p:cNvGrpSpPr/>
            <p:nvPr/>
          </p:nvGrpSpPr>
          <p:grpSpPr>
            <a:xfrm>
              <a:off x="3274" y="3522519"/>
              <a:ext cx="1135520" cy="1135520"/>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185F4"/>
              </a:solidFill>
            </p:spPr>
          </p:sp>
          <p:sp>
            <p:nvSpPr>
              <p:cNvPr id="17" name="TextBox 17"/>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3</a:t>
                </a:r>
              </a:p>
            </p:txBody>
          </p:sp>
        </p:grpSp>
        <p:grpSp>
          <p:nvGrpSpPr>
            <p:cNvPr id="18" name="Group 18"/>
            <p:cNvGrpSpPr/>
            <p:nvPr/>
          </p:nvGrpSpPr>
          <p:grpSpPr>
            <a:xfrm>
              <a:off x="0" y="5280339"/>
              <a:ext cx="1135520" cy="1135520"/>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BF63"/>
              </a:solidFill>
            </p:spPr>
          </p:sp>
          <p:sp>
            <p:nvSpPr>
              <p:cNvPr id="20" name="TextBox 20"/>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4</a:t>
                </a:r>
              </a:p>
            </p:txBody>
          </p:sp>
        </p:grpSp>
      </p:grpSp>
      <p:grpSp>
        <p:nvGrpSpPr>
          <p:cNvPr id="21" name="Group 21"/>
          <p:cNvGrpSpPr/>
          <p:nvPr/>
        </p:nvGrpSpPr>
        <p:grpSpPr>
          <a:xfrm>
            <a:off x="9170567" y="2909888"/>
            <a:ext cx="7539772" cy="5936495"/>
            <a:chOff x="0" y="0"/>
            <a:chExt cx="2153054" cy="1695223"/>
          </a:xfrm>
        </p:grpSpPr>
        <p:sp>
          <p:nvSpPr>
            <p:cNvPr id="22" name="Freeform 22"/>
            <p:cNvSpPr/>
            <p:nvPr/>
          </p:nvSpPr>
          <p:spPr>
            <a:xfrm>
              <a:off x="0" y="0"/>
              <a:ext cx="2153054" cy="1695223"/>
            </a:xfrm>
            <a:custGeom>
              <a:avLst/>
              <a:gdLst/>
              <a:ahLst/>
              <a:cxnLst/>
              <a:rect l="l" t="t" r="r" b="b"/>
              <a:pathLst>
                <a:path w="2153054" h="1695223">
                  <a:moveTo>
                    <a:pt x="51341" y="0"/>
                  </a:moveTo>
                  <a:lnTo>
                    <a:pt x="2101714" y="0"/>
                  </a:lnTo>
                  <a:cubicBezTo>
                    <a:pt x="2130068" y="0"/>
                    <a:pt x="2153054" y="22986"/>
                    <a:pt x="2153054" y="51341"/>
                  </a:cubicBezTo>
                  <a:lnTo>
                    <a:pt x="2153054" y="1643883"/>
                  </a:lnTo>
                  <a:cubicBezTo>
                    <a:pt x="2153054" y="1657499"/>
                    <a:pt x="2147645" y="1670558"/>
                    <a:pt x="2138017" y="1680186"/>
                  </a:cubicBezTo>
                  <a:cubicBezTo>
                    <a:pt x="2128389" y="1689814"/>
                    <a:pt x="2115330" y="1695223"/>
                    <a:pt x="2101714" y="1695223"/>
                  </a:cubicBezTo>
                  <a:lnTo>
                    <a:pt x="51341" y="1695223"/>
                  </a:lnTo>
                  <a:cubicBezTo>
                    <a:pt x="22986" y="1695223"/>
                    <a:pt x="0" y="1672237"/>
                    <a:pt x="0" y="1643883"/>
                  </a:cubicBezTo>
                  <a:lnTo>
                    <a:pt x="0" y="51341"/>
                  </a:lnTo>
                  <a:cubicBezTo>
                    <a:pt x="0" y="37724"/>
                    <a:pt x="5409" y="24666"/>
                    <a:pt x="15037" y="15037"/>
                  </a:cubicBezTo>
                  <a:cubicBezTo>
                    <a:pt x="24666" y="5409"/>
                    <a:pt x="37724" y="0"/>
                    <a:pt x="51341" y="0"/>
                  </a:cubicBezTo>
                  <a:close/>
                </a:path>
              </a:pathLst>
            </a:custGeom>
            <a:solidFill>
              <a:srgbClr val="000000">
                <a:alpha val="0"/>
              </a:srgbClr>
            </a:solidFill>
            <a:ln w="28575">
              <a:solidFill>
                <a:srgbClr val="202124"/>
              </a:solidFill>
            </a:ln>
          </p:spPr>
        </p:sp>
        <p:sp>
          <p:nvSpPr>
            <p:cNvPr id="23" name="TextBox 23"/>
            <p:cNvSpPr txBox="1"/>
            <p:nvPr/>
          </p:nvSpPr>
          <p:spPr>
            <a:xfrm>
              <a:off x="0" y="-28575"/>
              <a:ext cx="812800" cy="841375"/>
            </a:xfrm>
            <a:prstGeom prst="rect">
              <a:avLst/>
            </a:prstGeom>
          </p:spPr>
          <p:txBody>
            <a:bodyPr lIns="46853" tIns="46853" rIns="46853" bIns="46853" rtlCol="0" anchor="ctr"/>
            <a:lstStyle/>
            <a:p>
              <a:pPr algn="ctr">
                <a:lnSpc>
                  <a:spcPts val="3380"/>
                </a:lnSpc>
              </a:pPr>
              <a:endParaRPr/>
            </a:p>
          </p:txBody>
        </p:sp>
      </p:grpSp>
      <p:sp>
        <p:nvSpPr>
          <p:cNvPr id="24" name="TextBox 24"/>
          <p:cNvSpPr txBox="1"/>
          <p:nvPr/>
        </p:nvSpPr>
        <p:spPr>
          <a:xfrm>
            <a:off x="10938125" y="3743190"/>
            <a:ext cx="5486464" cy="4527550"/>
          </a:xfrm>
          <a:prstGeom prst="rect">
            <a:avLst/>
          </a:prstGeom>
        </p:spPr>
        <p:txBody>
          <a:bodyPr lIns="0" tIns="0" rIns="0" bIns="0" rtlCol="0" anchor="t">
            <a:spAutoFit/>
          </a:bodyPr>
          <a:lstStyle/>
          <a:p>
            <a:pPr>
              <a:lnSpc>
                <a:spcPts val="2600"/>
              </a:lnSpc>
            </a:pPr>
            <a:r>
              <a:rPr lang="en-US" sz="2000">
                <a:solidFill>
                  <a:srgbClr val="202124"/>
                </a:solidFill>
                <a:latin typeface="Garet Bold"/>
              </a:rPr>
              <a:t>Partnering with travel agencies can help you reach customers who book through this traditional method </a:t>
            </a:r>
          </a:p>
          <a:p>
            <a:pPr>
              <a:lnSpc>
                <a:spcPts val="2600"/>
              </a:lnSpc>
            </a:pPr>
            <a:endParaRPr lang="en-US" sz="2000">
              <a:solidFill>
                <a:srgbClr val="202124"/>
              </a:solidFill>
              <a:latin typeface="Garet Bold"/>
            </a:endParaRPr>
          </a:p>
          <a:p>
            <a:pPr>
              <a:lnSpc>
                <a:spcPts val="2600"/>
              </a:lnSpc>
            </a:pPr>
            <a:r>
              <a:rPr lang="en-US" sz="2000">
                <a:solidFill>
                  <a:srgbClr val="202124"/>
                </a:solidFill>
                <a:latin typeface="Garet Bold"/>
              </a:rPr>
              <a:t>Attending trade shows and events to networking with industry professionals</a:t>
            </a:r>
          </a:p>
          <a:p>
            <a:pPr>
              <a:lnSpc>
                <a:spcPts val="2600"/>
              </a:lnSpc>
            </a:pPr>
            <a:endParaRPr lang="en-US" sz="2000">
              <a:solidFill>
                <a:srgbClr val="202124"/>
              </a:solidFill>
              <a:latin typeface="Garet Bold"/>
            </a:endParaRPr>
          </a:p>
          <a:p>
            <a:pPr>
              <a:lnSpc>
                <a:spcPts val="2600"/>
              </a:lnSpc>
            </a:pPr>
            <a:r>
              <a:rPr lang="en-US" sz="2000">
                <a:solidFill>
                  <a:srgbClr val="202124"/>
                </a:solidFill>
                <a:latin typeface="Garet Bold"/>
              </a:rPr>
              <a:t>Encouraging satisfied customers to refer their friends and family. You can offer incentives such as discounts or freebies to customers who refer new customers</a:t>
            </a:r>
          </a:p>
          <a:p>
            <a:pPr>
              <a:lnSpc>
                <a:spcPts val="2600"/>
              </a:lnSpc>
            </a:pPr>
            <a:endParaRPr lang="en-US" sz="2000">
              <a:solidFill>
                <a:srgbClr val="202124"/>
              </a:solidFill>
              <a:latin typeface="Garet Bold"/>
            </a:endParaRPr>
          </a:p>
          <a:p>
            <a:pPr>
              <a:lnSpc>
                <a:spcPts val="2600"/>
              </a:lnSpc>
            </a:pPr>
            <a:endParaRPr lang="en-US" sz="2000">
              <a:solidFill>
                <a:srgbClr val="202124"/>
              </a:solidFill>
              <a:latin typeface="Garet Bold"/>
            </a:endParaRPr>
          </a:p>
        </p:txBody>
      </p:sp>
      <p:grpSp>
        <p:nvGrpSpPr>
          <p:cNvPr id="25" name="Group 25"/>
          <p:cNvGrpSpPr/>
          <p:nvPr/>
        </p:nvGrpSpPr>
        <p:grpSpPr>
          <a:xfrm>
            <a:off x="9530145" y="3877214"/>
            <a:ext cx="854096" cy="3493529"/>
            <a:chOff x="0" y="0"/>
            <a:chExt cx="1138794" cy="4658039"/>
          </a:xfrm>
        </p:grpSpPr>
        <p:grpSp>
          <p:nvGrpSpPr>
            <p:cNvPr id="26" name="Group 26"/>
            <p:cNvGrpSpPr/>
            <p:nvPr/>
          </p:nvGrpSpPr>
          <p:grpSpPr>
            <a:xfrm>
              <a:off x="0" y="0"/>
              <a:ext cx="1138794" cy="1138794"/>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6C4"/>
              </a:solidFill>
            </p:spPr>
          </p:sp>
          <p:sp>
            <p:nvSpPr>
              <p:cNvPr id="28" name="TextBox 28"/>
              <p:cNvSpPr txBox="1"/>
              <p:nvPr/>
            </p:nvSpPr>
            <p:spPr>
              <a:xfrm>
                <a:off x="76200" y="47625"/>
                <a:ext cx="660400" cy="688975"/>
              </a:xfrm>
              <a:prstGeom prst="rect">
                <a:avLst/>
              </a:prstGeom>
            </p:spPr>
            <p:txBody>
              <a:bodyPr lIns="46988" tIns="46988" rIns="46988" bIns="46988" rtlCol="0" anchor="ctr"/>
              <a:lstStyle/>
              <a:p>
                <a:pPr algn="ctr">
                  <a:lnSpc>
                    <a:spcPts val="3900"/>
                  </a:lnSpc>
                </a:pPr>
                <a:r>
                  <a:rPr lang="en-US" sz="3000">
                    <a:solidFill>
                      <a:srgbClr val="202124"/>
                    </a:solidFill>
                    <a:latin typeface="Garet Bold"/>
                  </a:rPr>
                  <a:t>5</a:t>
                </a:r>
              </a:p>
            </p:txBody>
          </p:sp>
        </p:grpSp>
        <p:grpSp>
          <p:nvGrpSpPr>
            <p:cNvPr id="29" name="Group 29"/>
            <p:cNvGrpSpPr/>
            <p:nvPr/>
          </p:nvGrpSpPr>
          <p:grpSpPr>
            <a:xfrm>
              <a:off x="3274" y="1764699"/>
              <a:ext cx="1135520" cy="1135520"/>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C52FF"/>
              </a:solidFill>
            </p:spPr>
          </p:sp>
          <p:sp>
            <p:nvSpPr>
              <p:cNvPr id="31" name="TextBox 31"/>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6</a:t>
                </a:r>
              </a:p>
            </p:txBody>
          </p:sp>
        </p:grpSp>
        <p:grpSp>
          <p:nvGrpSpPr>
            <p:cNvPr id="32" name="Group 32"/>
            <p:cNvGrpSpPr/>
            <p:nvPr/>
          </p:nvGrpSpPr>
          <p:grpSpPr>
            <a:xfrm>
              <a:off x="3274" y="3522519"/>
              <a:ext cx="1135520" cy="1135520"/>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BBB0B"/>
              </a:solidFill>
            </p:spPr>
          </p:sp>
          <p:sp>
            <p:nvSpPr>
              <p:cNvPr id="34" name="TextBox 34"/>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7</a:t>
                </a:r>
              </a:p>
            </p:txBody>
          </p:sp>
        </p:grpSp>
      </p:grpSp>
      <p:grpSp>
        <p:nvGrpSpPr>
          <p:cNvPr id="35" name="Group 35"/>
          <p:cNvGrpSpPr/>
          <p:nvPr/>
        </p:nvGrpSpPr>
        <p:grpSpPr>
          <a:xfrm>
            <a:off x="61458" y="9337363"/>
            <a:ext cx="2424685" cy="839587"/>
            <a:chOff x="0" y="0"/>
            <a:chExt cx="3232914" cy="1119449"/>
          </a:xfrm>
        </p:grpSpPr>
        <p:sp>
          <p:nvSpPr>
            <p:cNvPr id="36" name="Freeform 36"/>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4"/>
              <a:stretch>
                <a:fillRect/>
              </a:stretch>
            </a:blipFill>
          </p:spPr>
        </p:sp>
        <p:sp>
          <p:nvSpPr>
            <p:cNvPr id="37" name="Freeform 37"/>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5"/>
              <a:stretch>
                <a:fillRect/>
              </a:stretch>
            </a:blipFill>
          </p:spPr>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5" name="Freeform 5"/>
          <p:cNvSpPr/>
          <p:nvPr/>
        </p:nvSpPr>
        <p:spPr>
          <a:xfrm>
            <a:off x="1028700" y="4404623"/>
            <a:ext cx="2759902" cy="2563259"/>
          </a:xfrm>
          <a:custGeom>
            <a:avLst/>
            <a:gdLst/>
            <a:ahLst/>
            <a:cxnLst/>
            <a:rect l="l" t="t" r="r" b="b"/>
            <a:pathLst>
              <a:path w="2759902" h="2563259">
                <a:moveTo>
                  <a:pt x="0" y="0"/>
                </a:moveTo>
                <a:lnTo>
                  <a:pt x="2759902" y="0"/>
                </a:lnTo>
                <a:lnTo>
                  <a:pt x="2759902" y="2563259"/>
                </a:lnTo>
                <a:lnTo>
                  <a:pt x="0" y="25632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2844283" y="1358900"/>
            <a:ext cx="9287470" cy="803275"/>
          </a:xfrm>
          <a:prstGeom prst="rect">
            <a:avLst/>
          </a:prstGeom>
        </p:spPr>
        <p:txBody>
          <a:bodyPr lIns="0" tIns="0" rIns="0" bIns="0" rtlCol="0" anchor="t">
            <a:spAutoFit/>
          </a:bodyPr>
          <a:lstStyle/>
          <a:p>
            <a:pPr>
              <a:lnSpc>
                <a:spcPts val="6499"/>
              </a:lnSpc>
            </a:pPr>
            <a:r>
              <a:rPr lang="en-US" sz="4999">
                <a:solidFill>
                  <a:srgbClr val="202124"/>
                </a:solidFill>
                <a:latin typeface="Garet Bold"/>
              </a:rPr>
              <a:t>PHASE 3   FINAL CHECKLIST  </a:t>
            </a:r>
          </a:p>
        </p:txBody>
      </p:sp>
      <p:sp>
        <p:nvSpPr>
          <p:cNvPr id="7" name="TextBox 7"/>
          <p:cNvSpPr txBox="1"/>
          <p:nvPr/>
        </p:nvSpPr>
        <p:spPr>
          <a:xfrm>
            <a:off x="6136422" y="3200400"/>
            <a:ext cx="10242150" cy="466725"/>
          </a:xfrm>
          <a:prstGeom prst="rect">
            <a:avLst/>
          </a:prstGeom>
        </p:spPr>
        <p:txBody>
          <a:bodyPr lIns="0" tIns="0" rIns="0" bIns="0" rtlCol="0" anchor="t">
            <a:spAutoFit/>
          </a:bodyPr>
          <a:lstStyle/>
          <a:p>
            <a:pPr>
              <a:lnSpc>
                <a:spcPts val="3899"/>
              </a:lnSpc>
              <a:spcBef>
                <a:spcPct val="0"/>
              </a:spcBef>
            </a:pPr>
            <a:endParaRPr/>
          </a:p>
        </p:txBody>
      </p:sp>
      <p:sp>
        <p:nvSpPr>
          <p:cNvPr id="8" name="Freeform 8"/>
          <p:cNvSpPr/>
          <p:nvPr/>
        </p:nvSpPr>
        <p:spPr>
          <a:xfrm>
            <a:off x="4578665" y="3443288"/>
            <a:ext cx="737498" cy="737498"/>
          </a:xfrm>
          <a:custGeom>
            <a:avLst/>
            <a:gdLst/>
            <a:ahLst/>
            <a:cxnLst/>
            <a:rect l="l" t="t" r="r" b="b"/>
            <a:pathLst>
              <a:path w="737498" h="737498">
                <a:moveTo>
                  <a:pt x="0" y="0"/>
                </a:moveTo>
                <a:lnTo>
                  <a:pt x="737498" y="0"/>
                </a:lnTo>
                <a:lnTo>
                  <a:pt x="737498" y="737498"/>
                </a:lnTo>
                <a:lnTo>
                  <a:pt x="0" y="7374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4578665" y="5457136"/>
            <a:ext cx="737498" cy="737498"/>
          </a:xfrm>
          <a:custGeom>
            <a:avLst/>
            <a:gdLst/>
            <a:ahLst/>
            <a:cxnLst/>
            <a:rect l="l" t="t" r="r" b="b"/>
            <a:pathLst>
              <a:path w="737498" h="737498">
                <a:moveTo>
                  <a:pt x="0" y="0"/>
                </a:moveTo>
                <a:lnTo>
                  <a:pt x="737498" y="0"/>
                </a:lnTo>
                <a:lnTo>
                  <a:pt x="737498" y="737498"/>
                </a:lnTo>
                <a:lnTo>
                  <a:pt x="0" y="7374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4578665" y="7385259"/>
            <a:ext cx="737498" cy="737498"/>
          </a:xfrm>
          <a:custGeom>
            <a:avLst/>
            <a:gdLst/>
            <a:ahLst/>
            <a:cxnLst/>
            <a:rect l="l" t="t" r="r" b="b"/>
            <a:pathLst>
              <a:path w="737498" h="737498">
                <a:moveTo>
                  <a:pt x="0" y="0"/>
                </a:moveTo>
                <a:lnTo>
                  <a:pt x="737498" y="0"/>
                </a:lnTo>
                <a:lnTo>
                  <a:pt x="737498" y="737498"/>
                </a:lnTo>
                <a:lnTo>
                  <a:pt x="0" y="7374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5840294" y="3119206"/>
            <a:ext cx="4319013" cy="1281430"/>
          </a:xfrm>
          <a:prstGeom prst="rect">
            <a:avLst/>
          </a:prstGeom>
        </p:spPr>
        <p:txBody>
          <a:bodyPr lIns="0" tIns="0" rIns="0" bIns="0" rtlCol="0" anchor="t">
            <a:spAutoFit/>
          </a:bodyPr>
          <a:lstStyle/>
          <a:p>
            <a:pPr>
              <a:lnSpc>
                <a:spcPts val="3379"/>
              </a:lnSpc>
              <a:spcBef>
                <a:spcPct val="0"/>
              </a:spcBef>
            </a:pPr>
            <a:r>
              <a:rPr lang="en-US" sz="2599">
                <a:solidFill>
                  <a:srgbClr val="202124"/>
                </a:solidFill>
                <a:latin typeface="Garet Bold"/>
              </a:rPr>
              <a:t>Cooperate with local suppliers for goods and services </a:t>
            </a:r>
          </a:p>
        </p:txBody>
      </p:sp>
      <p:sp>
        <p:nvSpPr>
          <p:cNvPr id="12" name="Freeform 12"/>
          <p:cNvSpPr/>
          <p:nvPr/>
        </p:nvSpPr>
        <p:spPr>
          <a:xfrm>
            <a:off x="10961709" y="3443288"/>
            <a:ext cx="737498" cy="737498"/>
          </a:xfrm>
          <a:custGeom>
            <a:avLst/>
            <a:gdLst/>
            <a:ahLst/>
            <a:cxnLst/>
            <a:rect l="l" t="t" r="r" b="b"/>
            <a:pathLst>
              <a:path w="737498" h="737498">
                <a:moveTo>
                  <a:pt x="0" y="0"/>
                </a:moveTo>
                <a:lnTo>
                  <a:pt x="737498" y="0"/>
                </a:lnTo>
                <a:lnTo>
                  <a:pt x="737498" y="737498"/>
                </a:lnTo>
                <a:lnTo>
                  <a:pt x="0" y="7374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10971234" y="5414273"/>
            <a:ext cx="737498" cy="737498"/>
          </a:xfrm>
          <a:custGeom>
            <a:avLst/>
            <a:gdLst/>
            <a:ahLst/>
            <a:cxnLst/>
            <a:rect l="l" t="t" r="r" b="b"/>
            <a:pathLst>
              <a:path w="737498" h="737498">
                <a:moveTo>
                  <a:pt x="0" y="0"/>
                </a:moveTo>
                <a:lnTo>
                  <a:pt x="737498" y="0"/>
                </a:lnTo>
                <a:lnTo>
                  <a:pt x="737498" y="737498"/>
                </a:lnTo>
                <a:lnTo>
                  <a:pt x="0" y="7374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10961709" y="7385259"/>
            <a:ext cx="737498" cy="737498"/>
          </a:xfrm>
          <a:custGeom>
            <a:avLst/>
            <a:gdLst/>
            <a:ahLst/>
            <a:cxnLst/>
            <a:rect l="l" t="t" r="r" b="b"/>
            <a:pathLst>
              <a:path w="737498" h="737498">
                <a:moveTo>
                  <a:pt x="0" y="0"/>
                </a:moveTo>
                <a:lnTo>
                  <a:pt x="737498" y="0"/>
                </a:lnTo>
                <a:lnTo>
                  <a:pt x="737498" y="737498"/>
                </a:lnTo>
                <a:lnTo>
                  <a:pt x="0" y="7374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TextBox 15"/>
          <p:cNvSpPr txBox="1"/>
          <p:nvPr/>
        </p:nvSpPr>
        <p:spPr>
          <a:xfrm>
            <a:off x="5843053" y="5219859"/>
            <a:ext cx="4604305" cy="1281430"/>
          </a:xfrm>
          <a:prstGeom prst="rect">
            <a:avLst/>
          </a:prstGeom>
        </p:spPr>
        <p:txBody>
          <a:bodyPr lIns="0" tIns="0" rIns="0" bIns="0" rtlCol="0" anchor="t">
            <a:spAutoFit/>
          </a:bodyPr>
          <a:lstStyle/>
          <a:p>
            <a:pPr>
              <a:lnSpc>
                <a:spcPts val="3379"/>
              </a:lnSpc>
              <a:spcBef>
                <a:spcPct val="0"/>
              </a:spcBef>
            </a:pPr>
            <a:r>
              <a:rPr lang="en-US" sz="2599">
                <a:solidFill>
                  <a:srgbClr val="202124"/>
                </a:solidFill>
                <a:latin typeface="Garet Bold"/>
              </a:rPr>
              <a:t>Employ excellent and well trained human and technical resources </a:t>
            </a:r>
          </a:p>
        </p:txBody>
      </p:sp>
      <p:sp>
        <p:nvSpPr>
          <p:cNvPr id="16" name="TextBox 16"/>
          <p:cNvSpPr txBox="1"/>
          <p:nvPr/>
        </p:nvSpPr>
        <p:spPr>
          <a:xfrm>
            <a:off x="5843053" y="7248843"/>
            <a:ext cx="3936611" cy="1281430"/>
          </a:xfrm>
          <a:prstGeom prst="rect">
            <a:avLst/>
          </a:prstGeom>
        </p:spPr>
        <p:txBody>
          <a:bodyPr lIns="0" tIns="0" rIns="0" bIns="0" rtlCol="0" anchor="t">
            <a:spAutoFit/>
          </a:bodyPr>
          <a:lstStyle/>
          <a:p>
            <a:pPr>
              <a:lnSpc>
                <a:spcPts val="3379"/>
              </a:lnSpc>
              <a:spcBef>
                <a:spcPct val="0"/>
              </a:spcBef>
            </a:pPr>
            <a:r>
              <a:rPr lang="en-US" sz="2599">
                <a:solidFill>
                  <a:srgbClr val="202124"/>
                </a:solidFill>
                <a:latin typeface="Garet Bold"/>
              </a:rPr>
              <a:t>Create a detailed itinerary covering multiple days  </a:t>
            </a:r>
          </a:p>
        </p:txBody>
      </p:sp>
      <p:sp>
        <p:nvSpPr>
          <p:cNvPr id="17" name="TextBox 17"/>
          <p:cNvSpPr txBox="1"/>
          <p:nvPr/>
        </p:nvSpPr>
        <p:spPr>
          <a:xfrm>
            <a:off x="12210999" y="3547831"/>
            <a:ext cx="5235029" cy="852805"/>
          </a:xfrm>
          <a:prstGeom prst="rect">
            <a:avLst/>
          </a:prstGeom>
        </p:spPr>
        <p:txBody>
          <a:bodyPr lIns="0" tIns="0" rIns="0" bIns="0" rtlCol="0" anchor="t">
            <a:spAutoFit/>
          </a:bodyPr>
          <a:lstStyle/>
          <a:p>
            <a:pPr>
              <a:lnSpc>
                <a:spcPts val="3379"/>
              </a:lnSpc>
              <a:spcBef>
                <a:spcPct val="0"/>
              </a:spcBef>
            </a:pPr>
            <a:r>
              <a:rPr lang="en-US" sz="2599">
                <a:solidFill>
                  <a:srgbClr val="202124"/>
                </a:solidFill>
                <a:latin typeface="Garet Bold"/>
              </a:rPr>
              <a:t>Determine a realtistic and </a:t>
            </a:r>
          </a:p>
          <a:p>
            <a:pPr>
              <a:lnSpc>
                <a:spcPts val="3379"/>
              </a:lnSpc>
              <a:spcBef>
                <a:spcPct val="0"/>
              </a:spcBef>
            </a:pPr>
            <a:r>
              <a:rPr lang="en-US" sz="2599">
                <a:solidFill>
                  <a:srgbClr val="202124"/>
                </a:solidFill>
                <a:latin typeface="Garet Bold"/>
              </a:rPr>
              <a:t>competivite pricing strategy  </a:t>
            </a:r>
          </a:p>
        </p:txBody>
      </p:sp>
      <p:sp>
        <p:nvSpPr>
          <p:cNvPr id="18" name="TextBox 18"/>
          <p:cNvSpPr txBox="1"/>
          <p:nvPr/>
        </p:nvSpPr>
        <p:spPr>
          <a:xfrm>
            <a:off x="12220524" y="5171611"/>
            <a:ext cx="5574060" cy="852805"/>
          </a:xfrm>
          <a:prstGeom prst="rect">
            <a:avLst/>
          </a:prstGeom>
        </p:spPr>
        <p:txBody>
          <a:bodyPr lIns="0" tIns="0" rIns="0" bIns="0" rtlCol="0" anchor="t">
            <a:spAutoFit/>
          </a:bodyPr>
          <a:lstStyle/>
          <a:p>
            <a:pPr>
              <a:lnSpc>
                <a:spcPts val="3379"/>
              </a:lnSpc>
              <a:spcBef>
                <a:spcPct val="0"/>
              </a:spcBef>
            </a:pPr>
            <a:r>
              <a:rPr lang="en-US" sz="2599">
                <a:solidFill>
                  <a:srgbClr val="202124"/>
                </a:solidFill>
                <a:latin typeface="Garet Bold"/>
              </a:rPr>
              <a:t>Use parts of your intineray to </a:t>
            </a:r>
          </a:p>
          <a:p>
            <a:pPr>
              <a:lnSpc>
                <a:spcPts val="3379"/>
              </a:lnSpc>
              <a:spcBef>
                <a:spcPct val="0"/>
              </a:spcBef>
            </a:pPr>
            <a:r>
              <a:rPr lang="en-US" sz="2599">
                <a:solidFill>
                  <a:srgbClr val="202124"/>
                </a:solidFill>
                <a:latin typeface="Garet Bold"/>
              </a:rPr>
              <a:t>develop various tour packages  </a:t>
            </a:r>
          </a:p>
        </p:txBody>
      </p:sp>
      <p:sp>
        <p:nvSpPr>
          <p:cNvPr id="19" name="TextBox 19"/>
          <p:cNvSpPr txBox="1"/>
          <p:nvPr/>
        </p:nvSpPr>
        <p:spPr>
          <a:xfrm>
            <a:off x="12271572" y="6820218"/>
            <a:ext cx="5174456" cy="1710055"/>
          </a:xfrm>
          <a:prstGeom prst="rect">
            <a:avLst/>
          </a:prstGeom>
        </p:spPr>
        <p:txBody>
          <a:bodyPr lIns="0" tIns="0" rIns="0" bIns="0" rtlCol="0" anchor="t">
            <a:spAutoFit/>
          </a:bodyPr>
          <a:lstStyle/>
          <a:p>
            <a:pPr>
              <a:lnSpc>
                <a:spcPts val="3379"/>
              </a:lnSpc>
              <a:spcBef>
                <a:spcPct val="0"/>
              </a:spcBef>
            </a:pPr>
            <a:r>
              <a:rPr lang="en-US" sz="2599">
                <a:solidFill>
                  <a:srgbClr val="202124"/>
                </a:solidFill>
                <a:latin typeface="Garet Bold"/>
              </a:rPr>
              <a:t>Create a marketing plan that </a:t>
            </a:r>
          </a:p>
          <a:p>
            <a:pPr>
              <a:lnSpc>
                <a:spcPts val="3379"/>
              </a:lnSpc>
              <a:spcBef>
                <a:spcPct val="0"/>
              </a:spcBef>
            </a:pPr>
            <a:r>
              <a:rPr lang="en-US" sz="2599">
                <a:solidFill>
                  <a:srgbClr val="202124"/>
                </a:solidFill>
                <a:latin typeface="Garet Bold"/>
              </a:rPr>
              <a:t>refelcts the best of your </a:t>
            </a:r>
          </a:p>
          <a:p>
            <a:pPr>
              <a:lnSpc>
                <a:spcPts val="3379"/>
              </a:lnSpc>
              <a:spcBef>
                <a:spcPct val="0"/>
              </a:spcBef>
            </a:pPr>
            <a:r>
              <a:rPr lang="en-US" sz="2599">
                <a:solidFill>
                  <a:srgbClr val="202124"/>
                </a:solidFill>
                <a:latin typeface="Garet Bold"/>
              </a:rPr>
              <a:t>product and attracts your </a:t>
            </a:r>
          </a:p>
          <a:p>
            <a:pPr>
              <a:lnSpc>
                <a:spcPts val="3379"/>
              </a:lnSpc>
              <a:spcBef>
                <a:spcPct val="0"/>
              </a:spcBef>
            </a:pPr>
            <a:r>
              <a:rPr lang="en-US" sz="2599">
                <a:solidFill>
                  <a:srgbClr val="202124"/>
                </a:solidFill>
                <a:latin typeface="Garet Bold"/>
              </a:rPr>
              <a:t>target market </a:t>
            </a:r>
          </a:p>
        </p:txBody>
      </p:sp>
      <p:sp>
        <p:nvSpPr>
          <p:cNvPr id="20" name="Freeform 20"/>
          <p:cNvSpPr/>
          <p:nvPr/>
        </p:nvSpPr>
        <p:spPr>
          <a:xfrm>
            <a:off x="818533" y="870934"/>
            <a:ext cx="1380256" cy="1820482"/>
          </a:xfrm>
          <a:custGeom>
            <a:avLst/>
            <a:gdLst/>
            <a:ahLst/>
            <a:cxnLst/>
            <a:rect l="l" t="t" r="r" b="b"/>
            <a:pathLst>
              <a:path w="1380256" h="1820482">
                <a:moveTo>
                  <a:pt x="0" y="0"/>
                </a:moveTo>
                <a:lnTo>
                  <a:pt x="1380256" y="0"/>
                </a:lnTo>
                <a:lnTo>
                  <a:pt x="1380256" y="1820482"/>
                </a:lnTo>
                <a:lnTo>
                  <a:pt x="0" y="18204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1" name="Group 21"/>
          <p:cNvGrpSpPr/>
          <p:nvPr/>
        </p:nvGrpSpPr>
        <p:grpSpPr>
          <a:xfrm>
            <a:off x="61458" y="9337363"/>
            <a:ext cx="2424685" cy="839587"/>
            <a:chOff x="0" y="0"/>
            <a:chExt cx="3232914" cy="1119449"/>
          </a:xfrm>
        </p:grpSpPr>
        <p:sp>
          <p:nvSpPr>
            <p:cNvPr id="22" name="Freeform 22"/>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8"/>
              <a:stretch>
                <a:fillRect/>
              </a:stretch>
            </a:blipFill>
          </p:spPr>
        </p:sp>
        <p:sp>
          <p:nvSpPr>
            <p:cNvPr id="23" name="Freeform 23"/>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9"/>
              <a:stretch>
                <a:fillRect/>
              </a:stretch>
            </a:blipFill>
          </p:spPr>
        </p:sp>
      </p:grpSp>
      <mc:AlternateContent xmlns:mc="http://schemas.openxmlformats.org/markup-compatibility/2006" xmlns:p14="http://schemas.microsoft.com/office/powerpoint/2010/main">
        <mc:Choice Requires="p14">
          <p:contentPart p14:bwMode="auto" r:id="rId10">
            <p14:nvContentPartPr>
              <p14:cNvPr id="2" name="Ink 1">
                <a:extLst>
                  <a:ext uri="{FF2B5EF4-FFF2-40B4-BE49-F238E27FC236}">
                    <a16:creationId xmlns:a16="http://schemas.microsoft.com/office/drawing/2014/main" id="{B3932E98-842A-8174-FED0-7F1F65C2AB37}"/>
                  </a:ext>
                </a:extLst>
              </p14:cNvPr>
              <p14:cNvContentPartPr/>
              <p14:nvPr/>
            </p14:nvContentPartPr>
            <p14:xfrm>
              <a:off x="5483843" y="640552"/>
              <a:ext cx="6309000" cy="2384640"/>
            </p14:xfrm>
          </p:contentPart>
        </mc:Choice>
        <mc:Fallback xmlns="">
          <p:pic>
            <p:nvPicPr>
              <p:cNvPr id="2" name="Ink 1">
                <a:extLst>
                  <a:ext uri="{FF2B5EF4-FFF2-40B4-BE49-F238E27FC236}">
                    <a16:creationId xmlns:a16="http://schemas.microsoft.com/office/drawing/2014/main" id="{B3932E98-842A-8174-FED0-7F1F65C2AB37}"/>
                  </a:ext>
                </a:extLst>
              </p:cNvPr>
              <p:cNvPicPr/>
              <p:nvPr/>
            </p:nvPicPr>
            <p:blipFill>
              <a:blip r:embed="rId11"/>
              <a:stretch>
                <a:fillRect/>
              </a:stretch>
            </p:blipFill>
            <p:spPr>
              <a:xfrm>
                <a:off x="5420843" y="577552"/>
                <a:ext cx="6434640" cy="2510280"/>
              </a:xfrm>
              <a:prstGeom prst="rect">
                <a:avLst/>
              </a:prstGeom>
            </p:spPr>
          </p:pic>
        </mc:Fallback>
      </mc:AlternateContent>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4185F4"/>
        </a:solidFill>
        <a:effectLst/>
      </p:bgPr>
    </p:bg>
    <p:spTree>
      <p:nvGrpSpPr>
        <p:cNvPr id="1" name=""/>
        <p:cNvGrpSpPr/>
        <p:nvPr/>
      </p:nvGrpSpPr>
      <p:grpSpPr>
        <a:xfrm>
          <a:off x="0" y="0"/>
          <a:ext cx="0" cy="0"/>
          <a:chOff x="0" y="0"/>
          <a:chExt cx="0" cy="0"/>
        </a:xfrm>
      </p:grpSpPr>
      <p:sp>
        <p:nvSpPr>
          <p:cNvPr id="2" name="AutoShape 2"/>
          <p:cNvSpPr/>
          <p:nvPr/>
        </p:nvSpPr>
        <p:spPr>
          <a:xfrm>
            <a:off x="1028700" y="9244012"/>
            <a:ext cx="16428878" cy="0"/>
          </a:xfrm>
          <a:prstGeom prst="line">
            <a:avLst/>
          </a:prstGeom>
          <a:ln w="28575" cap="flat">
            <a:solidFill>
              <a:srgbClr val="202124"/>
            </a:solidFill>
            <a:prstDash val="solid"/>
            <a:headEnd type="none" w="sm" len="sm"/>
            <a:tailEnd type="none" w="sm" len="sm"/>
          </a:ln>
        </p:spPr>
      </p:sp>
      <p:sp>
        <p:nvSpPr>
          <p:cNvPr id="3" name="AutoShape 3"/>
          <p:cNvSpPr/>
          <p:nvPr/>
        </p:nvSpPr>
        <p:spPr>
          <a:xfrm>
            <a:off x="1028700" y="1042988"/>
            <a:ext cx="16428878" cy="0"/>
          </a:xfrm>
          <a:prstGeom prst="line">
            <a:avLst/>
          </a:prstGeom>
          <a:ln w="28575" cap="flat">
            <a:solidFill>
              <a:srgbClr val="202124"/>
            </a:solidFill>
            <a:prstDash val="solid"/>
            <a:headEnd type="none" w="sm" len="sm"/>
            <a:tailEnd type="none" w="sm" len="sm"/>
          </a:ln>
        </p:spPr>
      </p:sp>
      <p:sp>
        <p:nvSpPr>
          <p:cNvPr id="7" name="Freeform 7"/>
          <p:cNvSpPr/>
          <p:nvPr/>
        </p:nvSpPr>
        <p:spPr>
          <a:xfrm>
            <a:off x="10820400" y="1736505"/>
            <a:ext cx="2375452" cy="2375452"/>
          </a:xfrm>
          <a:custGeom>
            <a:avLst/>
            <a:gdLst/>
            <a:ahLst/>
            <a:cxnLst/>
            <a:rect l="l" t="t" r="r" b="b"/>
            <a:pathLst>
              <a:path w="2375452" h="2375452">
                <a:moveTo>
                  <a:pt x="0" y="0"/>
                </a:moveTo>
                <a:lnTo>
                  <a:pt x="2375452" y="0"/>
                </a:lnTo>
                <a:lnTo>
                  <a:pt x="2375452" y="2375452"/>
                </a:lnTo>
                <a:lnTo>
                  <a:pt x="0" y="23754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8" name="TextBox 8"/>
          <p:cNvSpPr txBox="1"/>
          <p:nvPr/>
        </p:nvSpPr>
        <p:spPr>
          <a:xfrm>
            <a:off x="5207954" y="2517366"/>
            <a:ext cx="12581084" cy="4572000"/>
          </a:xfrm>
          <a:prstGeom prst="rect">
            <a:avLst/>
          </a:prstGeom>
        </p:spPr>
        <p:txBody>
          <a:bodyPr lIns="0" tIns="0" rIns="0" bIns="0" rtlCol="0" anchor="t">
            <a:spAutoFit/>
          </a:bodyPr>
          <a:lstStyle/>
          <a:p>
            <a:pPr>
              <a:lnSpc>
                <a:spcPts val="12049"/>
              </a:lnSpc>
            </a:pPr>
            <a:r>
              <a:rPr lang="en-US" sz="10041" dirty="0">
                <a:solidFill>
                  <a:srgbClr val="202124"/>
                </a:solidFill>
                <a:latin typeface="Garet Bold"/>
              </a:rPr>
              <a:t>PHASE 4 </a:t>
            </a:r>
          </a:p>
          <a:p>
            <a:pPr>
              <a:lnSpc>
                <a:spcPts val="12049"/>
              </a:lnSpc>
            </a:pPr>
            <a:r>
              <a:rPr lang="en-US" sz="10041" dirty="0">
                <a:solidFill>
                  <a:srgbClr val="202124"/>
                </a:solidFill>
                <a:latin typeface="Garet Bold"/>
              </a:rPr>
              <a:t>PRODUCT </a:t>
            </a:r>
          </a:p>
          <a:p>
            <a:pPr>
              <a:lnSpc>
                <a:spcPts val="12049"/>
              </a:lnSpc>
            </a:pPr>
            <a:r>
              <a:rPr lang="en-US" sz="10041" dirty="0">
                <a:solidFill>
                  <a:srgbClr val="202124"/>
                </a:solidFill>
                <a:latin typeface="Garet Bold"/>
              </a:rPr>
              <a:t>LAUNCH </a:t>
            </a:r>
          </a:p>
        </p:txBody>
      </p:sp>
      <p:sp>
        <p:nvSpPr>
          <p:cNvPr id="9" name="Freeform 9"/>
          <p:cNvSpPr/>
          <p:nvPr/>
        </p:nvSpPr>
        <p:spPr>
          <a:xfrm rot="-1065835">
            <a:off x="14494827" y="473806"/>
            <a:ext cx="3495877" cy="2495182"/>
          </a:xfrm>
          <a:custGeom>
            <a:avLst/>
            <a:gdLst/>
            <a:ahLst/>
            <a:cxnLst/>
            <a:rect l="l" t="t" r="r" b="b"/>
            <a:pathLst>
              <a:path w="3495877" h="2495182">
                <a:moveTo>
                  <a:pt x="0" y="0"/>
                </a:moveTo>
                <a:lnTo>
                  <a:pt x="3495877" y="0"/>
                </a:lnTo>
                <a:lnTo>
                  <a:pt x="3495877" y="2495182"/>
                </a:lnTo>
                <a:lnTo>
                  <a:pt x="0" y="2495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655069" y="2313252"/>
            <a:ext cx="2933762" cy="4773873"/>
          </a:xfrm>
          <a:custGeom>
            <a:avLst/>
            <a:gdLst/>
            <a:ahLst/>
            <a:cxnLst/>
            <a:rect l="l" t="t" r="r" b="b"/>
            <a:pathLst>
              <a:path w="2933762" h="4773873">
                <a:moveTo>
                  <a:pt x="0" y="0"/>
                </a:moveTo>
                <a:lnTo>
                  <a:pt x="2933763" y="0"/>
                </a:lnTo>
                <a:lnTo>
                  <a:pt x="2933763" y="4773873"/>
                </a:lnTo>
                <a:lnTo>
                  <a:pt x="0" y="47738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1" name="Group 11"/>
          <p:cNvGrpSpPr/>
          <p:nvPr/>
        </p:nvGrpSpPr>
        <p:grpSpPr>
          <a:xfrm>
            <a:off x="61458" y="9337363"/>
            <a:ext cx="2424685" cy="839587"/>
            <a:chOff x="0" y="0"/>
            <a:chExt cx="3232914" cy="1119449"/>
          </a:xfrm>
        </p:grpSpPr>
        <p:sp>
          <p:nvSpPr>
            <p:cNvPr id="12" name="Freeform 12"/>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8"/>
              <a:stretch>
                <a:fillRect/>
              </a:stretch>
            </a:blipFill>
          </p:spPr>
        </p:sp>
        <p:sp>
          <p:nvSpPr>
            <p:cNvPr id="13" name="Freeform 13"/>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9"/>
              <a:stretch>
                <a:fillRect/>
              </a:stretch>
            </a:blipFill>
          </p:spPr>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00065" y="-290465"/>
            <a:ext cx="1809471" cy="1809471"/>
          </a:xfrm>
          <a:custGeom>
            <a:avLst/>
            <a:gdLst/>
            <a:ahLst/>
            <a:cxnLst/>
            <a:rect l="l" t="t" r="r" b="b"/>
            <a:pathLst>
              <a:path w="1809471" h="1809471">
                <a:moveTo>
                  <a:pt x="0" y="0"/>
                </a:moveTo>
                <a:lnTo>
                  <a:pt x="1809471" y="0"/>
                </a:lnTo>
                <a:lnTo>
                  <a:pt x="1809471" y="1809470"/>
                </a:lnTo>
                <a:lnTo>
                  <a:pt x="0" y="18094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1666168" y="512332"/>
            <a:ext cx="16358217" cy="1143000"/>
          </a:xfrm>
          <a:prstGeom prst="rect">
            <a:avLst/>
          </a:prstGeom>
        </p:spPr>
        <p:txBody>
          <a:bodyPr lIns="0" tIns="0" rIns="0" bIns="0" rtlCol="0" anchor="t">
            <a:spAutoFit/>
          </a:bodyPr>
          <a:lstStyle/>
          <a:p>
            <a:pPr>
              <a:lnSpc>
                <a:spcPts val="9000"/>
              </a:lnSpc>
            </a:pPr>
            <a:r>
              <a:rPr lang="en-US" sz="7500" dirty="0">
                <a:solidFill>
                  <a:srgbClr val="202124"/>
                </a:solidFill>
                <a:latin typeface="Garet Bold"/>
              </a:rPr>
              <a:t> ROAD MAP </a:t>
            </a:r>
          </a:p>
        </p:txBody>
      </p:sp>
      <p:sp>
        <p:nvSpPr>
          <p:cNvPr id="7" name="Freeform 7"/>
          <p:cNvSpPr/>
          <p:nvPr/>
        </p:nvSpPr>
        <p:spPr>
          <a:xfrm rot="-7289350">
            <a:off x="1601558" y="3399377"/>
            <a:ext cx="12687089" cy="3488246"/>
          </a:xfrm>
          <a:custGeom>
            <a:avLst/>
            <a:gdLst/>
            <a:ahLst/>
            <a:cxnLst/>
            <a:rect l="l" t="t" r="r" b="b"/>
            <a:pathLst>
              <a:path w="12687089" h="3488246">
                <a:moveTo>
                  <a:pt x="0" y="0"/>
                </a:moveTo>
                <a:lnTo>
                  <a:pt x="12687089" y="0"/>
                </a:lnTo>
                <a:lnTo>
                  <a:pt x="12687089" y="3488246"/>
                </a:lnTo>
                <a:lnTo>
                  <a:pt x="0" y="34882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9656253" y="9258300"/>
            <a:ext cx="1400222" cy="1114927"/>
          </a:xfrm>
          <a:custGeom>
            <a:avLst/>
            <a:gdLst/>
            <a:ahLst/>
            <a:cxnLst/>
            <a:rect l="l" t="t" r="r" b="b"/>
            <a:pathLst>
              <a:path w="1400222" h="1114927">
                <a:moveTo>
                  <a:pt x="0" y="0"/>
                </a:moveTo>
                <a:lnTo>
                  <a:pt x="1400222" y="0"/>
                </a:lnTo>
                <a:lnTo>
                  <a:pt x="1400222" y="1114927"/>
                </a:lnTo>
                <a:lnTo>
                  <a:pt x="0" y="11149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3883487" y="225990"/>
            <a:ext cx="740434" cy="971061"/>
          </a:xfrm>
          <a:custGeom>
            <a:avLst/>
            <a:gdLst/>
            <a:ahLst/>
            <a:cxnLst/>
            <a:rect l="l" t="t" r="r" b="b"/>
            <a:pathLst>
              <a:path w="740434" h="971061">
                <a:moveTo>
                  <a:pt x="0" y="0"/>
                </a:moveTo>
                <a:lnTo>
                  <a:pt x="740434" y="0"/>
                </a:lnTo>
                <a:lnTo>
                  <a:pt x="740434" y="971061"/>
                </a:lnTo>
                <a:lnTo>
                  <a:pt x="0" y="9710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8756670" y="2423741"/>
            <a:ext cx="733070" cy="748348"/>
          </a:xfrm>
          <a:custGeom>
            <a:avLst/>
            <a:gdLst/>
            <a:ahLst/>
            <a:cxnLst/>
            <a:rect l="l" t="t" r="r" b="b"/>
            <a:pathLst>
              <a:path w="733070" h="748348">
                <a:moveTo>
                  <a:pt x="0" y="0"/>
                </a:moveTo>
                <a:lnTo>
                  <a:pt x="733069" y="0"/>
                </a:lnTo>
                <a:lnTo>
                  <a:pt x="733069" y="748348"/>
                </a:lnTo>
                <a:lnTo>
                  <a:pt x="0" y="7483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7333188" y="4495252"/>
            <a:ext cx="453758" cy="1287257"/>
          </a:xfrm>
          <a:custGeom>
            <a:avLst/>
            <a:gdLst/>
            <a:ahLst/>
            <a:cxnLst/>
            <a:rect l="l" t="t" r="r" b="b"/>
            <a:pathLst>
              <a:path w="453758" h="1287257">
                <a:moveTo>
                  <a:pt x="0" y="0"/>
                </a:moveTo>
                <a:lnTo>
                  <a:pt x="453758" y="0"/>
                </a:lnTo>
                <a:lnTo>
                  <a:pt x="453758" y="1287256"/>
                </a:lnTo>
                <a:lnTo>
                  <a:pt x="0" y="12872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flipH="1">
            <a:off x="8721843" y="9088460"/>
            <a:ext cx="603840" cy="1284767"/>
          </a:xfrm>
          <a:custGeom>
            <a:avLst/>
            <a:gdLst/>
            <a:ahLst/>
            <a:cxnLst/>
            <a:rect l="l" t="t" r="r" b="b"/>
            <a:pathLst>
              <a:path w="603840" h="1284767">
                <a:moveTo>
                  <a:pt x="603841" y="0"/>
                </a:moveTo>
                <a:lnTo>
                  <a:pt x="0" y="0"/>
                </a:lnTo>
                <a:lnTo>
                  <a:pt x="0" y="1284767"/>
                </a:lnTo>
                <a:lnTo>
                  <a:pt x="603841" y="1284767"/>
                </a:lnTo>
                <a:lnTo>
                  <a:pt x="603841"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p:nvPr/>
        </p:nvSpPr>
        <p:spPr>
          <a:xfrm>
            <a:off x="-928086" y="9194898"/>
            <a:ext cx="5059726" cy="1366126"/>
          </a:xfrm>
          <a:custGeom>
            <a:avLst/>
            <a:gdLst/>
            <a:ahLst/>
            <a:cxnLst/>
            <a:rect l="l" t="t" r="r" b="b"/>
            <a:pathLst>
              <a:path w="5059726" h="1366126">
                <a:moveTo>
                  <a:pt x="0" y="0"/>
                </a:moveTo>
                <a:lnTo>
                  <a:pt x="5059726" y="0"/>
                </a:lnTo>
                <a:lnTo>
                  <a:pt x="5059726" y="1366127"/>
                </a:lnTo>
                <a:lnTo>
                  <a:pt x="0" y="13661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Freeform 14"/>
          <p:cNvSpPr/>
          <p:nvPr/>
        </p:nvSpPr>
        <p:spPr>
          <a:xfrm>
            <a:off x="-215392" y="225990"/>
            <a:ext cx="1823538" cy="492355"/>
          </a:xfrm>
          <a:custGeom>
            <a:avLst/>
            <a:gdLst/>
            <a:ahLst/>
            <a:cxnLst/>
            <a:rect l="l" t="t" r="r" b="b"/>
            <a:pathLst>
              <a:path w="1823538" h="492355">
                <a:moveTo>
                  <a:pt x="0" y="0"/>
                </a:moveTo>
                <a:lnTo>
                  <a:pt x="1823538" y="0"/>
                </a:lnTo>
                <a:lnTo>
                  <a:pt x="1823538" y="492355"/>
                </a:lnTo>
                <a:lnTo>
                  <a:pt x="0" y="4923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5" name="Freeform 15"/>
          <p:cNvSpPr/>
          <p:nvPr/>
        </p:nvSpPr>
        <p:spPr>
          <a:xfrm>
            <a:off x="411283" y="5635746"/>
            <a:ext cx="1823538" cy="492355"/>
          </a:xfrm>
          <a:custGeom>
            <a:avLst/>
            <a:gdLst/>
            <a:ahLst/>
            <a:cxnLst/>
            <a:rect l="l" t="t" r="r" b="b"/>
            <a:pathLst>
              <a:path w="1823538" h="492355">
                <a:moveTo>
                  <a:pt x="0" y="0"/>
                </a:moveTo>
                <a:lnTo>
                  <a:pt x="1823538" y="0"/>
                </a:lnTo>
                <a:lnTo>
                  <a:pt x="1823538" y="492356"/>
                </a:lnTo>
                <a:lnTo>
                  <a:pt x="0" y="49235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6" name="TextBox 16"/>
          <p:cNvSpPr txBox="1"/>
          <p:nvPr/>
        </p:nvSpPr>
        <p:spPr>
          <a:xfrm>
            <a:off x="6596810" y="310942"/>
            <a:ext cx="4383009" cy="905510"/>
          </a:xfrm>
          <a:prstGeom prst="rect">
            <a:avLst/>
          </a:prstGeom>
        </p:spPr>
        <p:txBody>
          <a:bodyPr lIns="0" tIns="0" rIns="0" bIns="0" rtlCol="0" anchor="t">
            <a:spAutoFit/>
          </a:bodyPr>
          <a:lstStyle/>
          <a:p>
            <a:pPr>
              <a:lnSpc>
                <a:spcPts val="3640"/>
              </a:lnSpc>
            </a:pPr>
            <a:r>
              <a:rPr lang="en-US" sz="2600">
                <a:solidFill>
                  <a:srgbClr val="00BF63"/>
                </a:solidFill>
                <a:latin typeface="Garet Bold"/>
              </a:rPr>
              <a:t>PHASE 1</a:t>
            </a:r>
          </a:p>
          <a:p>
            <a:pPr>
              <a:lnSpc>
                <a:spcPts val="3640"/>
              </a:lnSpc>
              <a:spcBef>
                <a:spcPct val="0"/>
              </a:spcBef>
            </a:pPr>
            <a:r>
              <a:rPr lang="en-US" sz="2600">
                <a:solidFill>
                  <a:srgbClr val="00BF63"/>
                </a:solidFill>
                <a:latin typeface="Garet Bold"/>
              </a:rPr>
              <a:t>IDENTIFYING POTENTIAL </a:t>
            </a:r>
          </a:p>
        </p:txBody>
      </p:sp>
      <p:sp>
        <p:nvSpPr>
          <p:cNvPr id="17" name="TextBox 17"/>
          <p:cNvSpPr txBox="1"/>
          <p:nvPr/>
        </p:nvSpPr>
        <p:spPr>
          <a:xfrm>
            <a:off x="5981856" y="1252228"/>
            <a:ext cx="5074618" cy="1397000"/>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Garet"/>
              </a:rPr>
              <a:t>STEP 1:  Inventory of Tourism Assets </a:t>
            </a:r>
          </a:p>
          <a:p>
            <a:pPr>
              <a:lnSpc>
                <a:spcPts val="2800"/>
              </a:lnSpc>
              <a:spcBef>
                <a:spcPct val="0"/>
              </a:spcBef>
            </a:pPr>
            <a:r>
              <a:rPr lang="en-US" sz="2000">
                <a:solidFill>
                  <a:srgbClr val="000000"/>
                </a:solidFill>
                <a:latin typeface="Garet"/>
              </a:rPr>
              <a:t>STEP 2: Conduct Market Research </a:t>
            </a:r>
          </a:p>
          <a:p>
            <a:pPr>
              <a:lnSpc>
                <a:spcPts val="2800"/>
              </a:lnSpc>
              <a:spcBef>
                <a:spcPct val="0"/>
              </a:spcBef>
            </a:pPr>
            <a:r>
              <a:rPr lang="en-US" sz="2000">
                <a:solidFill>
                  <a:srgbClr val="000000"/>
                </a:solidFill>
                <a:latin typeface="Garet"/>
              </a:rPr>
              <a:t>STEP 3: Stakeholder Roles</a:t>
            </a:r>
          </a:p>
          <a:p>
            <a:pPr>
              <a:lnSpc>
                <a:spcPts val="2800"/>
              </a:lnSpc>
              <a:spcBef>
                <a:spcPct val="0"/>
              </a:spcBef>
            </a:pPr>
            <a:endParaRPr lang="en-US" sz="2000">
              <a:solidFill>
                <a:srgbClr val="000000"/>
              </a:solidFill>
              <a:latin typeface="Garet"/>
            </a:endParaRPr>
          </a:p>
        </p:txBody>
      </p:sp>
      <p:sp>
        <p:nvSpPr>
          <p:cNvPr id="18" name="TextBox 18"/>
          <p:cNvSpPr txBox="1"/>
          <p:nvPr/>
        </p:nvSpPr>
        <p:spPr>
          <a:xfrm>
            <a:off x="2325299" y="2281497"/>
            <a:ext cx="3691399" cy="1819503"/>
          </a:xfrm>
          <a:prstGeom prst="rect">
            <a:avLst/>
          </a:prstGeom>
        </p:spPr>
        <p:txBody>
          <a:bodyPr lIns="0" tIns="0" rIns="0" bIns="0" rtlCol="0" anchor="t">
            <a:spAutoFit/>
          </a:bodyPr>
          <a:lstStyle/>
          <a:p>
            <a:pPr>
              <a:lnSpc>
                <a:spcPts val="3662"/>
              </a:lnSpc>
            </a:pPr>
            <a:r>
              <a:rPr lang="en-US" sz="2616">
                <a:solidFill>
                  <a:srgbClr val="FF6C3C"/>
                </a:solidFill>
                <a:latin typeface="Garet Bold"/>
              </a:rPr>
              <a:t>PHASE 2</a:t>
            </a:r>
          </a:p>
          <a:p>
            <a:pPr>
              <a:lnSpc>
                <a:spcPts val="3662"/>
              </a:lnSpc>
            </a:pPr>
            <a:r>
              <a:rPr lang="en-US" sz="2616">
                <a:solidFill>
                  <a:srgbClr val="FF6C3C"/>
                </a:solidFill>
                <a:latin typeface="Garet Bold"/>
              </a:rPr>
              <a:t>MARKET REDINESS ASSESSMENT</a:t>
            </a:r>
          </a:p>
          <a:p>
            <a:pPr>
              <a:lnSpc>
                <a:spcPts val="3662"/>
              </a:lnSpc>
              <a:spcBef>
                <a:spcPct val="0"/>
              </a:spcBef>
            </a:pPr>
            <a:endParaRPr lang="en-US" sz="2616">
              <a:solidFill>
                <a:srgbClr val="FF6C3C"/>
              </a:solidFill>
              <a:latin typeface="Garet Bold"/>
            </a:endParaRPr>
          </a:p>
        </p:txBody>
      </p:sp>
      <p:sp>
        <p:nvSpPr>
          <p:cNvPr id="19" name="TextBox 19"/>
          <p:cNvSpPr txBox="1"/>
          <p:nvPr/>
        </p:nvSpPr>
        <p:spPr>
          <a:xfrm>
            <a:off x="4498527" y="6287333"/>
            <a:ext cx="3691399" cy="905510"/>
          </a:xfrm>
          <a:prstGeom prst="rect">
            <a:avLst/>
          </a:prstGeom>
        </p:spPr>
        <p:txBody>
          <a:bodyPr lIns="0" tIns="0" rIns="0" bIns="0" rtlCol="0" anchor="t">
            <a:spAutoFit/>
          </a:bodyPr>
          <a:lstStyle/>
          <a:p>
            <a:pPr>
              <a:lnSpc>
                <a:spcPts val="3640"/>
              </a:lnSpc>
            </a:pPr>
            <a:r>
              <a:rPr lang="en-US" sz="2600">
                <a:solidFill>
                  <a:srgbClr val="FF66C4"/>
                </a:solidFill>
                <a:latin typeface="Garet Bold"/>
              </a:rPr>
              <a:t>PHASE 4 </a:t>
            </a:r>
          </a:p>
          <a:p>
            <a:pPr>
              <a:lnSpc>
                <a:spcPts val="3640"/>
              </a:lnSpc>
              <a:spcBef>
                <a:spcPct val="0"/>
              </a:spcBef>
            </a:pPr>
            <a:r>
              <a:rPr lang="en-US" sz="2600">
                <a:solidFill>
                  <a:srgbClr val="FF66C4"/>
                </a:solidFill>
                <a:latin typeface="Garet Bold"/>
              </a:rPr>
              <a:t>PRODUCT LAUNCH </a:t>
            </a:r>
          </a:p>
        </p:txBody>
      </p:sp>
      <p:sp>
        <p:nvSpPr>
          <p:cNvPr id="20" name="Freeform 20"/>
          <p:cNvSpPr/>
          <p:nvPr/>
        </p:nvSpPr>
        <p:spPr>
          <a:xfrm>
            <a:off x="8088323" y="121915"/>
            <a:ext cx="1823538" cy="492355"/>
          </a:xfrm>
          <a:custGeom>
            <a:avLst/>
            <a:gdLst/>
            <a:ahLst/>
            <a:cxnLst/>
            <a:rect l="l" t="t" r="r" b="b"/>
            <a:pathLst>
              <a:path w="1823538" h="492355">
                <a:moveTo>
                  <a:pt x="0" y="0"/>
                </a:moveTo>
                <a:lnTo>
                  <a:pt x="1823538" y="0"/>
                </a:lnTo>
                <a:lnTo>
                  <a:pt x="1823538" y="492355"/>
                </a:lnTo>
                <a:lnTo>
                  <a:pt x="0" y="4923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1" name="Freeform 21"/>
          <p:cNvSpPr/>
          <p:nvPr/>
        </p:nvSpPr>
        <p:spPr>
          <a:xfrm>
            <a:off x="5771875" y="2338647"/>
            <a:ext cx="489647" cy="833442"/>
          </a:xfrm>
          <a:custGeom>
            <a:avLst/>
            <a:gdLst/>
            <a:ahLst/>
            <a:cxnLst/>
            <a:rect l="l" t="t" r="r" b="b"/>
            <a:pathLst>
              <a:path w="489647" h="833442">
                <a:moveTo>
                  <a:pt x="0" y="0"/>
                </a:moveTo>
                <a:lnTo>
                  <a:pt x="489647" y="0"/>
                </a:lnTo>
                <a:lnTo>
                  <a:pt x="489647" y="833442"/>
                </a:lnTo>
                <a:lnTo>
                  <a:pt x="0" y="83344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2" name="Freeform 22"/>
          <p:cNvSpPr/>
          <p:nvPr/>
        </p:nvSpPr>
        <p:spPr>
          <a:xfrm>
            <a:off x="8510445" y="3354078"/>
            <a:ext cx="489647" cy="833442"/>
          </a:xfrm>
          <a:custGeom>
            <a:avLst/>
            <a:gdLst/>
            <a:ahLst/>
            <a:cxnLst/>
            <a:rect l="l" t="t" r="r" b="b"/>
            <a:pathLst>
              <a:path w="489647" h="833442">
                <a:moveTo>
                  <a:pt x="0" y="0"/>
                </a:moveTo>
                <a:lnTo>
                  <a:pt x="489647" y="0"/>
                </a:lnTo>
                <a:lnTo>
                  <a:pt x="489647" y="833443"/>
                </a:lnTo>
                <a:lnTo>
                  <a:pt x="0" y="83344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3" name="Freeform 23"/>
          <p:cNvSpPr/>
          <p:nvPr/>
        </p:nvSpPr>
        <p:spPr>
          <a:xfrm>
            <a:off x="9756442" y="8361456"/>
            <a:ext cx="489647" cy="833442"/>
          </a:xfrm>
          <a:custGeom>
            <a:avLst/>
            <a:gdLst/>
            <a:ahLst/>
            <a:cxnLst/>
            <a:rect l="l" t="t" r="r" b="b"/>
            <a:pathLst>
              <a:path w="489647" h="833442">
                <a:moveTo>
                  <a:pt x="0" y="0"/>
                </a:moveTo>
                <a:lnTo>
                  <a:pt x="489648" y="0"/>
                </a:lnTo>
                <a:lnTo>
                  <a:pt x="489648" y="833442"/>
                </a:lnTo>
                <a:lnTo>
                  <a:pt x="0" y="83344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4" name="Freeform 24"/>
          <p:cNvSpPr/>
          <p:nvPr/>
        </p:nvSpPr>
        <p:spPr>
          <a:xfrm>
            <a:off x="5180615" y="368092"/>
            <a:ext cx="489647" cy="833442"/>
          </a:xfrm>
          <a:custGeom>
            <a:avLst/>
            <a:gdLst/>
            <a:ahLst/>
            <a:cxnLst/>
            <a:rect l="l" t="t" r="r" b="b"/>
            <a:pathLst>
              <a:path w="489647" h="833442">
                <a:moveTo>
                  <a:pt x="0" y="0"/>
                </a:moveTo>
                <a:lnTo>
                  <a:pt x="489648" y="0"/>
                </a:lnTo>
                <a:lnTo>
                  <a:pt x="489648" y="833443"/>
                </a:lnTo>
                <a:lnTo>
                  <a:pt x="0" y="83344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5" name="Freeform 25"/>
          <p:cNvSpPr/>
          <p:nvPr/>
        </p:nvSpPr>
        <p:spPr>
          <a:xfrm>
            <a:off x="7843499" y="6249406"/>
            <a:ext cx="489647" cy="833442"/>
          </a:xfrm>
          <a:custGeom>
            <a:avLst/>
            <a:gdLst/>
            <a:ahLst/>
            <a:cxnLst/>
            <a:rect l="l" t="t" r="r" b="b"/>
            <a:pathLst>
              <a:path w="489647" h="833442">
                <a:moveTo>
                  <a:pt x="0" y="0"/>
                </a:moveTo>
                <a:lnTo>
                  <a:pt x="489648" y="0"/>
                </a:lnTo>
                <a:lnTo>
                  <a:pt x="489648" y="833442"/>
                </a:lnTo>
                <a:lnTo>
                  <a:pt x="0" y="833442"/>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26" name="Freeform 26"/>
          <p:cNvSpPr/>
          <p:nvPr/>
        </p:nvSpPr>
        <p:spPr>
          <a:xfrm>
            <a:off x="8721843" y="7295933"/>
            <a:ext cx="740434" cy="971061"/>
          </a:xfrm>
          <a:custGeom>
            <a:avLst/>
            <a:gdLst/>
            <a:ahLst/>
            <a:cxnLst/>
            <a:rect l="l" t="t" r="r" b="b"/>
            <a:pathLst>
              <a:path w="740434" h="971061">
                <a:moveTo>
                  <a:pt x="0" y="0"/>
                </a:moveTo>
                <a:lnTo>
                  <a:pt x="740435" y="0"/>
                </a:lnTo>
                <a:lnTo>
                  <a:pt x="740435" y="971061"/>
                </a:lnTo>
                <a:lnTo>
                  <a:pt x="0" y="9710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7" name="Freeform 27"/>
          <p:cNvSpPr/>
          <p:nvPr/>
        </p:nvSpPr>
        <p:spPr>
          <a:xfrm>
            <a:off x="5854580" y="435636"/>
            <a:ext cx="552947" cy="777803"/>
          </a:xfrm>
          <a:custGeom>
            <a:avLst/>
            <a:gdLst/>
            <a:ahLst/>
            <a:cxnLst/>
            <a:rect l="l" t="t" r="r" b="b"/>
            <a:pathLst>
              <a:path w="552947" h="777803">
                <a:moveTo>
                  <a:pt x="0" y="0"/>
                </a:moveTo>
                <a:lnTo>
                  <a:pt x="552947" y="0"/>
                </a:lnTo>
                <a:lnTo>
                  <a:pt x="552947" y="777802"/>
                </a:lnTo>
                <a:lnTo>
                  <a:pt x="0" y="77780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28" name="Freeform 28"/>
          <p:cNvSpPr/>
          <p:nvPr/>
        </p:nvSpPr>
        <p:spPr>
          <a:xfrm>
            <a:off x="1370543" y="2394155"/>
            <a:ext cx="864278" cy="925599"/>
          </a:xfrm>
          <a:custGeom>
            <a:avLst/>
            <a:gdLst/>
            <a:ahLst/>
            <a:cxnLst/>
            <a:rect l="l" t="t" r="r" b="b"/>
            <a:pathLst>
              <a:path w="864278" h="925599">
                <a:moveTo>
                  <a:pt x="0" y="0"/>
                </a:moveTo>
                <a:lnTo>
                  <a:pt x="864278" y="0"/>
                </a:lnTo>
                <a:lnTo>
                  <a:pt x="864278" y="925599"/>
                </a:lnTo>
                <a:lnTo>
                  <a:pt x="0" y="925599"/>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29" name="Freeform 29"/>
          <p:cNvSpPr/>
          <p:nvPr/>
        </p:nvSpPr>
        <p:spPr>
          <a:xfrm>
            <a:off x="9586161" y="3319754"/>
            <a:ext cx="830211" cy="1095002"/>
          </a:xfrm>
          <a:custGeom>
            <a:avLst/>
            <a:gdLst/>
            <a:ahLst/>
            <a:cxnLst/>
            <a:rect l="l" t="t" r="r" b="b"/>
            <a:pathLst>
              <a:path w="830211" h="1095002">
                <a:moveTo>
                  <a:pt x="0" y="0"/>
                </a:moveTo>
                <a:lnTo>
                  <a:pt x="830210" y="0"/>
                </a:lnTo>
                <a:lnTo>
                  <a:pt x="830210" y="1095002"/>
                </a:lnTo>
                <a:lnTo>
                  <a:pt x="0" y="1095002"/>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30" name="Freeform 30"/>
          <p:cNvSpPr/>
          <p:nvPr/>
        </p:nvSpPr>
        <p:spPr>
          <a:xfrm>
            <a:off x="3670547" y="6128102"/>
            <a:ext cx="661282" cy="1076050"/>
          </a:xfrm>
          <a:custGeom>
            <a:avLst/>
            <a:gdLst/>
            <a:ahLst/>
            <a:cxnLst/>
            <a:rect l="l" t="t" r="r" b="b"/>
            <a:pathLst>
              <a:path w="661282" h="1076050">
                <a:moveTo>
                  <a:pt x="0" y="0"/>
                </a:moveTo>
                <a:lnTo>
                  <a:pt x="661282" y="0"/>
                </a:lnTo>
                <a:lnTo>
                  <a:pt x="661282" y="1076050"/>
                </a:lnTo>
                <a:lnTo>
                  <a:pt x="0" y="1076050"/>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31" name="Freeform 31"/>
          <p:cNvSpPr/>
          <p:nvPr/>
        </p:nvSpPr>
        <p:spPr>
          <a:xfrm>
            <a:off x="11311158" y="8108157"/>
            <a:ext cx="710021" cy="859979"/>
          </a:xfrm>
          <a:custGeom>
            <a:avLst/>
            <a:gdLst/>
            <a:ahLst/>
            <a:cxnLst/>
            <a:rect l="l" t="t" r="r" b="b"/>
            <a:pathLst>
              <a:path w="710021" h="859979">
                <a:moveTo>
                  <a:pt x="0" y="0"/>
                </a:moveTo>
                <a:lnTo>
                  <a:pt x="710020" y="0"/>
                </a:lnTo>
                <a:lnTo>
                  <a:pt x="710020" y="859980"/>
                </a:lnTo>
                <a:lnTo>
                  <a:pt x="0" y="859980"/>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sp>
        <p:nvSpPr>
          <p:cNvPr id="32" name="TextBox 32"/>
          <p:cNvSpPr txBox="1"/>
          <p:nvPr/>
        </p:nvSpPr>
        <p:spPr>
          <a:xfrm>
            <a:off x="10518453" y="3296928"/>
            <a:ext cx="5871166" cy="905510"/>
          </a:xfrm>
          <a:prstGeom prst="rect">
            <a:avLst/>
          </a:prstGeom>
        </p:spPr>
        <p:txBody>
          <a:bodyPr lIns="0" tIns="0" rIns="0" bIns="0" rtlCol="0" anchor="t">
            <a:spAutoFit/>
          </a:bodyPr>
          <a:lstStyle/>
          <a:p>
            <a:pPr>
              <a:lnSpc>
                <a:spcPts val="3640"/>
              </a:lnSpc>
            </a:pPr>
            <a:r>
              <a:rPr lang="en-US" sz="2600">
                <a:solidFill>
                  <a:srgbClr val="FBBB0B"/>
                </a:solidFill>
                <a:latin typeface="Garet Bold"/>
              </a:rPr>
              <a:t>PHASE 3 </a:t>
            </a:r>
          </a:p>
          <a:p>
            <a:pPr>
              <a:lnSpc>
                <a:spcPts val="3640"/>
              </a:lnSpc>
              <a:spcBef>
                <a:spcPct val="0"/>
              </a:spcBef>
            </a:pPr>
            <a:r>
              <a:rPr lang="en-US" sz="2600">
                <a:solidFill>
                  <a:srgbClr val="FBBB0B"/>
                </a:solidFill>
                <a:latin typeface="Garet Bold"/>
              </a:rPr>
              <a:t>BUILDING A TOURISM PRODUCT </a:t>
            </a:r>
            <a:r>
              <a:rPr lang="en-US" sz="2600">
                <a:solidFill>
                  <a:srgbClr val="00BF63"/>
                </a:solidFill>
                <a:latin typeface="Garet Bold"/>
              </a:rPr>
              <a:t> </a:t>
            </a:r>
          </a:p>
        </p:txBody>
      </p:sp>
      <p:sp>
        <p:nvSpPr>
          <p:cNvPr id="33" name="TextBox 33"/>
          <p:cNvSpPr txBox="1"/>
          <p:nvPr/>
        </p:nvSpPr>
        <p:spPr>
          <a:xfrm>
            <a:off x="12198360" y="8051007"/>
            <a:ext cx="4701034" cy="905510"/>
          </a:xfrm>
          <a:prstGeom prst="rect">
            <a:avLst/>
          </a:prstGeom>
        </p:spPr>
        <p:txBody>
          <a:bodyPr lIns="0" tIns="0" rIns="0" bIns="0" rtlCol="0" anchor="t">
            <a:spAutoFit/>
          </a:bodyPr>
          <a:lstStyle/>
          <a:p>
            <a:pPr>
              <a:lnSpc>
                <a:spcPts val="3640"/>
              </a:lnSpc>
            </a:pPr>
            <a:r>
              <a:rPr lang="en-US" sz="2600">
                <a:solidFill>
                  <a:srgbClr val="8C52FF"/>
                </a:solidFill>
                <a:latin typeface="Garet Bold"/>
              </a:rPr>
              <a:t>PHASE 5 </a:t>
            </a:r>
          </a:p>
          <a:p>
            <a:pPr>
              <a:lnSpc>
                <a:spcPts val="3640"/>
              </a:lnSpc>
              <a:spcBef>
                <a:spcPct val="0"/>
              </a:spcBef>
            </a:pPr>
            <a:r>
              <a:rPr lang="en-US" sz="2600">
                <a:solidFill>
                  <a:srgbClr val="8C52FF"/>
                </a:solidFill>
                <a:latin typeface="Garet Bold"/>
              </a:rPr>
              <a:t>FINE TUNING &amp; UPSCALING </a:t>
            </a:r>
          </a:p>
        </p:txBody>
      </p:sp>
      <p:sp>
        <p:nvSpPr>
          <p:cNvPr id="34" name="TextBox 34"/>
          <p:cNvSpPr txBox="1"/>
          <p:nvPr/>
        </p:nvSpPr>
        <p:spPr>
          <a:xfrm>
            <a:off x="1506721" y="3697206"/>
            <a:ext cx="5826467" cy="1397000"/>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Garet"/>
              </a:rPr>
              <a:t>STEP 4: Quality Assessment &amp; Gap Analysis  </a:t>
            </a:r>
          </a:p>
          <a:p>
            <a:pPr>
              <a:lnSpc>
                <a:spcPts val="2800"/>
              </a:lnSpc>
              <a:spcBef>
                <a:spcPct val="0"/>
              </a:spcBef>
            </a:pPr>
            <a:r>
              <a:rPr lang="en-US" sz="2000">
                <a:solidFill>
                  <a:srgbClr val="000000"/>
                </a:solidFill>
                <a:latin typeface="Garet"/>
              </a:rPr>
              <a:t>STEP 5: Define Product Concept</a:t>
            </a:r>
          </a:p>
          <a:p>
            <a:pPr>
              <a:lnSpc>
                <a:spcPts val="2800"/>
              </a:lnSpc>
              <a:spcBef>
                <a:spcPct val="0"/>
              </a:spcBef>
            </a:pPr>
            <a:r>
              <a:rPr lang="en-US" sz="2000">
                <a:solidFill>
                  <a:srgbClr val="000000"/>
                </a:solidFill>
                <a:latin typeface="Garet"/>
              </a:rPr>
              <a:t>STEP 6: Public Polices &amp; Investment Plans  </a:t>
            </a:r>
          </a:p>
          <a:p>
            <a:pPr>
              <a:lnSpc>
                <a:spcPts val="2800"/>
              </a:lnSpc>
              <a:spcBef>
                <a:spcPct val="0"/>
              </a:spcBef>
            </a:pPr>
            <a:endParaRPr lang="en-US" sz="2000">
              <a:solidFill>
                <a:srgbClr val="000000"/>
              </a:solidFill>
              <a:latin typeface="Garet"/>
            </a:endParaRPr>
          </a:p>
        </p:txBody>
      </p:sp>
      <p:sp>
        <p:nvSpPr>
          <p:cNvPr id="35" name="TextBox 35"/>
          <p:cNvSpPr txBox="1"/>
          <p:nvPr/>
        </p:nvSpPr>
        <p:spPr>
          <a:xfrm>
            <a:off x="9756442" y="4521422"/>
            <a:ext cx="6633176" cy="3159125"/>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Garet"/>
              </a:rPr>
              <a:t>STEP 7: Cooperation with Local Suppliers </a:t>
            </a:r>
          </a:p>
          <a:p>
            <a:pPr>
              <a:lnSpc>
                <a:spcPts val="2800"/>
              </a:lnSpc>
              <a:spcBef>
                <a:spcPct val="0"/>
              </a:spcBef>
            </a:pPr>
            <a:r>
              <a:rPr lang="en-US" sz="2000">
                <a:solidFill>
                  <a:srgbClr val="000000"/>
                </a:solidFill>
                <a:latin typeface="Garet"/>
              </a:rPr>
              <a:t>STEP 8: Quality Human &amp; Technical Resources  </a:t>
            </a:r>
          </a:p>
          <a:p>
            <a:pPr>
              <a:lnSpc>
                <a:spcPts val="2800"/>
              </a:lnSpc>
              <a:spcBef>
                <a:spcPct val="0"/>
              </a:spcBef>
            </a:pPr>
            <a:r>
              <a:rPr lang="en-US" sz="2000">
                <a:solidFill>
                  <a:srgbClr val="000000"/>
                </a:solidFill>
                <a:latin typeface="Garet"/>
              </a:rPr>
              <a:t>STEP 9: Create a Detailed Itinerary </a:t>
            </a:r>
          </a:p>
          <a:p>
            <a:pPr>
              <a:lnSpc>
                <a:spcPts val="2800"/>
              </a:lnSpc>
              <a:spcBef>
                <a:spcPct val="0"/>
              </a:spcBef>
            </a:pPr>
            <a:r>
              <a:rPr lang="en-US" sz="2000">
                <a:solidFill>
                  <a:srgbClr val="000000"/>
                </a:solidFill>
                <a:latin typeface="Garet"/>
              </a:rPr>
              <a:t>STEP 10: Determine a Pricing Strategy </a:t>
            </a:r>
          </a:p>
          <a:p>
            <a:pPr>
              <a:lnSpc>
                <a:spcPts val="2800"/>
              </a:lnSpc>
              <a:spcBef>
                <a:spcPct val="0"/>
              </a:spcBef>
            </a:pPr>
            <a:r>
              <a:rPr lang="en-US" sz="2000">
                <a:solidFill>
                  <a:srgbClr val="000000"/>
                </a:solidFill>
                <a:latin typeface="Garet"/>
              </a:rPr>
              <a:t>STEP 11: Create a Range of Tour Packages </a:t>
            </a:r>
          </a:p>
          <a:p>
            <a:pPr>
              <a:lnSpc>
                <a:spcPts val="2800"/>
              </a:lnSpc>
              <a:spcBef>
                <a:spcPct val="0"/>
              </a:spcBef>
            </a:pPr>
            <a:r>
              <a:rPr lang="en-US" sz="2000">
                <a:solidFill>
                  <a:srgbClr val="000000"/>
                </a:solidFill>
                <a:latin typeface="Garet"/>
              </a:rPr>
              <a:t>STEP 12: Create a Marketing Plan </a:t>
            </a:r>
          </a:p>
          <a:p>
            <a:pPr>
              <a:lnSpc>
                <a:spcPts val="2800"/>
              </a:lnSpc>
              <a:spcBef>
                <a:spcPct val="0"/>
              </a:spcBef>
            </a:pPr>
            <a:endParaRPr lang="en-US" sz="2000">
              <a:solidFill>
                <a:srgbClr val="000000"/>
              </a:solidFill>
              <a:latin typeface="Garet"/>
            </a:endParaRPr>
          </a:p>
          <a:p>
            <a:pPr>
              <a:lnSpc>
                <a:spcPts val="2800"/>
              </a:lnSpc>
              <a:spcBef>
                <a:spcPct val="0"/>
              </a:spcBef>
            </a:pPr>
            <a:endParaRPr lang="en-US" sz="2000">
              <a:solidFill>
                <a:srgbClr val="000000"/>
              </a:solidFill>
              <a:latin typeface="Garet"/>
            </a:endParaRPr>
          </a:p>
          <a:p>
            <a:pPr>
              <a:lnSpc>
                <a:spcPts val="2800"/>
              </a:lnSpc>
              <a:spcBef>
                <a:spcPct val="0"/>
              </a:spcBef>
            </a:pPr>
            <a:endParaRPr lang="en-US" sz="2000">
              <a:solidFill>
                <a:srgbClr val="000000"/>
              </a:solidFill>
              <a:latin typeface="Garet"/>
            </a:endParaRPr>
          </a:p>
        </p:txBody>
      </p:sp>
      <p:sp>
        <p:nvSpPr>
          <p:cNvPr id="36" name="TextBox 36"/>
          <p:cNvSpPr txBox="1"/>
          <p:nvPr/>
        </p:nvSpPr>
        <p:spPr>
          <a:xfrm>
            <a:off x="3655191" y="7280963"/>
            <a:ext cx="4045088" cy="1397000"/>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Garet"/>
              </a:rPr>
              <a:t>STEP 13: Launch your Product  </a:t>
            </a:r>
          </a:p>
          <a:p>
            <a:pPr>
              <a:lnSpc>
                <a:spcPts val="2800"/>
              </a:lnSpc>
              <a:spcBef>
                <a:spcPct val="0"/>
              </a:spcBef>
            </a:pPr>
            <a:r>
              <a:rPr lang="en-US" sz="2000">
                <a:solidFill>
                  <a:srgbClr val="000000"/>
                </a:solidFill>
                <a:latin typeface="Garet"/>
              </a:rPr>
              <a:t>STEP 14: Provide Excellent Customer Service  </a:t>
            </a:r>
          </a:p>
          <a:p>
            <a:pPr>
              <a:lnSpc>
                <a:spcPts val="2800"/>
              </a:lnSpc>
              <a:spcBef>
                <a:spcPct val="0"/>
              </a:spcBef>
            </a:pPr>
            <a:endParaRPr lang="en-US" sz="2000">
              <a:solidFill>
                <a:srgbClr val="000000"/>
              </a:solidFill>
              <a:latin typeface="Garet"/>
            </a:endParaRPr>
          </a:p>
        </p:txBody>
      </p:sp>
      <p:sp>
        <p:nvSpPr>
          <p:cNvPr id="37" name="TextBox 37"/>
          <p:cNvSpPr txBox="1"/>
          <p:nvPr/>
        </p:nvSpPr>
        <p:spPr>
          <a:xfrm>
            <a:off x="11311158" y="9050360"/>
            <a:ext cx="5948142" cy="692150"/>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Garet"/>
              </a:rPr>
              <a:t>STEP 15: Continuously Monitor &amp; Improve  </a:t>
            </a:r>
          </a:p>
          <a:p>
            <a:pPr>
              <a:lnSpc>
                <a:spcPts val="2800"/>
              </a:lnSpc>
              <a:spcBef>
                <a:spcPct val="0"/>
              </a:spcBef>
            </a:pPr>
            <a:endParaRPr lang="en-US" sz="2000">
              <a:solidFill>
                <a:srgbClr val="000000"/>
              </a:solidFill>
              <a:latin typeface="Garet"/>
            </a:endParaRPr>
          </a:p>
        </p:txBody>
      </p:sp>
      <p:grpSp>
        <p:nvGrpSpPr>
          <p:cNvPr id="38" name="Group 38"/>
          <p:cNvGrpSpPr/>
          <p:nvPr/>
        </p:nvGrpSpPr>
        <p:grpSpPr>
          <a:xfrm>
            <a:off x="10938345" y="35816"/>
            <a:ext cx="845952" cy="845952"/>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00BF63"/>
            </a:solidFill>
          </p:spPr>
        </p:sp>
        <p:sp>
          <p:nvSpPr>
            <p:cNvPr id="40" name="TextBox 40"/>
            <p:cNvSpPr txBox="1"/>
            <p:nvPr/>
          </p:nvSpPr>
          <p:spPr>
            <a:xfrm>
              <a:off x="127000" y="98425"/>
              <a:ext cx="558800" cy="587375"/>
            </a:xfrm>
            <a:prstGeom prst="rect">
              <a:avLst/>
            </a:prstGeom>
          </p:spPr>
          <p:txBody>
            <a:bodyPr lIns="50800" tIns="50800" rIns="50800" bIns="50800" rtlCol="0" anchor="ctr"/>
            <a:lstStyle/>
            <a:p>
              <a:pPr algn="ctr">
                <a:lnSpc>
                  <a:spcPts val="3380"/>
                </a:lnSpc>
              </a:pPr>
              <a:endParaRPr/>
            </a:p>
          </p:txBody>
        </p:sp>
      </p:grpSp>
    </p:spTree>
    <p:extLst>
      <p:ext uri="{BB962C8B-B14F-4D97-AF65-F5344CB8AC3E}">
        <p14:creationId xmlns:p14="http://schemas.microsoft.com/office/powerpoint/2010/main" val="19620516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5" name="AutoShape 5"/>
          <p:cNvSpPr/>
          <p:nvPr/>
        </p:nvSpPr>
        <p:spPr>
          <a:xfrm>
            <a:off x="11123334" y="3366042"/>
            <a:ext cx="0" cy="3741589"/>
          </a:xfrm>
          <a:prstGeom prst="line">
            <a:avLst/>
          </a:prstGeom>
          <a:ln w="38100" cap="rnd">
            <a:solidFill>
              <a:srgbClr val="000000"/>
            </a:solidFill>
            <a:prstDash val="sysDot"/>
            <a:headEnd type="none" w="sm" len="sm"/>
            <a:tailEnd type="none" w="sm" len="sm"/>
          </a:ln>
        </p:spPr>
      </p:sp>
      <p:sp>
        <p:nvSpPr>
          <p:cNvPr id="6" name="TextBox 6"/>
          <p:cNvSpPr txBox="1"/>
          <p:nvPr/>
        </p:nvSpPr>
        <p:spPr>
          <a:xfrm>
            <a:off x="12850338" y="5789042"/>
            <a:ext cx="3613416" cy="633180"/>
          </a:xfrm>
          <a:prstGeom prst="rect">
            <a:avLst/>
          </a:prstGeom>
        </p:spPr>
        <p:txBody>
          <a:bodyPr lIns="0" tIns="0" rIns="0" bIns="0" rtlCol="0" anchor="t">
            <a:spAutoFit/>
          </a:bodyPr>
          <a:lstStyle/>
          <a:p>
            <a:pPr>
              <a:lnSpc>
                <a:spcPts val="5076"/>
              </a:lnSpc>
            </a:pPr>
            <a:r>
              <a:rPr lang="en-US" sz="4230">
                <a:solidFill>
                  <a:srgbClr val="000000"/>
                </a:solidFill>
                <a:latin typeface="Garet Bold"/>
              </a:rPr>
              <a:t>STEP 14:  </a:t>
            </a:r>
          </a:p>
        </p:txBody>
      </p:sp>
      <p:sp>
        <p:nvSpPr>
          <p:cNvPr id="7" name="TextBox 7"/>
          <p:cNvSpPr txBox="1"/>
          <p:nvPr/>
        </p:nvSpPr>
        <p:spPr>
          <a:xfrm>
            <a:off x="12850338" y="6736547"/>
            <a:ext cx="4408962" cy="1962150"/>
          </a:xfrm>
          <a:prstGeom prst="rect">
            <a:avLst/>
          </a:prstGeom>
        </p:spPr>
        <p:txBody>
          <a:bodyPr lIns="0" tIns="0" rIns="0" bIns="0" rtlCol="0" anchor="t">
            <a:spAutoFit/>
          </a:bodyPr>
          <a:lstStyle/>
          <a:p>
            <a:pPr>
              <a:lnSpc>
                <a:spcPts val="3120"/>
              </a:lnSpc>
              <a:spcBef>
                <a:spcPct val="0"/>
              </a:spcBef>
            </a:pPr>
            <a:r>
              <a:rPr lang="en-US" sz="2600">
                <a:solidFill>
                  <a:srgbClr val="000000"/>
                </a:solidFill>
                <a:latin typeface="Garet Bold"/>
              </a:rPr>
              <a:t>Provide excellent customer service</a:t>
            </a:r>
            <a:r>
              <a:rPr lang="en-US" sz="2600">
                <a:solidFill>
                  <a:srgbClr val="000000"/>
                </a:solidFill>
                <a:latin typeface="Garet"/>
              </a:rPr>
              <a:t>, this will help your product's reputation and online rating </a:t>
            </a:r>
          </a:p>
        </p:txBody>
      </p:sp>
      <p:sp>
        <p:nvSpPr>
          <p:cNvPr id="8" name="TextBox 8"/>
          <p:cNvSpPr txBox="1"/>
          <p:nvPr/>
        </p:nvSpPr>
        <p:spPr>
          <a:xfrm>
            <a:off x="12850338" y="2067494"/>
            <a:ext cx="3613416" cy="633180"/>
          </a:xfrm>
          <a:prstGeom prst="rect">
            <a:avLst/>
          </a:prstGeom>
        </p:spPr>
        <p:txBody>
          <a:bodyPr lIns="0" tIns="0" rIns="0" bIns="0" rtlCol="0" anchor="t">
            <a:spAutoFit/>
          </a:bodyPr>
          <a:lstStyle/>
          <a:p>
            <a:pPr>
              <a:lnSpc>
                <a:spcPts val="5076"/>
              </a:lnSpc>
            </a:pPr>
            <a:r>
              <a:rPr lang="en-US" sz="4230">
                <a:solidFill>
                  <a:srgbClr val="000000"/>
                </a:solidFill>
                <a:latin typeface="Garet Bold"/>
              </a:rPr>
              <a:t>STEP 13:  </a:t>
            </a:r>
          </a:p>
        </p:txBody>
      </p:sp>
      <p:sp>
        <p:nvSpPr>
          <p:cNvPr id="9" name="TextBox 9"/>
          <p:cNvSpPr txBox="1"/>
          <p:nvPr/>
        </p:nvSpPr>
        <p:spPr>
          <a:xfrm>
            <a:off x="12850338" y="3013767"/>
            <a:ext cx="4408962" cy="1590756"/>
          </a:xfrm>
          <a:prstGeom prst="rect">
            <a:avLst/>
          </a:prstGeom>
        </p:spPr>
        <p:txBody>
          <a:bodyPr lIns="0" tIns="0" rIns="0" bIns="0" rtlCol="0" anchor="t">
            <a:spAutoFit/>
          </a:bodyPr>
          <a:lstStyle/>
          <a:p>
            <a:pPr>
              <a:lnSpc>
                <a:spcPts val="3119"/>
              </a:lnSpc>
              <a:spcBef>
                <a:spcPct val="0"/>
              </a:spcBef>
            </a:pPr>
            <a:r>
              <a:rPr lang="en-US" sz="2599" dirty="0">
                <a:solidFill>
                  <a:srgbClr val="000000"/>
                </a:solidFill>
                <a:latin typeface="Garet Bold"/>
              </a:rPr>
              <a:t>Launch your product</a:t>
            </a:r>
            <a:r>
              <a:rPr lang="en-US" sz="2599" dirty="0">
                <a:solidFill>
                  <a:srgbClr val="000000"/>
                </a:solidFill>
                <a:latin typeface="Garet"/>
              </a:rPr>
              <a:t> using the PRE-identified national and international marketing channels  </a:t>
            </a:r>
          </a:p>
        </p:txBody>
      </p:sp>
      <p:sp>
        <p:nvSpPr>
          <p:cNvPr id="10" name="Freeform 10"/>
          <p:cNvSpPr/>
          <p:nvPr/>
        </p:nvSpPr>
        <p:spPr>
          <a:xfrm>
            <a:off x="886153" y="521535"/>
            <a:ext cx="1251570" cy="2036578"/>
          </a:xfrm>
          <a:custGeom>
            <a:avLst/>
            <a:gdLst/>
            <a:ahLst/>
            <a:cxnLst/>
            <a:rect l="l" t="t" r="r" b="b"/>
            <a:pathLst>
              <a:path w="1251570" h="2036578">
                <a:moveTo>
                  <a:pt x="0" y="0"/>
                </a:moveTo>
                <a:lnTo>
                  <a:pt x="1251570" y="0"/>
                </a:lnTo>
                <a:lnTo>
                  <a:pt x="1251570" y="2036578"/>
                </a:lnTo>
                <a:lnTo>
                  <a:pt x="0" y="20365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1" name="Group 11"/>
          <p:cNvGrpSpPr/>
          <p:nvPr/>
        </p:nvGrpSpPr>
        <p:grpSpPr>
          <a:xfrm>
            <a:off x="9928273" y="2095339"/>
            <a:ext cx="2352022" cy="2352022"/>
            <a:chOff x="0" y="0"/>
            <a:chExt cx="3136029" cy="3136029"/>
          </a:xfrm>
        </p:grpSpPr>
        <p:grpSp>
          <p:nvGrpSpPr>
            <p:cNvPr id="12" name="Group 12"/>
            <p:cNvGrpSpPr/>
            <p:nvPr/>
          </p:nvGrpSpPr>
          <p:grpSpPr>
            <a:xfrm>
              <a:off x="0" y="0"/>
              <a:ext cx="3136029" cy="3136029"/>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6C4"/>
              </a:solidFill>
            </p:spPr>
          </p:sp>
          <p:sp>
            <p:nvSpPr>
              <p:cNvPr id="14" name="TextBox 14"/>
              <p:cNvSpPr txBox="1"/>
              <p:nvPr/>
            </p:nvSpPr>
            <p:spPr>
              <a:xfrm>
                <a:off x="76200" y="66675"/>
                <a:ext cx="660400" cy="669925"/>
              </a:xfrm>
              <a:prstGeom prst="rect">
                <a:avLst/>
              </a:prstGeom>
            </p:spPr>
            <p:txBody>
              <a:bodyPr lIns="101341" tIns="101341" rIns="101341" bIns="101341" rtlCol="0" anchor="ctr"/>
              <a:lstStyle/>
              <a:p>
                <a:pPr algn="ctr">
                  <a:lnSpc>
                    <a:spcPts val="1439"/>
                  </a:lnSpc>
                </a:pPr>
                <a:endParaRPr/>
              </a:p>
            </p:txBody>
          </p:sp>
        </p:grpSp>
        <p:sp>
          <p:nvSpPr>
            <p:cNvPr id="15" name="Freeform 15"/>
            <p:cNvSpPr/>
            <p:nvPr/>
          </p:nvSpPr>
          <p:spPr>
            <a:xfrm>
              <a:off x="596020" y="617032"/>
              <a:ext cx="1962225" cy="1962225"/>
            </a:xfrm>
            <a:custGeom>
              <a:avLst/>
              <a:gdLst/>
              <a:ahLst/>
              <a:cxnLst/>
              <a:rect l="l" t="t" r="r" b="b"/>
              <a:pathLst>
                <a:path w="1962225" h="1962225">
                  <a:moveTo>
                    <a:pt x="0" y="0"/>
                  </a:moveTo>
                  <a:lnTo>
                    <a:pt x="1962226" y="0"/>
                  </a:lnTo>
                  <a:lnTo>
                    <a:pt x="1962226" y="1962226"/>
                  </a:lnTo>
                  <a:lnTo>
                    <a:pt x="0" y="1962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6" name="Group 16"/>
          <p:cNvGrpSpPr/>
          <p:nvPr/>
        </p:nvGrpSpPr>
        <p:grpSpPr>
          <a:xfrm>
            <a:off x="9928273" y="5836928"/>
            <a:ext cx="2352022" cy="2352022"/>
            <a:chOff x="0" y="0"/>
            <a:chExt cx="3136029" cy="3136029"/>
          </a:xfrm>
        </p:grpSpPr>
        <p:grpSp>
          <p:nvGrpSpPr>
            <p:cNvPr id="17" name="Group 17"/>
            <p:cNvGrpSpPr/>
            <p:nvPr/>
          </p:nvGrpSpPr>
          <p:grpSpPr>
            <a:xfrm>
              <a:off x="0" y="0"/>
              <a:ext cx="3136029" cy="3136029"/>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A7DD"/>
              </a:solidFill>
            </p:spPr>
          </p:sp>
          <p:sp>
            <p:nvSpPr>
              <p:cNvPr id="19" name="TextBox 19"/>
              <p:cNvSpPr txBox="1"/>
              <p:nvPr/>
            </p:nvSpPr>
            <p:spPr>
              <a:xfrm>
                <a:off x="76200" y="66675"/>
                <a:ext cx="660400" cy="669925"/>
              </a:xfrm>
              <a:prstGeom prst="rect">
                <a:avLst/>
              </a:prstGeom>
            </p:spPr>
            <p:txBody>
              <a:bodyPr lIns="101341" tIns="101341" rIns="101341" bIns="101341" rtlCol="0" anchor="ctr"/>
              <a:lstStyle/>
              <a:p>
                <a:pPr algn="ctr">
                  <a:lnSpc>
                    <a:spcPts val="1439"/>
                  </a:lnSpc>
                </a:pPr>
                <a:endParaRPr/>
              </a:p>
            </p:txBody>
          </p:sp>
        </p:grpSp>
        <p:sp>
          <p:nvSpPr>
            <p:cNvPr id="20" name="Freeform 20"/>
            <p:cNvSpPr/>
            <p:nvPr/>
          </p:nvSpPr>
          <p:spPr>
            <a:xfrm>
              <a:off x="389490" y="547843"/>
              <a:ext cx="2375286" cy="1831939"/>
            </a:xfrm>
            <a:custGeom>
              <a:avLst/>
              <a:gdLst/>
              <a:ahLst/>
              <a:cxnLst/>
              <a:rect l="l" t="t" r="r" b="b"/>
              <a:pathLst>
                <a:path w="2375286" h="1831939">
                  <a:moveTo>
                    <a:pt x="0" y="0"/>
                  </a:moveTo>
                  <a:lnTo>
                    <a:pt x="2375286" y="0"/>
                  </a:lnTo>
                  <a:lnTo>
                    <a:pt x="2375286" y="1831939"/>
                  </a:lnTo>
                  <a:lnTo>
                    <a:pt x="0" y="18319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21" name="TextBox 21"/>
          <p:cNvSpPr txBox="1"/>
          <p:nvPr/>
        </p:nvSpPr>
        <p:spPr>
          <a:xfrm>
            <a:off x="1114382" y="4540326"/>
            <a:ext cx="7379231" cy="2607124"/>
          </a:xfrm>
          <a:prstGeom prst="rect">
            <a:avLst/>
          </a:prstGeom>
        </p:spPr>
        <p:txBody>
          <a:bodyPr lIns="0" tIns="0" rIns="0" bIns="0" rtlCol="0" anchor="t">
            <a:spAutoFit/>
          </a:bodyPr>
          <a:lstStyle/>
          <a:p>
            <a:pPr>
              <a:lnSpc>
                <a:spcPts val="3380"/>
              </a:lnSpc>
            </a:pPr>
            <a:r>
              <a:rPr lang="en-US" sz="2600" dirty="0">
                <a:solidFill>
                  <a:srgbClr val="202124"/>
                </a:solidFill>
                <a:latin typeface="Garet"/>
              </a:rPr>
              <a:t>Once you have completed all the steps above, you can launch your product. It's essential to monitor the performance of your product, collect feedback from customers, and make necessary adjustments to improve it.</a:t>
            </a:r>
          </a:p>
        </p:txBody>
      </p:sp>
      <p:sp>
        <p:nvSpPr>
          <p:cNvPr id="22" name="TextBox 22"/>
          <p:cNvSpPr txBox="1"/>
          <p:nvPr/>
        </p:nvSpPr>
        <p:spPr>
          <a:xfrm>
            <a:off x="2486143" y="1000694"/>
            <a:ext cx="4703862" cy="1066800"/>
          </a:xfrm>
          <a:prstGeom prst="rect">
            <a:avLst/>
          </a:prstGeom>
        </p:spPr>
        <p:txBody>
          <a:bodyPr lIns="0" tIns="0" rIns="0" bIns="0" rtlCol="0" anchor="t">
            <a:spAutoFit/>
          </a:bodyPr>
          <a:lstStyle/>
          <a:p>
            <a:pPr>
              <a:lnSpc>
                <a:spcPts val="4250"/>
              </a:lnSpc>
            </a:pPr>
            <a:r>
              <a:rPr lang="en-US" sz="3542" dirty="0">
                <a:solidFill>
                  <a:srgbClr val="202124"/>
                </a:solidFill>
                <a:latin typeface="Garet Bold"/>
              </a:rPr>
              <a:t>PHASE 4 </a:t>
            </a:r>
          </a:p>
          <a:p>
            <a:pPr>
              <a:lnSpc>
                <a:spcPts val="4250"/>
              </a:lnSpc>
            </a:pPr>
            <a:r>
              <a:rPr lang="en-US" sz="3542" dirty="0">
                <a:solidFill>
                  <a:srgbClr val="202124"/>
                </a:solidFill>
                <a:latin typeface="Garet Bold"/>
              </a:rPr>
              <a:t>PRODUCT LAUNCH   </a:t>
            </a:r>
          </a:p>
        </p:txBody>
      </p:sp>
      <p:sp>
        <p:nvSpPr>
          <p:cNvPr id="23" name="TextBox 23"/>
          <p:cNvSpPr txBox="1"/>
          <p:nvPr/>
        </p:nvSpPr>
        <p:spPr>
          <a:xfrm>
            <a:off x="1028700" y="3831303"/>
            <a:ext cx="4375029" cy="533400"/>
          </a:xfrm>
          <a:prstGeom prst="rect">
            <a:avLst/>
          </a:prstGeom>
        </p:spPr>
        <p:txBody>
          <a:bodyPr lIns="0" tIns="0" rIns="0" bIns="0" rtlCol="0" anchor="t">
            <a:spAutoFit/>
          </a:bodyPr>
          <a:lstStyle/>
          <a:p>
            <a:pPr>
              <a:lnSpc>
                <a:spcPts val="4250"/>
              </a:lnSpc>
            </a:pPr>
            <a:r>
              <a:rPr lang="en-US" sz="3542">
                <a:solidFill>
                  <a:srgbClr val="202124"/>
                </a:solidFill>
                <a:latin typeface="Garet Bold"/>
              </a:rPr>
              <a:t> OBJECTIVE</a:t>
            </a:r>
          </a:p>
        </p:txBody>
      </p:sp>
      <p:grpSp>
        <p:nvGrpSpPr>
          <p:cNvPr id="24" name="Group 24"/>
          <p:cNvGrpSpPr/>
          <p:nvPr/>
        </p:nvGrpSpPr>
        <p:grpSpPr>
          <a:xfrm>
            <a:off x="61458" y="9337363"/>
            <a:ext cx="2424685" cy="839587"/>
            <a:chOff x="0" y="0"/>
            <a:chExt cx="3232914" cy="1119449"/>
          </a:xfrm>
        </p:grpSpPr>
        <p:sp>
          <p:nvSpPr>
            <p:cNvPr id="25" name="Freeform 25"/>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8"/>
              <a:stretch>
                <a:fillRect/>
              </a:stretch>
            </a:blipFill>
          </p:spPr>
        </p:sp>
        <p:sp>
          <p:nvSpPr>
            <p:cNvPr id="26" name="Freeform 26"/>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9"/>
              <a:stretch>
                <a:fillRect/>
              </a:stretch>
            </a:blipFill>
          </p:spPr>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TextBox 2"/>
          <p:cNvSpPr txBox="1"/>
          <p:nvPr/>
        </p:nvSpPr>
        <p:spPr>
          <a:xfrm>
            <a:off x="3592630" y="3144696"/>
            <a:ext cx="13666670" cy="3984625"/>
          </a:xfrm>
          <a:prstGeom prst="rect">
            <a:avLst/>
          </a:prstGeom>
        </p:spPr>
        <p:txBody>
          <a:bodyPr lIns="0" tIns="0" rIns="0" bIns="0" rtlCol="0" anchor="t">
            <a:spAutoFit/>
          </a:bodyPr>
          <a:lstStyle/>
          <a:p>
            <a:pPr>
              <a:lnSpc>
                <a:spcPts val="4550"/>
              </a:lnSpc>
            </a:pPr>
            <a:r>
              <a:rPr lang="en-US" sz="3500">
                <a:solidFill>
                  <a:srgbClr val="000000"/>
                </a:solidFill>
                <a:latin typeface="Garet"/>
              </a:rPr>
              <a:t>Your new product deserves a product launch in both the national and international press. The marketing used should include language and imagery that resonates with your target audiences and you should market through the key channels identifed in your marketing plan.  </a:t>
            </a:r>
          </a:p>
          <a:p>
            <a:pPr>
              <a:lnSpc>
                <a:spcPts val="4550"/>
              </a:lnSpc>
            </a:pPr>
            <a:endParaRPr lang="en-US" sz="3500">
              <a:solidFill>
                <a:srgbClr val="000000"/>
              </a:solidFill>
              <a:latin typeface="Garet"/>
            </a:endParaRPr>
          </a:p>
          <a:p>
            <a:pPr>
              <a:lnSpc>
                <a:spcPts val="4550"/>
              </a:lnSpc>
              <a:spcBef>
                <a:spcPct val="0"/>
              </a:spcBef>
            </a:pPr>
            <a:endParaRPr lang="en-US" sz="3500">
              <a:solidFill>
                <a:srgbClr val="000000"/>
              </a:solidFill>
              <a:latin typeface="Garet"/>
            </a:endParaRPr>
          </a:p>
        </p:txBody>
      </p:sp>
      <p:grpSp>
        <p:nvGrpSpPr>
          <p:cNvPr id="3" name="Group 3"/>
          <p:cNvGrpSpPr/>
          <p:nvPr/>
        </p:nvGrpSpPr>
        <p:grpSpPr>
          <a:xfrm>
            <a:off x="1595721" y="116047"/>
            <a:ext cx="16317475" cy="2474311"/>
            <a:chOff x="756028" y="0"/>
            <a:chExt cx="21756634" cy="3299083"/>
          </a:xfrm>
        </p:grpSpPr>
        <p:grpSp>
          <p:nvGrpSpPr>
            <p:cNvPr id="4" name="Group 4"/>
            <p:cNvGrpSpPr/>
            <p:nvPr/>
          </p:nvGrpSpPr>
          <p:grpSpPr>
            <a:xfrm>
              <a:off x="1840341" y="820736"/>
              <a:ext cx="18238579" cy="2378221"/>
              <a:chOff x="0" y="-28575"/>
              <a:chExt cx="3651728" cy="476167"/>
            </a:xfrm>
          </p:grpSpPr>
          <p:sp>
            <p:nvSpPr>
              <p:cNvPr id="5" name="Freeform 5"/>
              <p:cNvSpPr/>
              <p:nvPr/>
            </p:nvSpPr>
            <p:spPr>
              <a:xfrm>
                <a:off x="45323" y="-10280"/>
                <a:ext cx="3606405" cy="457872"/>
              </a:xfrm>
              <a:custGeom>
                <a:avLst/>
                <a:gdLst/>
                <a:ahLst/>
                <a:cxnLst/>
                <a:rect l="l" t="t" r="r" b="b"/>
                <a:pathLst>
                  <a:path w="3606405" h="457872">
                    <a:moveTo>
                      <a:pt x="3606405" y="366"/>
                    </a:moveTo>
                    <a:cubicBezTo>
                      <a:pt x="3524501" y="0"/>
                      <a:pt x="3448662" y="43485"/>
                      <a:pt x="3407604" y="114355"/>
                    </a:cubicBezTo>
                    <a:cubicBezTo>
                      <a:pt x="3366546" y="185225"/>
                      <a:pt x="3366546" y="272646"/>
                      <a:pt x="3407604" y="343517"/>
                    </a:cubicBezTo>
                    <a:cubicBezTo>
                      <a:pt x="3448662" y="414387"/>
                      <a:pt x="3524501" y="457872"/>
                      <a:pt x="3606405" y="457505"/>
                    </a:cubicBezTo>
                    <a:lnTo>
                      <a:pt x="0" y="457505"/>
                    </a:lnTo>
                    <a:cubicBezTo>
                      <a:pt x="81904" y="457872"/>
                      <a:pt x="157743" y="414387"/>
                      <a:pt x="198801" y="343517"/>
                    </a:cubicBezTo>
                    <a:cubicBezTo>
                      <a:pt x="239859" y="272646"/>
                      <a:pt x="239859" y="185225"/>
                      <a:pt x="198801" y="114355"/>
                    </a:cubicBezTo>
                    <a:cubicBezTo>
                      <a:pt x="157743" y="43485"/>
                      <a:pt x="81904" y="0"/>
                      <a:pt x="0" y="366"/>
                    </a:cubicBezTo>
                    <a:close/>
                  </a:path>
                </a:pathLst>
              </a:custGeom>
              <a:solidFill>
                <a:srgbClr val="FF66C4"/>
              </a:solidFill>
            </p:spPr>
          </p:sp>
          <p:sp>
            <p:nvSpPr>
              <p:cNvPr id="6" name="TextBox 6"/>
              <p:cNvSpPr txBox="1"/>
              <p:nvPr/>
            </p:nvSpPr>
            <p:spPr>
              <a:xfrm>
                <a:off x="0" y="-28575"/>
                <a:ext cx="812800" cy="434975"/>
              </a:xfrm>
              <a:prstGeom prst="rect">
                <a:avLst/>
              </a:prstGeom>
            </p:spPr>
            <p:txBody>
              <a:bodyPr lIns="50800" tIns="50800" rIns="50800" bIns="50800" rtlCol="0" anchor="ctr"/>
              <a:lstStyle/>
              <a:p>
                <a:pPr algn="ctr">
                  <a:lnSpc>
                    <a:spcPts val="3380"/>
                  </a:lnSpc>
                </a:pPr>
                <a:endParaRPr/>
              </a:p>
            </p:txBody>
          </p:sp>
        </p:grpSp>
        <p:sp>
          <p:nvSpPr>
            <p:cNvPr id="7" name="TextBox 7"/>
            <p:cNvSpPr txBox="1"/>
            <p:nvPr/>
          </p:nvSpPr>
          <p:spPr>
            <a:xfrm>
              <a:off x="4622800" y="986623"/>
              <a:ext cx="10842228" cy="2006600"/>
            </a:xfrm>
            <a:prstGeom prst="rect">
              <a:avLst/>
            </a:prstGeom>
          </p:spPr>
          <p:txBody>
            <a:bodyPr lIns="0" tIns="0" rIns="0" bIns="0" rtlCol="0" anchor="t">
              <a:spAutoFit/>
            </a:bodyPr>
            <a:lstStyle/>
            <a:p>
              <a:pPr>
                <a:lnSpc>
                  <a:spcPts val="5996"/>
                </a:lnSpc>
              </a:pPr>
              <a:r>
                <a:rPr lang="en-US" sz="4997" dirty="0">
                  <a:solidFill>
                    <a:srgbClr val="F5EDE1"/>
                  </a:solidFill>
                  <a:latin typeface="Garet Bold"/>
                </a:rPr>
                <a:t>STEP 13: </a:t>
              </a:r>
            </a:p>
            <a:p>
              <a:pPr>
                <a:lnSpc>
                  <a:spcPts val="5996"/>
                </a:lnSpc>
              </a:pPr>
              <a:r>
                <a:rPr lang="en-US" sz="4997" dirty="0">
                  <a:solidFill>
                    <a:srgbClr val="F5EDE1"/>
                  </a:solidFill>
                  <a:latin typeface="Garet Book Bold"/>
                </a:rPr>
                <a:t>LAUNCH YOUR PROJECT </a:t>
              </a:r>
            </a:p>
          </p:txBody>
        </p:sp>
        <p:sp>
          <p:nvSpPr>
            <p:cNvPr id="8" name="Freeform 8"/>
            <p:cNvSpPr/>
            <p:nvPr/>
          </p:nvSpPr>
          <p:spPr>
            <a:xfrm>
              <a:off x="20078919" y="0"/>
              <a:ext cx="2433743" cy="2433743"/>
            </a:xfrm>
            <a:custGeom>
              <a:avLst/>
              <a:gdLst/>
              <a:ahLst/>
              <a:cxnLst/>
              <a:rect l="l" t="t" r="r" b="b"/>
              <a:pathLst>
                <a:path w="2433743" h="2433743">
                  <a:moveTo>
                    <a:pt x="0" y="0"/>
                  </a:moveTo>
                  <a:lnTo>
                    <a:pt x="2433743" y="0"/>
                  </a:lnTo>
                  <a:lnTo>
                    <a:pt x="2433743" y="2433743"/>
                  </a:lnTo>
                  <a:lnTo>
                    <a:pt x="0" y="24337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756028" y="1012236"/>
              <a:ext cx="1418819" cy="2286847"/>
            </a:xfrm>
            <a:custGeom>
              <a:avLst/>
              <a:gdLst/>
              <a:ahLst/>
              <a:cxnLst/>
              <a:rect l="l" t="t" r="r" b="b"/>
              <a:pathLst>
                <a:path w="1668760" h="2715438">
                  <a:moveTo>
                    <a:pt x="0" y="0"/>
                  </a:moveTo>
                  <a:lnTo>
                    <a:pt x="1668760" y="0"/>
                  </a:lnTo>
                  <a:lnTo>
                    <a:pt x="1668760" y="2715438"/>
                  </a:lnTo>
                  <a:lnTo>
                    <a:pt x="0" y="27154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grpSp>
      <p:grpSp>
        <p:nvGrpSpPr>
          <p:cNvPr id="10" name="Group 10"/>
          <p:cNvGrpSpPr/>
          <p:nvPr/>
        </p:nvGrpSpPr>
        <p:grpSpPr>
          <a:xfrm>
            <a:off x="1028700" y="3323505"/>
            <a:ext cx="1999529" cy="1999529"/>
            <a:chOff x="0" y="0"/>
            <a:chExt cx="2666038" cy="2666038"/>
          </a:xfrm>
        </p:grpSpPr>
        <p:grpSp>
          <p:nvGrpSpPr>
            <p:cNvPr id="11" name="Group 11"/>
            <p:cNvGrpSpPr/>
            <p:nvPr/>
          </p:nvGrpSpPr>
          <p:grpSpPr>
            <a:xfrm>
              <a:off x="0" y="0"/>
              <a:ext cx="2666038" cy="2666038"/>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6C4"/>
              </a:solidFill>
            </p:spPr>
          </p:sp>
          <p:sp>
            <p:nvSpPr>
              <p:cNvPr id="13" name="TextBox 13"/>
              <p:cNvSpPr txBox="1"/>
              <p:nvPr/>
            </p:nvSpPr>
            <p:spPr>
              <a:xfrm>
                <a:off x="76200" y="66675"/>
                <a:ext cx="660400" cy="669925"/>
              </a:xfrm>
              <a:prstGeom prst="rect">
                <a:avLst/>
              </a:prstGeom>
            </p:spPr>
            <p:txBody>
              <a:bodyPr lIns="101341" tIns="101341" rIns="101341" bIns="101341" rtlCol="0" anchor="ctr"/>
              <a:lstStyle/>
              <a:p>
                <a:pPr algn="ctr">
                  <a:lnSpc>
                    <a:spcPts val="1439"/>
                  </a:lnSpc>
                </a:pPr>
                <a:endParaRPr/>
              </a:p>
            </p:txBody>
          </p:sp>
        </p:grpSp>
        <p:sp>
          <p:nvSpPr>
            <p:cNvPr id="14" name="Freeform 14"/>
            <p:cNvSpPr/>
            <p:nvPr/>
          </p:nvSpPr>
          <p:spPr>
            <a:xfrm>
              <a:off x="506696" y="524559"/>
              <a:ext cx="1668150" cy="1668150"/>
            </a:xfrm>
            <a:custGeom>
              <a:avLst/>
              <a:gdLst/>
              <a:ahLst/>
              <a:cxnLst/>
              <a:rect l="l" t="t" r="r" b="b"/>
              <a:pathLst>
                <a:path w="1668150" h="1668150">
                  <a:moveTo>
                    <a:pt x="0" y="0"/>
                  </a:moveTo>
                  <a:lnTo>
                    <a:pt x="1668150" y="0"/>
                  </a:lnTo>
                  <a:lnTo>
                    <a:pt x="1668150" y="1668150"/>
                  </a:lnTo>
                  <a:lnTo>
                    <a:pt x="0" y="16681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15" name="Group 15"/>
          <p:cNvGrpSpPr/>
          <p:nvPr/>
        </p:nvGrpSpPr>
        <p:grpSpPr>
          <a:xfrm>
            <a:off x="61458" y="9337363"/>
            <a:ext cx="2424685" cy="839587"/>
            <a:chOff x="0" y="0"/>
            <a:chExt cx="3232914" cy="1119449"/>
          </a:xfrm>
        </p:grpSpPr>
        <p:sp>
          <p:nvSpPr>
            <p:cNvPr id="16" name="Freeform 16"/>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8"/>
              <a:stretch>
                <a:fillRect/>
              </a:stretch>
            </a:blipFill>
          </p:spPr>
        </p:sp>
        <p:sp>
          <p:nvSpPr>
            <p:cNvPr id="17" name="Freeform 17"/>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9"/>
              <a:stretch>
                <a:fillRect/>
              </a:stretch>
            </a:blipFill>
          </p:spPr>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TextBox 2"/>
          <p:cNvSpPr txBox="1"/>
          <p:nvPr/>
        </p:nvSpPr>
        <p:spPr>
          <a:xfrm>
            <a:off x="2606678" y="676542"/>
            <a:ext cx="15681322" cy="1504950"/>
          </a:xfrm>
          <a:prstGeom prst="rect">
            <a:avLst/>
          </a:prstGeom>
        </p:spPr>
        <p:txBody>
          <a:bodyPr lIns="0" tIns="0" rIns="0" bIns="0" rtlCol="0" anchor="t">
            <a:spAutoFit/>
          </a:bodyPr>
          <a:lstStyle/>
          <a:p>
            <a:pPr>
              <a:lnSpc>
                <a:spcPts val="5996"/>
              </a:lnSpc>
            </a:pPr>
            <a:r>
              <a:rPr lang="en-US" sz="4997">
                <a:solidFill>
                  <a:srgbClr val="FF66C4"/>
                </a:solidFill>
                <a:latin typeface="Garet"/>
              </a:rPr>
              <a:t>HOW TO LAUNCH YOUR PRODUCT</a:t>
            </a:r>
            <a:r>
              <a:rPr lang="en-US" sz="4997">
                <a:solidFill>
                  <a:srgbClr val="FBBB0B"/>
                </a:solidFill>
                <a:latin typeface="Garet"/>
              </a:rPr>
              <a:t>   </a:t>
            </a:r>
          </a:p>
          <a:p>
            <a:pPr>
              <a:lnSpc>
                <a:spcPts val="5996"/>
              </a:lnSpc>
            </a:pPr>
            <a:endParaRPr lang="en-US" sz="4997">
              <a:solidFill>
                <a:srgbClr val="FBBB0B"/>
              </a:solidFill>
              <a:latin typeface="Garet"/>
            </a:endParaRPr>
          </a:p>
        </p:txBody>
      </p:sp>
      <p:sp>
        <p:nvSpPr>
          <p:cNvPr id="3" name="TextBox 3"/>
          <p:cNvSpPr txBox="1"/>
          <p:nvPr/>
        </p:nvSpPr>
        <p:spPr>
          <a:xfrm>
            <a:off x="5993873" y="2684545"/>
            <a:ext cx="11265427" cy="7282180"/>
          </a:xfrm>
          <a:prstGeom prst="rect">
            <a:avLst/>
          </a:prstGeom>
        </p:spPr>
        <p:txBody>
          <a:bodyPr lIns="0" tIns="0" rIns="0" bIns="0" rtlCol="0" anchor="t">
            <a:spAutoFit/>
          </a:bodyPr>
          <a:lstStyle/>
          <a:p>
            <a:pPr>
              <a:lnSpc>
                <a:spcPts val="3380"/>
              </a:lnSpc>
            </a:pPr>
            <a:r>
              <a:rPr lang="en-US" sz="2600">
                <a:solidFill>
                  <a:srgbClr val="202124"/>
                </a:solidFill>
                <a:latin typeface="Garet Bold"/>
              </a:rPr>
              <a:t>Launch the product through targeted marketing campaigns, including social media, email marketing, and influencer marketing </a:t>
            </a:r>
          </a:p>
          <a:p>
            <a:pPr>
              <a:lnSpc>
                <a:spcPts val="3380"/>
              </a:lnSpc>
            </a:pPr>
            <a:endParaRPr lang="en-US" sz="2600">
              <a:solidFill>
                <a:srgbClr val="202124"/>
              </a:solidFill>
              <a:latin typeface="Garet Bold"/>
            </a:endParaRPr>
          </a:p>
          <a:p>
            <a:pPr>
              <a:lnSpc>
                <a:spcPts val="3380"/>
              </a:lnSpc>
            </a:pPr>
            <a:r>
              <a:rPr lang="en-US" sz="2600">
                <a:solidFill>
                  <a:srgbClr val="202124"/>
                </a:solidFill>
                <a:latin typeface="Garet Bold"/>
              </a:rPr>
              <a:t>Use data analytics to monitor customer behaviour, website traffic, engagement rates, and bookings</a:t>
            </a:r>
          </a:p>
          <a:p>
            <a:pPr>
              <a:lnSpc>
                <a:spcPts val="3380"/>
              </a:lnSpc>
            </a:pPr>
            <a:endParaRPr lang="en-US" sz="2600">
              <a:solidFill>
                <a:srgbClr val="202124"/>
              </a:solidFill>
              <a:latin typeface="Garet Bold"/>
            </a:endParaRPr>
          </a:p>
          <a:p>
            <a:pPr>
              <a:lnSpc>
                <a:spcPts val="3380"/>
              </a:lnSpc>
            </a:pPr>
            <a:r>
              <a:rPr lang="en-US" sz="2600">
                <a:solidFill>
                  <a:srgbClr val="202124"/>
                </a:solidFill>
                <a:latin typeface="Garet Bold"/>
              </a:rPr>
              <a:t>Monitor customer satisfaction by collecting feedback through surveys, reviews, and direct communication</a:t>
            </a:r>
          </a:p>
          <a:p>
            <a:pPr>
              <a:lnSpc>
                <a:spcPts val="3380"/>
              </a:lnSpc>
            </a:pPr>
            <a:endParaRPr lang="en-US" sz="2600">
              <a:solidFill>
                <a:srgbClr val="202124"/>
              </a:solidFill>
              <a:latin typeface="Garet Bold"/>
            </a:endParaRPr>
          </a:p>
          <a:p>
            <a:pPr>
              <a:lnSpc>
                <a:spcPts val="3380"/>
              </a:lnSpc>
            </a:pPr>
            <a:r>
              <a:rPr lang="en-US" sz="2600">
                <a:solidFill>
                  <a:srgbClr val="202124"/>
                </a:solidFill>
                <a:latin typeface="Garet Bold"/>
              </a:rPr>
              <a:t>Address any issues promptly, including customer complaints or concerns</a:t>
            </a:r>
          </a:p>
          <a:p>
            <a:pPr>
              <a:lnSpc>
                <a:spcPts val="3380"/>
              </a:lnSpc>
            </a:pPr>
            <a:endParaRPr lang="en-US" sz="2600">
              <a:solidFill>
                <a:srgbClr val="202124"/>
              </a:solidFill>
              <a:latin typeface="Garet Bold"/>
            </a:endParaRPr>
          </a:p>
          <a:p>
            <a:pPr>
              <a:lnSpc>
                <a:spcPts val="3380"/>
              </a:lnSpc>
            </a:pPr>
            <a:r>
              <a:rPr lang="en-US" sz="2600">
                <a:solidFill>
                  <a:srgbClr val="202124"/>
                </a:solidFill>
                <a:latin typeface="Garet Bold"/>
              </a:rPr>
              <a:t>Continuously evaluate the performance of the product and make necessary improvements based on customer feedback and market trends</a:t>
            </a:r>
          </a:p>
          <a:p>
            <a:pPr>
              <a:lnSpc>
                <a:spcPts val="3379"/>
              </a:lnSpc>
            </a:pPr>
            <a:endParaRPr lang="en-US" sz="2600">
              <a:solidFill>
                <a:srgbClr val="202124"/>
              </a:solidFill>
              <a:latin typeface="Garet Bold"/>
            </a:endParaRPr>
          </a:p>
        </p:txBody>
      </p:sp>
      <p:sp>
        <p:nvSpPr>
          <p:cNvPr id="4" name="Freeform 4"/>
          <p:cNvSpPr/>
          <p:nvPr/>
        </p:nvSpPr>
        <p:spPr>
          <a:xfrm>
            <a:off x="1028700" y="676542"/>
            <a:ext cx="1251570" cy="2036578"/>
          </a:xfrm>
          <a:custGeom>
            <a:avLst/>
            <a:gdLst/>
            <a:ahLst/>
            <a:cxnLst/>
            <a:rect l="l" t="t" r="r" b="b"/>
            <a:pathLst>
              <a:path w="1251570" h="2036578">
                <a:moveTo>
                  <a:pt x="0" y="0"/>
                </a:moveTo>
                <a:lnTo>
                  <a:pt x="1251570" y="0"/>
                </a:lnTo>
                <a:lnTo>
                  <a:pt x="1251570" y="2036578"/>
                </a:lnTo>
                <a:lnTo>
                  <a:pt x="0" y="20365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028700" y="3566579"/>
            <a:ext cx="2870073" cy="4114800"/>
          </a:xfrm>
          <a:custGeom>
            <a:avLst/>
            <a:gdLst/>
            <a:ahLst/>
            <a:cxnLst/>
            <a:rect l="l" t="t" r="r" b="b"/>
            <a:pathLst>
              <a:path w="2870073" h="4114800">
                <a:moveTo>
                  <a:pt x="0" y="0"/>
                </a:moveTo>
                <a:lnTo>
                  <a:pt x="2870073" y="0"/>
                </a:lnTo>
                <a:lnTo>
                  <a:pt x="287007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4789274" y="2909888"/>
            <a:ext cx="737498" cy="737498"/>
          </a:xfrm>
          <a:custGeom>
            <a:avLst/>
            <a:gdLst/>
            <a:ahLst/>
            <a:cxnLst/>
            <a:rect l="l" t="t" r="r" b="b"/>
            <a:pathLst>
              <a:path w="737498" h="737498">
                <a:moveTo>
                  <a:pt x="0" y="0"/>
                </a:moveTo>
                <a:lnTo>
                  <a:pt x="737498" y="0"/>
                </a:lnTo>
                <a:lnTo>
                  <a:pt x="737498" y="737498"/>
                </a:lnTo>
                <a:lnTo>
                  <a:pt x="0" y="7374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4790502" y="4415872"/>
            <a:ext cx="737498" cy="737498"/>
          </a:xfrm>
          <a:custGeom>
            <a:avLst/>
            <a:gdLst/>
            <a:ahLst/>
            <a:cxnLst/>
            <a:rect l="l" t="t" r="r" b="b"/>
            <a:pathLst>
              <a:path w="737498" h="737498">
                <a:moveTo>
                  <a:pt x="0" y="0"/>
                </a:moveTo>
                <a:lnTo>
                  <a:pt x="737498" y="0"/>
                </a:lnTo>
                <a:lnTo>
                  <a:pt x="737498" y="737498"/>
                </a:lnTo>
                <a:lnTo>
                  <a:pt x="0" y="7374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4789274" y="5715345"/>
            <a:ext cx="737498" cy="737498"/>
          </a:xfrm>
          <a:custGeom>
            <a:avLst/>
            <a:gdLst/>
            <a:ahLst/>
            <a:cxnLst/>
            <a:rect l="l" t="t" r="r" b="b"/>
            <a:pathLst>
              <a:path w="737498" h="737498">
                <a:moveTo>
                  <a:pt x="0" y="0"/>
                </a:moveTo>
                <a:lnTo>
                  <a:pt x="737498" y="0"/>
                </a:lnTo>
                <a:lnTo>
                  <a:pt x="737498" y="737498"/>
                </a:lnTo>
                <a:lnTo>
                  <a:pt x="0" y="7374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4790502" y="7013717"/>
            <a:ext cx="737498" cy="737498"/>
          </a:xfrm>
          <a:custGeom>
            <a:avLst/>
            <a:gdLst/>
            <a:ahLst/>
            <a:cxnLst/>
            <a:rect l="l" t="t" r="r" b="b"/>
            <a:pathLst>
              <a:path w="737498" h="737498">
                <a:moveTo>
                  <a:pt x="0" y="0"/>
                </a:moveTo>
                <a:lnTo>
                  <a:pt x="737498" y="0"/>
                </a:lnTo>
                <a:lnTo>
                  <a:pt x="737498" y="737498"/>
                </a:lnTo>
                <a:lnTo>
                  <a:pt x="0" y="7374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4789274" y="8520802"/>
            <a:ext cx="737498" cy="737498"/>
          </a:xfrm>
          <a:custGeom>
            <a:avLst/>
            <a:gdLst/>
            <a:ahLst/>
            <a:cxnLst/>
            <a:rect l="l" t="t" r="r" b="b"/>
            <a:pathLst>
              <a:path w="737498" h="737498">
                <a:moveTo>
                  <a:pt x="0" y="0"/>
                </a:moveTo>
                <a:lnTo>
                  <a:pt x="737498" y="0"/>
                </a:lnTo>
                <a:lnTo>
                  <a:pt x="737498" y="737498"/>
                </a:lnTo>
                <a:lnTo>
                  <a:pt x="0" y="7374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TextBox 11"/>
          <p:cNvSpPr txBox="1"/>
          <p:nvPr/>
        </p:nvSpPr>
        <p:spPr>
          <a:xfrm>
            <a:off x="6015251" y="1877383"/>
            <a:ext cx="10765464" cy="448310"/>
          </a:xfrm>
          <a:prstGeom prst="rect">
            <a:avLst/>
          </a:prstGeom>
        </p:spPr>
        <p:txBody>
          <a:bodyPr lIns="0" tIns="0" rIns="0" bIns="0" rtlCol="0" anchor="t">
            <a:spAutoFit/>
          </a:bodyPr>
          <a:lstStyle/>
          <a:p>
            <a:pPr>
              <a:lnSpc>
                <a:spcPts val="3640"/>
              </a:lnSpc>
              <a:spcBef>
                <a:spcPct val="0"/>
              </a:spcBef>
            </a:pPr>
            <a:r>
              <a:rPr lang="en-US" sz="2600">
                <a:solidFill>
                  <a:srgbClr val="202124"/>
                </a:solidFill>
                <a:latin typeface="Garet"/>
              </a:rPr>
              <a:t>Tick the boxes as you complete the list  </a:t>
            </a:r>
          </a:p>
        </p:txBody>
      </p:sp>
      <p:sp>
        <p:nvSpPr>
          <p:cNvPr id="12" name="Freeform 12"/>
          <p:cNvSpPr/>
          <p:nvPr/>
        </p:nvSpPr>
        <p:spPr>
          <a:xfrm>
            <a:off x="4789274" y="1839016"/>
            <a:ext cx="737498" cy="684951"/>
          </a:xfrm>
          <a:custGeom>
            <a:avLst/>
            <a:gdLst/>
            <a:ahLst/>
            <a:cxnLst/>
            <a:rect l="l" t="t" r="r" b="b"/>
            <a:pathLst>
              <a:path w="737498" h="684951">
                <a:moveTo>
                  <a:pt x="0" y="0"/>
                </a:moveTo>
                <a:lnTo>
                  <a:pt x="737498" y="0"/>
                </a:lnTo>
                <a:lnTo>
                  <a:pt x="737498" y="684952"/>
                </a:lnTo>
                <a:lnTo>
                  <a:pt x="0" y="68495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13" name="Group 13"/>
          <p:cNvGrpSpPr/>
          <p:nvPr/>
        </p:nvGrpSpPr>
        <p:grpSpPr>
          <a:xfrm>
            <a:off x="61458" y="9337363"/>
            <a:ext cx="2424685" cy="839587"/>
            <a:chOff x="0" y="0"/>
            <a:chExt cx="3232914" cy="1119449"/>
          </a:xfrm>
        </p:grpSpPr>
        <p:sp>
          <p:nvSpPr>
            <p:cNvPr id="14" name="Freeform 14"/>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18"/>
              <a:stretch>
                <a:fillRect/>
              </a:stretch>
            </a:blipFill>
          </p:spPr>
        </p:sp>
        <p:sp>
          <p:nvSpPr>
            <p:cNvPr id="15" name="Freeform 15"/>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19"/>
              <a:stretch>
                <a:fillRect/>
              </a:stretch>
            </a:blipFill>
          </p:spPr>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TextBox 2"/>
          <p:cNvSpPr txBox="1"/>
          <p:nvPr/>
        </p:nvSpPr>
        <p:spPr>
          <a:xfrm>
            <a:off x="3473841" y="3144696"/>
            <a:ext cx="13785459" cy="4847590"/>
          </a:xfrm>
          <a:prstGeom prst="rect">
            <a:avLst/>
          </a:prstGeom>
        </p:spPr>
        <p:txBody>
          <a:bodyPr lIns="0" tIns="0" rIns="0" bIns="0" rtlCol="0" anchor="t">
            <a:spAutoFit/>
          </a:bodyPr>
          <a:lstStyle/>
          <a:p>
            <a:pPr>
              <a:lnSpc>
                <a:spcPts val="4550"/>
              </a:lnSpc>
            </a:pPr>
            <a:r>
              <a:rPr lang="en-US" sz="3500">
                <a:solidFill>
                  <a:srgbClr val="000000"/>
                </a:solidFill>
                <a:latin typeface="Garet"/>
              </a:rPr>
              <a:t>By providing excellent customer service, you can ensure that customers have a positive experience and are more likely to leave positive reviews, recommend your product to others, and return for future bookings. It's important to prioritise customer service throughout the product's lifecycle and to continuously evaluate and improve the customer experience.</a:t>
            </a:r>
          </a:p>
          <a:p>
            <a:pPr>
              <a:lnSpc>
                <a:spcPts val="3380"/>
              </a:lnSpc>
            </a:pPr>
            <a:r>
              <a:rPr lang="en-US" sz="2600">
                <a:solidFill>
                  <a:srgbClr val="000000"/>
                </a:solidFill>
                <a:latin typeface="Garet"/>
              </a:rPr>
              <a:t>·      </a:t>
            </a:r>
          </a:p>
          <a:p>
            <a:pPr>
              <a:lnSpc>
                <a:spcPts val="3380"/>
              </a:lnSpc>
              <a:spcBef>
                <a:spcPct val="0"/>
              </a:spcBef>
            </a:pPr>
            <a:endParaRPr lang="en-US" sz="2600">
              <a:solidFill>
                <a:srgbClr val="000000"/>
              </a:solidFill>
              <a:latin typeface="Garet"/>
            </a:endParaRPr>
          </a:p>
        </p:txBody>
      </p:sp>
      <p:grpSp>
        <p:nvGrpSpPr>
          <p:cNvPr id="3" name="Group 3"/>
          <p:cNvGrpSpPr/>
          <p:nvPr/>
        </p:nvGrpSpPr>
        <p:grpSpPr>
          <a:xfrm>
            <a:off x="1028700" y="116047"/>
            <a:ext cx="16884496" cy="2597074"/>
            <a:chOff x="0" y="0"/>
            <a:chExt cx="22512662" cy="3462765"/>
          </a:xfrm>
        </p:grpSpPr>
        <p:grpSp>
          <p:nvGrpSpPr>
            <p:cNvPr id="4" name="Group 4"/>
            <p:cNvGrpSpPr/>
            <p:nvPr/>
          </p:nvGrpSpPr>
          <p:grpSpPr>
            <a:xfrm>
              <a:off x="1209999" y="820736"/>
              <a:ext cx="20989603" cy="2313377"/>
              <a:chOff x="-126207" y="-28575"/>
              <a:chExt cx="4202538" cy="463184"/>
            </a:xfrm>
          </p:grpSpPr>
          <p:sp>
            <p:nvSpPr>
              <p:cNvPr id="5" name="Freeform 5"/>
              <p:cNvSpPr/>
              <p:nvPr/>
            </p:nvSpPr>
            <p:spPr>
              <a:xfrm>
                <a:off x="-126207" y="-23263"/>
                <a:ext cx="4202538" cy="457872"/>
              </a:xfrm>
              <a:custGeom>
                <a:avLst/>
                <a:gdLst/>
                <a:ahLst/>
                <a:cxnLst/>
                <a:rect l="l" t="t" r="r" b="b"/>
                <a:pathLst>
                  <a:path w="3606405" h="457872">
                    <a:moveTo>
                      <a:pt x="3606405" y="366"/>
                    </a:moveTo>
                    <a:cubicBezTo>
                      <a:pt x="3524501" y="0"/>
                      <a:pt x="3448662" y="43485"/>
                      <a:pt x="3407604" y="114355"/>
                    </a:cubicBezTo>
                    <a:cubicBezTo>
                      <a:pt x="3366546" y="185225"/>
                      <a:pt x="3366546" y="272646"/>
                      <a:pt x="3407604" y="343517"/>
                    </a:cubicBezTo>
                    <a:cubicBezTo>
                      <a:pt x="3448662" y="414387"/>
                      <a:pt x="3524501" y="457872"/>
                      <a:pt x="3606405" y="457505"/>
                    </a:cubicBezTo>
                    <a:lnTo>
                      <a:pt x="0" y="457505"/>
                    </a:lnTo>
                    <a:cubicBezTo>
                      <a:pt x="81904" y="457872"/>
                      <a:pt x="157743" y="414387"/>
                      <a:pt x="198801" y="343517"/>
                    </a:cubicBezTo>
                    <a:cubicBezTo>
                      <a:pt x="239859" y="272646"/>
                      <a:pt x="239859" y="185225"/>
                      <a:pt x="198801" y="114355"/>
                    </a:cubicBezTo>
                    <a:cubicBezTo>
                      <a:pt x="157743" y="43485"/>
                      <a:pt x="81904" y="0"/>
                      <a:pt x="0" y="366"/>
                    </a:cubicBezTo>
                    <a:close/>
                  </a:path>
                </a:pathLst>
              </a:custGeom>
              <a:solidFill>
                <a:srgbClr val="FF66C4"/>
              </a:solidFill>
            </p:spPr>
          </p:sp>
          <p:sp>
            <p:nvSpPr>
              <p:cNvPr id="6" name="TextBox 6"/>
              <p:cNvSpPr txBox="1"/>
              <p:nvPr/>
            </p:nvSpPr>
            <p:spPr>
              <a:xfrm>
                <a:off x="0" y="-28575"/>
                <a:ext cx="812800" cy="434975"/>
              </a:xfrm>
              <a:prstGeom prst="rect">
                <a:avLst/>
              </a:prstGeom>
            </p:spPr>
            <p:txBody>
              <a:bodyPr lIns="50800" tIns="50800" rIns="50800" bIns="50800" rtlCol="0" anchor="ctr"/>
              <a:lstStyle/>
              <a:p>
                <a:pPr algn="ctr">
                  <a:lnSpc>
                    <a:spcPts val="3380"/>
                  </a:lnSpc>
                </a:pPr>
                <a:endParaRPr/>
              </a:p>
            </p:txBody>
          </p:sp>
        </p:grpSp>
        <p:sp>
          <p:nvSpPr>
            <p:cNvPr id="7" name="TextBox 7"/>
            <p:cNvSpPr txBox="1"/>
            <p:nvPr/>
          </p:nvSpPr>
          <p:spPr>
            <a:xfrm>
              <a:off x="2621109" y="1057068"/>
              <a:ext cx="18185606" cy="2006600"/>
            </a:xfrm>
            <a:prstGeom prst="rect">
              <a:avLst/>
            </a:prstGeom>
          </p:spPr>
          <p:txBody>
            <a:bodyPr lIns="0" tIns="0" rIns="0" bIns="0" rtlCol="0" anchor="t">
              <a:spAutoFit/>
            </a:bodyPr>
            <a:lstStyle/>
            <a:p>
              <a:pPr>
                <a:lnSpc>
                  <a:spcPts val="5996"/>
                </a:lnSpc>
              </a:pPr>
              <a:r>
                <a:rPr lang="en-US" sz="4997" dirty="0">
                  <a:solidFill>
                    <a:srgbClr val="F5EDE1"/>
                  </a:solidFill>
                  <a:latin typeface="Garet Bold"/>
                </a:rPr>
                <a:t>STEP 14: </a:t>
              </a:r>
            </a:p>
            <a:p>
              <a:pPr>
                <a:lnSpc>
                  <a:spcPts val="5996"/>
                </a:lnSpc>
              </a:pPr>
              <a:r>
                <a:rPr lang="en-US" sz="4997" dirty="0">
                  <a:solidFill>
                    <a:srgbClr val="F5EDE1"/>
                  </a:solidFill>
                  <a:latin typeface="Garet Book Bold"/>
                </a:rPr>
                <a:t>PROVIDE EXCELLENT CUSTOMER SERVICE</a:t>
              </a:r>
            </a:p>
          </p:txBody>
        </p:sp>
        <p:sp>
          <p:nvSpPr>
            <p:cNvPr id="8" name="Freeform 8"/>
            <p:cNvSpPr/>
            <p:nvPr/>
          </p:nvSpPr>
          <p:spPr>
            <a:xfrm>
              <a:off x="20078919" y="0"/>
              <a:ext cx="2433743" cy="2433743"/>
            </a:xfrm>
            <a:custGeom>
              <a:avLst/>
              <a:gdLst/>
              <a:ahLst/>
              <a:cxnLst/>
              <a:rect l="l" t="t" r="r" b="b"/>
              <a:pathLst>
                <a:path w="2433743" h="2433743">
                  <a:moveTo>
                    <a:pt x="0" y="0"/>
                  </a:moveTo>
                  <a:lnTo>
                    <a:pt x="2433743" y="0"/>
                  </a:lnTo>
                  <a:lnTo>
                    <a:pt x="2433743" y="2433743"/>
                  </a:lnTo>
                  <a:lnTo>
                    <a:pt x="0" y="24337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0" y="747327"/>
              <a:ext cx="1668760" cy="2715438"/>
            </a:xfrm>
            <a:custGeom>
              <a:avLst/>
              <a:gdLst/>
              <a:ahLst/>
              <a:cxnLst/>
              <a:rect l="l" t="t" r="r" b="b"/>
              <a:pathLst>
                <a:path w="1668760" h="2715438">
                  <a:moveTo>
                    <a:pt x="0" y="0"/>
                  </a:moveTo>
                  <a:lnTo>
                    <a:pt x="1668760" y="0"/>
                  </a:lnTo>
                  <a:lnTo>
                    <a:pt x="1668760" y="2715438"/>
                  </a:lnTo>
                  <a:lnTo>
                    <a:pt x="0" y="27154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0" name="Group 10"/>
          <p:cNvGrpSpPr/>
          <p:nvPr/>
        </p:nvGrpSpPr>
        <p:grpSpPr>
          <a:xfrm>
            <a:off x="1028700" y="3173271"/>
            <a:ext cx="1970229" cy="1970229"/>
            <a:chOff x="0" y="0"/>
            <a:chExt cx="2626972" cy="2626972"/>
          </a:xfrm>
        </p:grpSpPr>
        <p:grpSp>
          <p:nvGrpSpPr>
            <p:cNvPr id="11" name="Group 11"/>
            <p:cNvGrpSpPr/>
            <p:nvPr/>
          </p:nvGrpSpPr>
          <p:grpSpPr>
            <a:xfrm>
              <a:off x="0" y="0"/>
              <a:ext cx="2626972" cy="262697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A7DD"/>
              </a:solidFill>
            </p:spPr>
          </p:sp>
          <p:sp>
            <p:nvSpPr>
              <p:cNvPr id="13" name="TextBox 13"/>
              <p:cNvSpPr txBox="1"/>
              <p:nvPr/>
            </p:nvSpPr>
            <p:spPr>
              <a:xfrm>
                <a:off x="76200" y="66675"/>
                <a:ext cx="660400" cy="669925"/>
              </a:xfrm>
              <a:prstGeom prst="rect">
                <a:avLst/>
              </a:prstGeom>
            </p:spPr>
            <p:txBody>
              <a:bodyPr lIns="101341" tIns="101341" rIns="101341" bIns="101341" rtlCol="0" anchor="ctr"/>
              <a:lstStyle/>
              <a:p>
                <a:pPr algn="ctr">
                  <a:lnSpc>
                    <a:spcPts val="1439"/>
                  </a:lnSpc>
                </a:pPr>
                <a:endParaRPr/>
              </a:p>
            </p:txBody>
          </p:sp>
        </p:grpSp>
        <p:sp>
          <p:nvSpPr>
            <p:cNvPr id="14" name="Freeform 14"/>
            <p:cNvSpPr/>
            <p:nvPr/>
          </p:nvSpPr>
          <p:spPr>
            <a:xfrm>
              <a:off x="326266" y="458914"/>
              <a:ext cx="1989717" cy="1534569"/>
            </a:xfrm>
            <a:custGeom>
              <a:avLst/>
              <a:gdLst/>
              <a:ahLst/>
              <a:cxnLst/>
              <a:rect l="l" t="t" r="r" b="b"/>
              <a:pathLst>
                <a:path w="1989717" h="1534569">
                  <a:moveTo>
                    <a:pt x="0" y="0"/>
                  </a:moveTo>
                  <a:lnTo>
                    <a:pt x="1989717" y="0"/>
                  </a:lnTo>
                  <a:lnTo>
                    <a:pt x="1989717" y="1534569"/>
                  </a:lnTo>
                  <a:lnTo>
                    <a:pt x="0" y="15345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15" name="Group 15"/>
          <p:cNvGrpSpPr/>
          <p:nvPr/>
        </p:nvGrpSpPr>
        <p:grpSpPr>
          <a:xfrm>
            <a:off x="61458" y="9337363"/>
            <a:ext cx="2424685" cy="839587"/>
            <a:chOff x="0" y="0"/>
            <a:chExt cx="3232914" cy="1119449"/>
          </a:xfrm>
        </p:grpSpPr>
        <p:sp>
          <p:nvSpPr>
            <p:cNvPr id="16" name="Freeform 16"/>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8"/>
              <a:stretch>
                <a:fillRect/>
              </a:stretch>
            </a:blipFill>
          </p:spPr>
        </p:sp>
        <p:sp>
          <p:nvSpPr>
            <p:cNvPr id="17" name="Freeform 17"/>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9"/>
              <a:stretch>
                <a:fillRect/>
              </a:stretch>
            </a:blipFill>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185F4"/>
        </a:solidFill>
        <a:effectLst/>
      </p:bgPr>
    </p:bg>
    <p:spTree>
      <p:nvGrpSpPr>
        <p:cNvPr id="1" name=""/>
        <p:cNvGrpSpPr/>
        <p:nvPr/>
      </p:nvGrpSpPr>
      <p:grpSpPr>
        <a:xfrm>
          <a:off x="0" y="0"/>
          <a:ext cx="0" cy="0"/>
          <a:chOff x="0" y="0"/>
          <a:chExt cx="0" cy="0"/>
        </a:xfrm>
      </p:grpSpPr>
      <p:sp>
        <p:nvSpPr>
          <p:cNvPr id="2" name="AutoShape 2"/>
          <p:cNvSpPr/>
          <p:nvPr/>
        </p:nvSpPr>
        <p:spPr>
          <a:xfrm>
            <a:off x="1028700" y="9244012"/>
            <a:ext cx="16428878" cy="0"/>
          </a:xfrm>
          <a:prstGeom prst="line">
            <a:avLst/>
          </a:prstGeom>
          <a:ln w="28575" cap="flat">
            <a:solidFill>
              <a:srgbClr val="202124"/>
            </a:solidFill>
            <a:prstDash val="solid"/>
            <a:headEnd type="none" w="sm" len="sm"/>
            <a:tailEnd type="none" w="sm" len="sm"/>
          </a:ln>
        </p:spPr>
      </p:sp>
      <p:grpSp>
        <p:nvGrpSpPr>
          <p:cNvPr id="3" name="Group 3"/>
          <p:cNvGrpSpPr/>
          <p:nvPr/>
        </p:nvGrpSpPr>
        <p:grpSpPr>
          <a:xfrm>
            <a:off x="17085740" y="851496"/>
            <a:ext cx="371838" cy="354408"/>
            <a:chOff x="0" y="0"/>
            <a:chExt cx="812800" cy="774700"/>
          </a:xfrm>
        </p:grpSpPr>
        <p:sp>
          <p:nvSpPr>
            <p:cNvPr id="4" name="Freeform 4"/>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5EDE1"/>
            </a:solidFill>
          </p:spPr>
        </p:sp>
        <p:sp>
          <p:nvSpPr>
            <p:cNvPr id="5" name="TextBox 5"/>
            <p:cNvSpPr txBox="1"/>
            <p:nvPr/>
          </p:nvSpPr>
          <p:spPr>
            <a:xfrm>
              <a:off x="228600" y="238125"/>
              <a:ext cx="355600" cy="371475"/>
            </a:xfrm>
            <a:prstGeom prst="rect">
              <a:avLst/>
            </a:prstGeom>
          </p:spPr>
          <p:txBody>
            <a:bodyPr lIns="50800" tIns="50800" rIns="50800" bIns="50800" rtlCol="0" anchor="ctr"/>
            <a:lstStyle/>
            <a:p>
              <a:pPr algn="ctr">
                <a:lnSpc>
                  <a:spcPts val="3380"/>
                </a:lnSpc>
              </a:pPr>
              <a:endParaRPr/>
            </a:p>
          </p:txBody>
        </p:sp>
      </p:grpSp>
      <p:sp>
        <p:nvSpPr>
          <p:cNvPr id="6" name="AutoShape 6"/>
          <p:cNvSpPr/>
          <p:nvPr/>
        </p:nvSpPr>
        <p:spPr>
          <a:xfrm>
            <a:off x="1028700" y="1014412"/>
            <a:ext cx="16428878" cy="0"/>
          </a:xfrm>
          <a:prstGeom prst="line">
            <a:avLst/>
          </a:prstGeom>
          <a:ln w="28575" cap="flat">
            <a:solidFill>
              <a:srgbClr val="202124"/>
            </a:solidFill>
            <a:prstDash val="solid"/>
            <a:headEnd type="none" w="sm" len="sm"/>
            <a:tailEnd type="none" w="sm" len="sm"/>
          </a:ln>
        </p:spPr>
      </p:sp>
      <p:grpSp>
        <p:nvGrpSpPr>
          <p:cNvPr id="7" name="Group 7"/>
          <p:cNvGrpSpPr/>
          <p:nvPr/>
        </p:nvGrpSpPr>
        <p:grpSpPr>
          <a:xfrm>
            <a:off x="5963999" y="3175413"/>
            <a:ext cx="5796292" cy="1522326"/>
            <a:chOff x="0" y="0"/>
            <a:chExt cx="1547378" cy="406400"/>
          </a:xfrm>
        </p:grpSpPr>
        <p:sp>
          <p:nvSpPr>
            <p:cNvPr id="8" name="Freeform 8"/>
            <p:cNvSpPr/>
            <p:nvPr/>
          </p:nvSpPr>
          <p:spPr>
            <a:xfrm>
              <a:off x="203200" y="-326"/>
              <a:ext cx="1140978" cy="407051"/>
            </a:xfrm>
            <a:custGeom>
              <a:avLst/>
              <a:gdLst/>
              <a:ahLst/>
              <a:cxnLst/>
              <a:rect l="l" t="t" r="r" b="b"/>
              <a:pathLst>
                <a:path w="1140978" h="407051">
                  <a:moveTo>
                    <a:pt x="1140978" y="326"/>
                  </a:moveTo>
                  <a:cubicBezTo>
                    <a:pt x="1068165" y="0"/>
                    <a:pt x="1000744" y="38659"/>
                    <a:pt x="964243" y="101663"/>
                  </a:cubicBezTo>
                  <a:cubicBezTo>
                    <a:pt x="927742" y="164667"/>
                    <a:pt x="927742" y="242385"/>
                    <a:pt x="964243" y="305389"/>
                  </a:cubicBezTo>
                  <a:cubicBezTo>
                    <a:pt x="1000744" y="368393"/>
                    <a:pt x="1068165" y="407052"/>
                    <a:pt x="1140978"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0BF63"/>
            </a:solidFill>
          </p:spPr>
        </p:sp>
        <p:sp>
          <p:nvSpPr>
            <p:cNvPr id="9" name="TextBox 9"/>
            <p:cNvSpPr txBox="1"/>
            <p:nvPr/>
          </p:nvSpPr>
          <p:spPr>
            <a:xfrm>
              <a:off x="0" y="-28575"/>
              <a:ext cx="812800" cy="434975"/>
            </a:xfrm>
            <a:prstGeom prst="rect">
              <a:avLst/>
            </a:prstGeom>
          </p:spPr>
          <p:txBody>
            <a:bodyPr lIns="50800" tIns="50800" rIns="50800" bIns="50800" rtlCol="0" anchor="ctr"/>
            <a:lstStyle/>
            <a:p>
              <a:pPr algn="ctr">
                <a:lnSpc>
                  <a:spcPts val="3380"/>
                </a:lnSpc>
              </a:pPr>
              <a:endParaRPr/>
            </a:p>
          </p:txBody>
        </p:sp>
      </p:grpSp>
      <p:sp>
        <p:nvSpPr>
          <p:cNvPr id="10" name="Freeform 10"/>
          <p:cNvSpPr/>
          <p:nvPr/>
        </p:nvSpPr>
        <p:spPr>
          <a:xfrm>
            <a:off x="10243451" y="1987687"/>
            <a:ext cx="2375452" cy="2375452"/>
          </a:xfrm>
          <a:custGeom>
            <a:avLst/>
            <a:gdLst/>
            <a:ahLst/>
            <a:cxnLst/>
            <a:rect l="l" t="t" r="r" b="b"/>
            <a:pathLst>
              <a:path w="2375452" h="2375452">
                <a:moveTo>
                  <a:pt x="0" y="0"/>
                </a:moveTo>
                <a:lnTo>
                  <a:pt x="2375452" y="0"/>
                </a:lnTo>
                <a:lnTo>
                  <a:pt x="2375452" y="2375452"/>
                </a:lnTo>
                <a:lnTo>
                  <a:pt x="0" y="23754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TextBox 11"/>
          <p:cNvSpPr txBox="1"/>
          <p:nvPr/>
        </p:nvSpPr>
        <p:spPr>
          <a:xfrm>
            <a:off x="6278898" y="3175413"/>
            <a:ext cx="13505849" cy="4572000"/>
          </a:xfrm>
          <a:prstGeom prst="rect">
            <a:avLst/>
          </a:prstGeom>
        </p:spPr>
        <p:txBody>
          <a:bodyPr lIns="0" tIns="0" rIns="0" bIns="0" rtlCol="0" anchor="t">
            <a:spAutoFit/>
          </a:bodyPr>
          <a:lstStyle/>
          <a:p>
            <a:pPr>
              <a:lnSpc>
                <a:spcPts val="12049"/>
              </a:lnSpc>
            </a:pPr>
            <a:r>
              <a:rPr lang="en-US" sz="10041">
                <a:solidFill>
                  <a:srgbClr val="202124"/>
                </a:solidFill>
                <a:latin typeface="Garet Bold"/>
              </a:rPr>
              <a:t>PHASE 1</a:t>
            </a:r>
          </a:p>
          <a:p>
            <a:pPr>
              <a:lnSpc>
                <a:spcPts val="12049"/>
              </a:lnSpc>
            </a:pPr>
            <a:r>
              <a:rPr lang="en-US" sz="10041">
                <a:solidFill>
                  <a:srgbClr val="202124"/>
                </a:solidFill>
                <a:latin typeface="Garet Bold"/>
              </a:rPr>
              <a:t>IDENTIFYING POTENTIAL </a:t>
            </a:r>
          </a:p>
        </p:txBody>
      </p:sp>
      <p:sp>
        <p:nvSpPr>
          <p:cNvPr id="12" name="Freeform 12"/>
          <p:cNvSpPr/>
          <p:nvPr/>
        </p:nvSpPr>
        <p:spPr>
          <a:xfrm>
            <a:off x="2121563" y="3175413"/>
            <a:ext cx="2925249" cy="4114800"/>
          </a:xfrm>
          <a:custGeom>
            <a:avLst/>
            <a:gdLst/>
            <a:ahLst/>
            <a:cxnLst/>
            <a:rect l="l" t="t" r="r" b="b"/>
            <a:pathLst>
              <a:path w="2925249" h="4114800">
                <a:moveTo>
                  <a:pt x="0" y="0"/>
                </a:moveTo>
                <a:lnTo>
                  <a:pt x="2925248" y="0"/>
                </a:lnTo>
                <a:lnTo>
                  <a:pt x="292524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TextBox 2"/>
          <p:cNvSpPr txBox="1"/>
          <p:nvPr/>
        </p:nvSpPr>
        <p:spPr>
          <a:xfrm>
            <a:off x="2606678" y="566119"/>
            <a:ext cx="15681322" cy="2257425"/>
          </a:xfrm>
          <a:prstGeom prst="rect">
            <a:avLst/>
          </a:prstGeom>
        </p:spPr>
        <p:txBody>
          <a:bodyPr lIns="0" tIns="0" rIns="0" bIns="0" rtlCol="0" anchor="t">
            <a:spAutoFit/>
          </a:bodyPr>
          <a:lstStyle/>
          <a:p>
            <a:pPr>
              <a:lnSpc>
                <a:spcPts val="5996"/>
              </a:lnSpc>
            </a:pPr>
            <a:r>
              <a:rPr lang="en-US" sz="4997">
                <a:solidFill>
                  <a:srgbClr val="FF66C4"/>
                </a:solidFill>
                <a:latin typeface="Garet"/>
              </a:rPr>
              <a:t>HOW TO PROVIDE EXCELLENT CUSTOMER SERVICE </a:t>
            </a:r>
            <a:r>
              <a:rPr lang="en-US" sz="4997">
                <a:solidFill>
                  <a:srgbClr val="FBBB0B"/>
                </a:solidFill>
                <a:latin typeface="Garet"/>
              </a:rPr>
              <a:t>  </a:t>
            </a:r>
          </a:p>
          <a:p>
            <a:pPr>
              <a:lnSpc>
                <a:spcPts val="5996"/>
              </a:lnSpc>
            </a:pPr>
            <a:endParaRPr lang="en-US" sz="4997">
              <a:solidFill>
                <a:srgbClr val="FBBB0B"/>
              </a:solidFill>
              <a:latin typeface="Garet"/>
            </a:endParaRPr>
          </a:p>
        </p:txBody>
      </p:sp>
      <p:sp>
        <p:nvSpPr>
          <p:cNvPr id="3" name="TextBox 3"/>
          <p:cNvSpPr txBox="1"/>
          <p:nvPr/>
        </p:nvSpPr>
        <p:spPr>
          <a:xfrm>
            <a:off x="5952686" y="3688275"/>
            <a:ext cx="11306614" cy="5996305"/>
          </a:xfrm>
          <a:prstGeom prst="rect">
            <a:avLst/>
          </a:prstGeom>
        </p:spPr>
        <p:txBody>
          <a:bodyPr lIns="0" tIns="0" rIns="0" bIns="0" rtlCol="0" anchor="t">
            <a:spAutoFit/>
          </a:bodyPr>
          <a:lstStyle/>
          <a:p>
            <a:pPr>
              <a:lnSpc>
                <a:spcPts val="3379"/>
              </a:lnSpc>
            </a:pPr>
            <a:r>
              <a:rPr lang="en-US" sz="2599">
                <a:solidFill>
                  <a:srgbClr val="202124"/>
                </a:solidFill>
                <a:latin typeface="Garet Bold"/>
              </a:rPr>
              <a:t>Provide clear communications</a:t>
            </a:r>
          </a:p>
          <a:p>
            <a:pPr>
              <a:lnSpc>
                <a:spcPts val="3379"/>
              </a:lnSpc>
            </a:pPr>
            <a:endParaRPr lang="en-US" sz="2599">
              <a:solidFill>
                <a:srgbClr val="202124"/>
              </a:solidFill>
              <a:latin typeface="Garet Bold"/>
            </a:endParaRPr>
          </a:p>
          <a:p>
            <a:pPr>
              <a:lnSpc>
                <a:spcPts val="3379"/>
              </a:lnSpc>
            </a:pPr>
            <a:r>
              <a:rPr lang="en-US" sz="2599">
                <a:solidFill>
                  <a:srgbClr val="202124"/>
                </a:solidFill>
                <a:latin typeface="Garet Bold"/>
              </a:rPr>
              <a:t>Personalisation and tailored promotions</a:t>
            </a:r>
          </a:p>
          <a:p>
            <a:pPr>
              <a:lnSpc>
                <a:spcPts val="3379"/>
              </a:lnSpc>
            </a:pPr>
            <a:endParaRPr lang="en-US" sz="2599">
              <a:solidFill>
                <a:srgbClr val="202124"/>
              </a:solidFill>
              <a:latin typeface="Garet Bold"/>
            </a:endParaRPr>
          </a:p>
          <a:p>
            <a:pPr>
              <a:lnSpc>
                <a:spcPts val="3379"/>
              </a:lnSpc>
            </a:pPr>
            <a:r>
              <a:rPr lang="en-US" sz="2599">
                <a:solidFill>
                  <a:srgbClr val="202124"/>
                </a:solidFill>
                <a:latin typeface="Garet Bold"/>
              </a:rPr>
              <a:t>Listen attentively and respond politely to all customer complaints promptly and efficiently, while maintaining a positive attitude </a:t>
            </a:r>
          </a:p>
          <a:p>
            <a:pPr>
              <a:lnSpc>
                <a:spcPts val="3379"/>
              </a:lnSpc>
            </a:pPr>
            <a:endParaRPr lang="en-US" sz="2599">
              <a:solidFill>
                <a:srgbClr val="202124"/>
              </a:solidFill>
              <a:latin typeface="Garet Bold"/>
            </a:endParaRPr>
          </a:p>
          <a:p>
            <a:pPr>
              <a:lnSpc>
                <a:spcPts val="3379"/>
              </a:lnSpc>
            </a:pPr>
            <a:r>
              <a:rPr lang="en-US" sz="2599">
                <a:solidFill>
                  <a:srgbClr val="202124"/>
                </a:solidFill>
                <a:latin typeface="Garet Bold"/>
              </a:rPr>
              <a:t>Pay attention to the small details, such as providing high-quality amenities, ensuring that transportation is on time</a:t>
            </a:r>
          </a:p>
          <a:p>
            <a:pPr>
              <a:lnSpc>
                <a:spcPts val="3379"/>
              </a:lnSpc>
            </a:pPr>
            <a:endParaRPr lang="en-US" sz="2599">
              <a:solidFill>
                <a:srgbClr val="202124"/>
              </a:solidFill>
              <a:latin typeface="Garet Bold"/>
            </a:endParaRPr>
          </a:p>
          <a:p>
            <a:pPr>
              <a:lnSpc>
                <a:spcPts val="3379"/>
              </a:lnSpc>
            </a:pPr>
            <a:r>
              <a:rPr lang="en-US" sz="2599">
                <a:solidFill>
                  <a:srgbClr val="202124"/>
                </a:solidFill>
                <a:latin typeface="Garet Bold"/>
              </a:rPr>
              <a:t>Continuously evaluate and improve the customer service experience based on customer feedback and market trends</a:t>
            </a:r>
          </a:p>
          <a:p>
            <a:pPr>
              <a:lnSpc>
                <a:spcPts val="3379"/>
              </a:lnSpc>
            </a:pPr>
            <a:endParaRPr lang="en-US" sz="2599">
              <a:solidFill>
                <a:srgbClr val="202124"/>
              </a:solidFill>
              <a:latin typeface="Garet Bold"/>
            </a:endParaRPr>
          </a:p>
        </p:txBody>
      </p:sp>
      <p:sp>
        <p:nvSpPr>
          <p:cNvPr id="4" name="Freeform 4"/>
          <p:cNvSpPr/>
          <p:nvPr/>
        </p:nvSpPr>
        <p:spPr>
          <a:xfrm>
            <a:off x="1028700" y="676542"/>
            <a:ext cx="1251570" cy="2036578"/>
          </a:xfrm>
          <a:custGeom>
            <a:avLst/>
            <a:gdLst/>
            <a:ahLst/>
            <a:cxnLst/>
            <a:rect l="l" t="t" r="r" b="b"/>
            <a:pathLst>
              <a:path w="1251570" h="2036578">
                <a:moveTo>
                  <a:pt x="0" y="0"/>
                </a:moveTo>
                <a:lnTo>
                  <a:pt x="1251570" y="0"/>
                </a:lnTo>
                <a:lnTo>
                  <a:pt x="1251570" y="2036578"/>
                </a:lnTo>
                <a:lnTo>
                  <a:pt x="0" y="20365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028700" y="3566579"/>
            <a:ext cx="2870073" cy="4114800"/>
          </a:xfrm>
          <a:custGeom>
            <a:avLst/>
            <a:gdLst/>
            <a:ahLst/>
            <a:cxnLst/>
            <a:rect l="l" t="t" r="r" b="b"/>
            <a:pathLst>
              <a:path w="2870073" h="4114800">
                <a:moveTo>
                  <a:pt x="0" y="0"/>
                </a:moveTo>
                <a:lnTo>
                  <a:pt x="2870073" y="0"/>
                </a:lnTo>
                <a:lnTo>
                  <a:pt x="287007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6086854" y="2387306"/>
            <a:ext cx="10765464" cy="448310"/>
          </a:xfrm>
          <a:prstGeom prst="rect">
            <a:avLst/>
          </a:prstGeom>
        </p:spPr>
        <p:txBody>
          <a:bodyPr lIns="0" tIns="0" rIns="0" bIns="0" rtlCol="0" anchor="t">
            <a:spAutoFit/>
          </a:bodyPr>
          <a:lstStyle/>
          <a:p>
            <a:pPr>
              <a:lnSpc>
                <a:spcPts val="3640"/>
              </a:lnSpc>
              <a:spcBef>
                <a:spcPct val="0"/>
              </a:spcBef>
            </a:pPr>
            <a:r>
              <a:rPr lang="en-US" sz="2600">
                <a:solidFill>
                  <a:srgbClr val="202124"/>
                </a:solidFill>
                <a:latin typeface="Garet"/>
              </a:rPr>
              <a:t>Tick the boxes as you complete the list  </a:t>
            </a:r>
          </a:p>
        </p:txBody>
      </p:sp>
      <p:sp>
        <p:nvSpPr>
          <p:cNvPr id="7" name="Freeform 7"/>
          <p:cNvSpPr/>
          <p:nvPr/>
        </p:nvSpPr>
        <p:spPr>
          <a:xfrm>
            <a:off x="4860878" y="2348940"/>
            <a:ext cx="737498" cy="684951"/>
          </a:xfrm>
          <a:custGeom>
            <a:avLst/>
            <a:gdLst/>
            <a:ahLst/>
            <a:cxnLst/>
            <a:rect l="l" t="t" r="r" b="b"/>
            <a:pathLst>
              <a:path w="737498" h="684951">
                <a:moveTo>
                  <a:pt x="0" y="0"/>
                </a:moveTo>
                <a:lnTo>
                  <a:pt x="737498" y="0"/>
                </a:lnTo>
                <a:lnTo>
                  <a:pt x="737498" y="684951"/>
                </a:lnTo>
                <a:lnTo>
                  <a:pt x="0" y="6849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4860878" y="3566579"/>
            <a:ext cx="737498" cy="737498"/>
          </a:xfrm>
          <a:custGeom>
            <a:avLst/>
            <a:gdLst/>
            <a:ahLst/>
            <a:cxnLst/>
            <a:rect l="l" t="t" r="r" b="b"/>
            <a:pathLst>
              <a:path w="737498" h="737498">
                <a:moveTo>
                  <a:pt x="0" y="0"/>
                </a:moveTo>
                <a:lnTo>
                  <a:pt x="737498" y="0"/>
                </a:lnTo>
                <a:lnTo>
                  <a:pt x="737498" y="737498"/>
                </a:lnTo>
                <a:lnTo>
                  <a:pt x="0" y="7374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4862105" y="4587904"/>
            <a:ext cx="737498" cy="737498"/>
          </a:xfrm>
          <a:custGeom>
            <a:avLst/>
            <a:gdLst/>
            <a:ahLst/>
            <a:cxnLst/>
            <a:rect l="l" t="t" r="r" b="b"/>
            <a:pathLst>
              <a:path w="737498" h="737498">
                <a:moveTo>
                  <a:pt x="0" y="0"/>
                </a:moveTo>
                <a:lnTo>
                  <a:pt x="737499" y="0"/>
                </a:lnTo>
                <a:lnTo>
                  <a:pt x="737499" y="737498"/>
                </a:lnTo>
                <a:lnTo>
                  <a:pt x="0" y="7374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4860878" y="5830674"/>
            <a:ext cx="737498" cy="737498"/>
          </a:xfrm>
          <a:custGeom>
            <a:avLst/>
            <a:gdLst/>
            <a:ahLst/>
            <a:cxnLst/>
            <a:rect l="l" t="t" r="r" b="b"/>
            <a:pathLst>
              <a:path w="737498" h="737498">
                <a:moveTo>
                  <a:pt x="0" y="0"/>
                </a:moveTo>
                <a:lnTo>
                  <a:pt x="737498" y="0"/>
                </a:lnTo>
                <a:lnTo>
                  <a:pt x="737498" y="737498"/>
                </a:lnTo>
                <a:lnTo>
                  <a:pt x="0" y="7374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4862105" y="7177772"/>
            <a:ext cx="737498" cy="737498"/>
          </a:xfrm>
          <a:custGeom>
            <a:avLst/>
            <a:gdLst/>
            <a:ahLst/>
            <a:cxnLst/>
            <a:rect l="l" t="t" r="r" b="b"/>
            <a:pathLst>
              <a:path w="737498" h="737498">
                <a:moveTo>
                  <a:pt x="0" y="0"/>
                </a:moveTo>
                <a:lnTo>
                  <a:pt x="737499" y="0"/>
                </a:lnTo>
                <a:lnTo>
                  <a:pt x="737499" y="737498"/>
                </a:lnTo>
                <a:lnTo>
                  <a:pt x="0" y="7374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a:off x="4862105" y="8520802"/>
            <a:ext cx="737498" cy="737498"/>
          </a:xfrm>
          <a:custGeom>
            <a:avLst/>
            <a:gdLst/>
            <a:ahLst/>
            <a:cxnLst/>
            <a:rect l="l" t="t" r="r" b="b"/>
            <a:pathLst>
              <a:path w="737498" h="737498">
                <a:moveTo>
                  <a:pt x="0" y="0"/>
                </a:moveTo>
                <a:lnTo>
                  <a:pt x="737499" y="0"/>
                </a:lnTo>
                <a:lnTo>
                  <a:pt x="737499" y="737498"/>
                </a:lnTo>
                <a:lnTo>
                  <a:pt x="0" y="7374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13" name="Group 13"/>
          <p:cNvGrpSpPr/>
          <p:nvPr/>
        </p:nvGrpSpPr>
        <p:grpSpPr>
          <a:xfrm>
            <a:off x="61458" y="9337363"/>
            <a:ext cx="2424685" cy="839587"/>
            <a:chOff x="0" y="0"/>
            <a:chExt cx="3232914" cy="1119449"/>
          </a:xfrm>
        </p:grpSpPr>
        <p:sp>
          <p:nvSpPr>
            <p:cNvPr id="14" name="Freeform 14"/>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18"/>
              <a:stretch>
                <a:fillRect/>
              </a:stretch>
            </a:blipFill>
          </p:spPr>
        </p:sp>
        <p:sp>
          <p:nvSpPr>
            <p:cNvPr id="15" name="Freeform 15"/>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19"/>
              <a:stretch>
                <a:fillRect/>
              </a:stretch>
            </a:blipFill>
          </p:spPr>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5" name="Freeform 5"/>
          <p:cNvSpPr/>
          <p:nvPr/>
        </p:nvSpPr>
        <p:spPr>
          <a:xfrm>
            <a:off x="1028700" y="4404623"/>
            <a:ext cx="2759902" cy="2563259"/>
          </a:xfrm>
          <a:custGeom>
            <a:avLst/>
            <a:gdLst/>
            <a:ahLst/>
            <a:cxnLst/>
            <a:rect l="l" t="t" r="r" b="b"/>
            <a:pathLst>
              <a:path w="2759902" h="2563259">
                <a:moveTo>
                  <a:pt x="0" y="0"/>
                </a:moveTo>
                <a:lnTo>
                  <a:pt x="2759902" y="0"/>
                </a:lnTo>
                <a:lnTo>
                  <a:pt x="2759902" y="2563259"/>
                </a:lnTo>
                <a:lnTo>
                  <a:pt x="0" y="25632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4895507" y="4404623"/>
            <a:ext cx="737498" cy="737498"/>
          </a:xfrm>
          <a:custGeom>
            <a:avLst/>
            <a:gdLst/>
            <a:ahLst/>
            <a:cxnLst/>
            <a:rect l="l" t="t" r="r" b="b"/>
            <a:pathLst>
              <a:path w="737498" h="737498">
                <a:moveTo>
                  <a:pt x="0" y="0"/>
                </a:moveTo>
                <a:lnTo>
                  <a:pt x="737498" y="0"/>
                </a:lnTo>
                <a:lnTo>
                  <a:pt x="737498" y="737498"/>
                </a:lnTo>
                <a:lnTo>
                  <a:pt x="0" y="7374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2844283" y="1358900"/>
            <a:ext cx="9302800" cy="803275"/>
          </a:xfrm>
          <a:prstGeom prst="rect">
            <a:avLst/>
          </a:prstGeom>
        </p:spPr>
        <p:txBody>
          <a:bodyPr lIns="0" tIns="0" rIns="0" bIns="0" rtlCol="0" anchor="t">
            <a:spAutoFit/>
          </a:bodyPr>
          <a:lstStyle/>
          <a:p>
            <a:pPr>
              <a:lnSpc>
                <a:spcPts val="6499"/>
              </a:lnSpc>
            </a:pPr>
            <a:r>
              <a:rPr lang="en-US" sz="4999">
                <a:solidFill>
                  <a:srgbClr val="202124"/>
                </a:solidFill>
                <a:latin typeface="Garet Bold"/>
              </a:rPr>
              <a:t>PHASE 4   FINAL CHECKLIST  </a:t>
            </a:r>
          </a:p>
        </p:txBody>
      </p:sp>
      <p:sp>
        <p:nvSpPr>
          <p:cNvPr id="8" name="TextBox 8"/>
          <p:cNvSpPr txBox="1"/>
          <p:nvPr/>
        </p:nvSpPr>
        <p:spPr>
          <a:xfrm>
            <a:off x="6136422" y="3200400"/>
            <a:ext cx="10242150" cy="466725"/>
          </a:xfrm>
          <a:prstGeom prst="rect">
            <a:avLst/>
          </a:prstGeom>
        </p:spPr>
        <p:txBody>
          <a:bodyPr lIns="0" tIns="0" rIns="0" bIns="0" rtlCol="0" anchor="t">
            <a:spAutoFit/>
          </a:bodyPr>
          <a:lstStyle/>
          <a:p>
            <a:pPr>
              <a:lnSpc>
                <a:spcPts val="3899"/>
              </a:lnSpc>
              <a:spcBef>
                <a:spcPct val="0"/>
              </a:spcBef>
            </a:pPr>
            <a:endParaRPr/>
          </a:p>
        </p:txBody>
      </p:sp>
      <p:sp>
        <p:nvSpPr>
          <p:cNvPr id="9" name="Freeform 9"/>
          <p:cNvSpPr/>
          <p:nvPr/>
        </p:nvSpPr>
        <p:spPr>
          <a:xfrm>
            <a:off x="4895507" y="6599133"/>
            <a:ext cx="737498" cy="737498"/>
          </a:xfrm>
          <a:custGeom>
            <a:avLst/>
            <a:gdLst/>
            <a:ahLst/>
            <a:cxnLst/>
            <a:rect l="l" t="t" r="r" b="b"/>
            <a:pathLst>
              <a:path w="737498" h="737498">
                <a:moveTo>
                  <a:pt x="0" y="0"/>
                </a:moveTo>
                <a:lnTo>
                  <a:pt x="737498" y="0"/>
                </a:lnTo>
                <a:lnTo>
                  <a:pt x="737498" y="737498"/>
                </a:lnTo>
                <a:lnTo>
                  <a:pt x="0" y="7374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028700" y="676542"/>
            <a:ext cx="1251570" cy="2036578"/>
          </a:xfrm>
          <a:custGeom>
            <a:avLst/>
            <a:gdLst/>
            <a:ahLst/>
            <a:cxnLst/>
            <a:rect l="l" t="t" r="r" b="b"/>
            <a:pathLst>
              <a:path w="1251570" h="2036578">
                <a:moveTo>
                  <a:pt x="0" y="0"/>
                </a:moveTo>
                <a:lnTo>
                  <a:pt x="1251570" y="0"/>
                </a:lnTo>
                <a:lnTo>
                  <a:pt x="1251570" y="2036578"/>
                </a:lnTo>
                <a:lnTo>
                  <a:pt x="0" y="2036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TextBox 11"/>
          <p:cNvSpPr txBox="1"/>
          <p:nvPr/>
        </p:nvSpPr>
        <p:spPr>
          <a:xfrm>
            <a:off x="6393002" y="4118370"/>
            <a:ext cx="8830223" cy="1299074"/>
          </a:xfrm>
          <a:prstGeom prst="rect">
            <a:avLst/>
          </a:prstGeom>
        </p:spPr>
        <p:txBody>
          <a:bodyPr lIns="0" tIns="0" rIns="0" bIns="0" rtlCol="0" anchor="t">
            <a:spAutoFit/>
          </a:bodyPr>
          <a:lstStyle/>
          <a:p>
            <a:pPr>
              <a:lnSpc>
                <a:spcPts val="3379"/>
              </a:lnSpc>
              <a:spcBef>
                <a:spcPct val="0"/>
              </a:spcBef>
            </a:pPr>
            <a:r>
              <a:rPr lang="en-US" sz="2599" dirty="0">
                <a:solidFill>
                  <a:srgbClr val="202124"/>
                </a:solidFill>
                <a:latin typeface="Garet Bold"/>
              </a:rPr>
              <a:t>Launch your product with a bang, using the identified national and international marketing channels that best reach your target audience </a:t>
            </a:r>
          </a:p>
        </p:txBody>
      </p:sp>
      <p:sp>
        <p:nvSpPr>
          <p:cNvPr id="12" name="TextBox 12"/>
          <p:cNvSpPr txBox="1"/>
          <p:nvPr/>
        </p:nvSpPr>
        <p:spPr>
          <a:xfrm>
            <a:off x="6393002" y="6362328"/>
            <a:ext cx="9114320" cy="1299074"/>
          </a:xfrm>
          <a:prstGeom prst="rect">
            <a:avLst/>
          </a:prstGeom>
        </p:spPr>
        <p:txBody>
          <a:bodyPr lIns="0" tIns="0" rIns="0" bIns="0" rtlCol="0" anchor="t">
            <a:spAutoFit/>
          </a:bodyPr>
          <a:lstStyle/>
          <a:p>
            <a:pPr>
              <a:lnSpc>
                <a:spcPts val="3379"/>
              </a:lnSpc>
              <a:spcBef>
                <a:spcPct val="0"/>
              </a:spcBef>
            </a:pPr>
            <a:r>
              <a:rPr lang="en-US" sz="2599" dirty="0">
                <a:solidFill>
                  <a:srgbClr val="202124"/>
                </a:solidFill>
                <a:latin typeface="Garet Bold"/>
              </a:rPr>
              <a:t>Provide excellent customer service to all your customers from initial enquires until after they leave your destination  </a:t>
            </a:r>
          </a:p>
        </p:txBody>
      </p:sp>
      <p:grpSp>
        <p:nvGrpSpPr>
          <p:cNvPr id="13" name="Group 13"/>
          <p:cNvGrpSpPr/>
          <p:nvPr/>
        </p:nvGrpSpPr>
        <p:grpSpPr>
          <a:xfrm>
            <a:off x="61458" y="9337363"/>
            <a:ext cx="2424685" cy="839587"/>
            <a:chOff x="0" y="0"/>
            <a:chExt cx="3232914" cy="1119449"/>
          </a:xfrm>
        </p:grpSpPr>
        <p:sp>
          <p:nvSpPr>
            <p:cNvPr id="14" name="Freeform 14"/>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8"/>
              <a:stretch>
                <a:fillRect/>
              </a:stretch>
            </a:blipFill>
          </p:spPr>
        </p:sp>
        <p:sp>
          <p:nvSpPr>
            <p:cNvPr id="15" name="Freeform 15"/>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9"/>
              <a:stretch>
                <a:fillRect/>
              </a:stretch>
            </a:blipFill>
          </p:spPr>
        </p:sp>
      </p:grpSp>
      <mc:AlternateContent xmlns:mc="http://schemas.openxmlformats.org/markup-compatibility/2006" xmlns:p14="http://schemas.microsoft.com/office/powerpoint/2010/main">
        <mc:Choice Requires="p14">
          <p:contentPart p14:bwMode="auto" r:id="rId10">
            <p14:nvContentPartPr>
              <p14:cNvPr id="2" name="Ink 1">
                <a:extLst>
                  <a:ext uri="{FF2B5EF4-FFF2-40B4-BE49-F238E27FC236}">
                    <a16:creationId xmlns:a16="http://schemas.microsoft.com/office/drawing/2014/main" id="{33BB4F8A-6BD4-1EAE-9981-EB96A9B8210F}"/>
                  </a:ext>
                </a:extLst>
              </p14:cNvPr>
              <p14:cNvContentPartPr/>
              <p14:nvPr/>
            </p14:nvContentPartPr>
            <p14:xfrm>
              <a:off x="5596523" y="-36608"/>
              <a:ext cx="7884720" cy="3109680"/>
            </p14:xfrm>
          </p:contentPart>
        </mc:Choice>
        <mc:Fallback xmlns="">
          <p:pic>
            <p:nvPicPr>
              <p:cNvPr id="2" name="Ink 1">
                <a:extLst>
                  <a:ext uri="{FF2B5EF4-FFF2-40B4-BE49-F238E27FC236}">
                    <a16:creationId xmlns:a16="http://schemas.microsoft.com/office/drawing/2014/main" id="{33BB4F8A-6BD4-1EAE-9981-EB96A9B8210F}"/>
                  </a:ext>
                </a:extLst>
              </p:cNvPr>
              <p:cNvPicPr/>
              <p:nvPr/>
            </p:nvPicPr>
            <p:blipFill>
              <a:blip r:embed="rId11"/>
              <a:stretch>
                <a:fillRect/>
              </a:stretch>
            </p:blipFill>
            <p:spPr>
              <a:xfrm>
                <a:off x="5533523" y="-99608"/>
                <a:ext cx="8010360" cy="3235320"/>
              </a:xfrm>
              <a:prstGeom prst="rect">
                <a:avLst/>
              </a:prstGeom>
            </p:spPr>
          </p:pic>
        </mc:Fallback>
      </mc:AlternateContent>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4185F4"/>
        </a:solidFill>
        <a:effectLst/>
      </p:bgPr>
    </p:bg>
    <p:spTree>
      <p:nvGrpSpPr>
        <p:cNvPr id="1" name=""/>
        <p:cNvGrpSpPr/>
        <p:nvPr/>
      </p:nvGrpSpPr>
      <p:grpSpPr>
        <a:xfrm>
          <a:off x="0" y="0"/>
          <a:ext cx="0" cy="0"/>
          <a:chOff x="0" y="0"/>
          <a:chExt cx="0" cy="0"/>
        </a:xfrm>
      </p:grpSpPr>
      <p:sp>
        <p:nvSpPr>
          <p:cNvPr id="2" name="AutoShape 2"/>
          <p:cNvSpPr/>
          <p:nvPr/>
        </p:nvSpPr>
        <p:spPr>
          <a:xfrm>
            <a:off x="1028700" y="9244012"/>
            <a:ext cx="16428878" cy="0"/>
          </a:xfrm>
          <a:prstGeom prst="line">
            <a:avLst/>
          </a:prstGeom>
          <a:ln w="28575" cap="flat">
            <a:solidFill>
              <a:srgbClr val="202124"/>
            </a:solidFill>
            <a:prstDash val="solid"/>
            <a:headEnd type="none" w="sm" len="sm"/>
            <a:tailEnd type="none" w="sm" len="sm"/>
          </a:ln>
        </p:spPr>
      </p:sp>
      <p:sp>
        <p:nvSpPr>
          <p:cNvPr id="3" name="AutoShape 3"/>
          <p:cNvSpPr/>
          <p:nvPr/>
        </p:nvSpPr>
        <p:spPr>
          <a:xfrm>
            <a:off x="1028700" y="1042988"/>
            <a:ext cx="16428878" cy="0"/>
          </a:xfrm>
          <a:prstGeom prst="line">
            <a:avLst/>
          </a:prstGeom>
          <a:ln w="28575" cap="flat">
            <a:solidFill>
              <a:srgbClr val="202124"/>
            </a:solidFill>
            <a:prstDash val="solid"/>
            <a:headEnd type="none" w="sm" len="sm"/>
            <a:tailEnd type="none" w="sm" len="sm"/>
          </a:ln>
        </p:spPr>
      </p:sp>
      <p:sp>
        <p:nvSpPr>
          <p:cNvPr id="7" name="Freeform 7"/>
          <p:cNvSpPr/>
          <p:nvPr/>
        </p:nvSpPr>
        <p:spPr>
          <a:xfrm>
            <a:off x="11049000" y="1379094"/>
            <a:ext cx="2375452" cy="2375452"/>
          </a:xfrm>
          <a:custGeom>
            <a:avLst/>
            <a:gdLst/>
            <a:ahLst/>
            <a:cxnLst/>
            <a:rect l="l" t="t" r="r" b="b"/>
            <a:pathLst>
              <a:path w="2375452" h="2375452">
                <a:moveTo>
                  <a:pt x="0" y="0"/>
                </a:moveTo>
                <a:lnTo>
                  <a:pt x="2375452" y="0"/>
                </a:lnTo>
                <a:lnTo>
                  <a:pt x="2375452" y="2375452"/>
                </a:lnTo>
                <a:lnTo>
                  <a:pt x="0" y="23754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8" name="TextBox 8"/>
          <p:cNvSpPr txBox="1"/>
          <p:nvPr/>
        </p:nvSpPr>
        <p:spPr>
          <a:xfrm>
            <a:off x="5486400" y="2216406"/>
            <a:ext cx="12581084" cy="4572000"/>
          </a:xfrm>
          <a:prstGeom prst="rect">
            <a:avLst/>
          </a:prstGeom>
        </p:spPr>
        <p:txBody>
          <a:bodyPr lIns="0" tIns="0" rIns="0" bIns="0" rtlCol="0" anchor="t">
            <a:spAutoFit/>
          </a:bodyPr>
          <a:lstStyle/>
          <a:p>
            <a:pPr>
              <a:lnSpc>
                <a:spcPts val="12049"/>
              </a:lnSpc>
            </a:pPr>
            <a:r>
              <a:rPr lang="en-US" sz="10041" dirty="0">
                <a:solidFill>
                  <a:srgbClr val="202124"/>
                </a:solidFill>
                <a:latin typeface="Garet Bold"/>
              </a:rPr>
              <a:t>PHASE 5 </a:t>
            </a:r>
          </a:p>
          <a:p>
            <a:pPr>
              <a:lnSpc>
                <a:spcPts val="12049"/>
              </a:lnSpc>
            </a:pPr>
            <a:r>
              <a:rPr lang="en-US" sz="10041" dirty="0">
                <a:solidFill>
                  <a:srgbClr val="202124"/>
                </a:solidFill>
                <a:latin typeface="Garet Bold"/>
              </a:rPr>
              <a:t>FINE TUNING </a:t>
            </a:r>
          </a:p>
          <a:p>
            <a:pPr>
              <a:lnSpc>
                <a:spcPts val="12049"/>
              </a:lnSpc>
            </a:pPr>
            <a:r>
              <a:rPr lang="en-US" sz="10041" dirty="0">
                <a:solidFill>
                  <a:srgbClr val="202124"/>
                </a:solidFill>
                <a:latin typeface="Garet Bold"/>
              </a:rPr>
              <a:t>&amp; UPSCALING</a:t>
            </a:r>
          </a:p>
        </p:txBody>
      </p:sp>
      <p:sp>
        <p:nvSpPr>
          <p:cNvPr id="9" name="Freeform 9"/>
          <p:cNvSpPr/>
          <p:nvPr/>
        </p:nvSpPr>
        <p:spPr>
          <a:xfrm>
            <a:off x="1468008" y="2566820"/>
            <a:ext cx="3485447" cy="4221586"/>
          </a:xfrm>
          <a:custGeom>
            <a:avLst/>
            <a:gdLst/>
            <a:ahLst/>
            <a:cxnLst/>
            <a:rect l="l" t="t" r="r" b="b"/>
            <a:pathLst>
              <a:path w="3485447" h="4221586">
                <a:moveTo>
                  <a:pt x="0" y="0"/>
                </a:moveTo>
                <a:lnTo>
                  <a:pt x="3485447" y="0"/>
                </a:lnTo>
                <a:lnTo>
                  <a:pt x="3485447" y="4221586"/>
                </a:lnTo>
                <a:lnTo>
                  <a:pt x="0" y="4221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00065" y="-290465"/>
            <a:ext cx="1809471" cy="1809471"/>
          </a:xfrm>
          <a:custGeom>
            <a:avLst/>
            <a:gdLst/>
            <a:ahLst/>
            <a:cxnLst/>
            <a:rect l="l" t="t" r="r" b="b"/>
            <a:pathLst>
              <a:path w="1809471" h="1809471">
                <a:moveTo>
                  <a:pt x="0" y="0"/>
                </a:moveTo>
                <a:lnTo>
                  <a:pt x="1809471" y="0"/>
                </a:lnTo>
                <a:lnTo>
                  <a:pt x="1809471" y="1809470"/>
                </a:lnTo>
                <a:lnTo>
                  <a:pt x="0" y="18094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1666168" y="512332"/>
            <a:ext cx="16358217" cy="1143000"/>
          </a:xfrm>
          <a:prstGeom prst="rect">
            <a:avLst/>
          </a:prstGeom>
        </p:spPr>
        <p:txBody>
          <a:bodyPr lIns="0" tIns="0" rIns="0" bIns="0" rtlCol="0" anchor="t">
            <a:spAutoFit/>
          </a:bodyPr>
          <a:lstStyle/>
          <a:p>
            <a:pPr>
              <a:lnSpc>
                <a:spcPts val="9000"/>
              </a:lnSpc>
            </a:pPr>
            <a:r>
              <a:rPr lang="en-US" sz="7500" dirty="0">
                <a:solidFill>
                  <a:srgbClr val="202124"/>
                </a:solidFill>
                <a:latin typeface="Garet Bold"/>
              </a:rPr>
              <a:t> ROAD MAP </a:t>
            </a:r>
          </a:p>
        </p:txBody>
      </p:sp>
      <p:sp>
        <p:nvSpPr>
          <p:cNvPr id="7" name="Freeform 7"/>
          <p:cNvSpPr/>
          <p:nvPr/>
        </p:nvSpPr>
        <p:spPr>
          <a:xfrm rot="-7289350">
            <a:off x="1601558" y="3399377"/>
            <a:ext cx="12687089" cy="3488246"/>
          </a:xfrm>
          <a:custGeom>
            <a:avLst/>
            <a:gdLst/>
            <a:ahLst/>
            <a:cxnLst/>
            <a:rect l="l" t="t" r="r" b="b"/>
            <a:pathLst>
              <a:path w="12687089" h="3488246">
                <a:moveTo>
                  <a:pt x="0" y="0"/>
                </a:moveTo>
                <a:lnTo>
                  <a:pt x="12687089" y="0"/>
                </a:lnTo>
                <a:lnTo>
                  <a:pt x="12687089" y="3488246"/>
                </a:lnTo>
                <a:lnTo>
                  <a:pt x="0" y="34882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9656253" y="9258300"/>
            <a:ext cx="1400222" cy="1114927"/>
          </a:xfrm>
          <a:custGeom>
            <a:avLst/>
            <a:gdLst/>
            <a:ahLst/>
            <a:cxnLst/>
            <a:rect l="l" t="t" r="r" b="b"/>
            <a:pathLst>
              <a:path w="1400222" h="1114927">
                <a:moveTo>
                  <a:pt x="0" y="0"/>
                </a:moveTo>
                <a:lnTo>
                  <a:pt x="1400222" y="0"/>
                </a:lnTo>
                <a:lnTo>
                  <a:pt x="1400222" y="1114927"/>
                </a:lnTo>
                <a:lnTo>
                  <a:pt x="0" y="11149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3883487" y="225990"/>
            <a:ext cx="740434" cy="971061"/>
          </a:xfrm>
          <a:custGeom>
            <a:avLst/>
            <a:gdLst/>
            <a:ahLst/>
            <a:cxnLst/>
            <a:rect l="l" t="t" r="r" b="b"/>
            <a:pathLst>
              <a:path w="740434" h="971061">
                <a:moveTo>
                  <a:pt x="0" y="0"/>
                </a:moveTo>
                <a:lnTo>
                  <a:pt x="740434" y="0"/>
                </a:lnTo>
                <a:lnTo>
                  <a:pt x="740434" y="971061"/>
                </a:lnTo>
                <a:lnTo>
                  <a:pt x="0" y="9710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8756670" y="2423741"/>
            <a:ext cx="733070" cy="748348"/>
          </a:xfrm>
          <a:custGeom>
            <a:avLst/>
            <a:gdLst/>
            <a:ahLst/>
            <a:cxnLst/>
            <a:rect l="l" t="t" r="r" b="b"/>
            <a:pathLst>
              <a:path w="733070" h="748348">
                <a:moveTo>
                  <a:pt x="0" y="0"/>
                </a:moveTo>
                <a:lnTo>
                  <a:pt x="733069" y="0"/>
                </a:lnTo>
                <a:lnTo>
                  <a:pt x="733069" y="748348"/>
                </a:lnTo>
                <a:lnTo>
                  <a:pt x="0" y="7483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7333188" y="4495252"/>
            <a:ext cx="453758" cy="1287257"/>
          </a:xfrm>
          <a:custGeom>
            <a:avLst/>
            <a:gdLst/>
            <a:ahLst/>
            <a:cxnLst/>
            <a:rect l="l" t="t" r="r" b="b"/>
            <a:pathLst>
              <a:path w="453758" h="1287257">
                <a:moveTo>
                  <a:pt x="0" y="0"/>
                </a:moveTo>
                <a:lnTo>
                  <a:pt x="453758" y="0"/>
                </a:lnTo>
                <a:lnTo>
                  <a:pt x="453758" y="1287256"/>
                </a:lnTo>
                <a:lnTo>
                  <a:pt x="0" y="12872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flipH="1">
            <a:off x="8721843" y="9088460"/>
            <a:ext cx="603840" cy="1284767"/>
          </a:xfrm>
          <a:custGeom>
            <a:avLst/>
            <a:gdLst/>
            <a:ahLst/>
            <a:cxnLst/>
            <a:rect l="l" t="t" r="r" b="b"/>
            <a:pathLst>
              <a:path w="603840" h="1284767">
                <a:moveTo>
                  <a:pt x="603841" y="0"/>
                </a:moveTo>
                <a:lnTo>
                  <a:pt x="0" y="0"/>
                </a:lnTo>
                <a:lnTo>
                  <a:pt x="0" y="1284767"/>
                </a:lnTo>
                <a:lnTo>
                  <a:pt x="603841" y="1284767"/>
                </a:lnTo>
                <a:lnTo>
                  <a:pt x="603841"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p:nvPr/>
        </p:nvSpPr>
        <p:spPr>
          <a:xfrm>
            <a:off x="-928086" y="9194898"/>
            <a:ext cx="5059726" cy="1366126"/>
          </a:xfrm>
          <a:custGeom>
            <a:avLst/>
            <a:gdLst/>
            <a:ahLst/>
            <a:cxnLst/>
            <a:rect l="l" t="t" r="r" b="b"/>
            <a:pathLst>
              <a:path w="5059726" h="1366126">
                <a:moveTo>
                  <a:pt x="0" y="0"/>
                </a:moveTo>
                <a:lnTo>
                  <a:pt x="5059726" y="0"/>
                </a:lnTo>
                <a:lnTo>
                  <a:pt x="5059726" y="1366127"/>
                </a:lnTo>
                <a:lnTo>
                  <a:pt x="0" y="13661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Freeform 14"/>
          <p:cNvSpPr/>
          <p:nvPr/>
        </p:nvSpPr>
        <p:spPr>
          <a:xfrm>
            <a:off x="-215392" y="225990"/>
            <a:ext cx="1823538" cy="492355"/>
          </a:xfrm>
          <a:custGeom>
            <a:avLst/>
            <a:gdLst/>
            <a:ahLst/>
            <a:cxnLst/>
            <a:rect l="l" t="t" r="r" b="b"/>
            <a:pathLst>
              <a:path w="1823538" h="492355">
                <a:moveTo>
                  <a:pt x="0" y="0"/>
                </a:moveTo>
                <a:lnTo>
                  <a:pt x="1823538" y="0"/>
                </a:lnTo>
                <a:lnTo>
                  <a:pt x="1823538" y="492355"/>
                </a:lnTo>
                <a:lnTo>
                  <a:pt x="0" y="4923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5" name="Freeform 15"/>
          <p:cNvSpPr/>
          <p:nvPr/>
        </p:nvSpPr>
        <p:spPr>
          <a:xfrm>
            <a:off x="411283" y="5635746"/>
            <a:ext cx="1823538" cy="492355"/>
          </a:xfrm>
          <a:custGeom>
            <a:avLst/>
            <a:gdLst/>
            <a:ahLst/>
            <a:cxnLst/>
            <a:rect l="l" t="t" r="r" b="b"/>
            <a:pathLst>
              <a:path w="1823538" h="492355">
                <a:moveTo>
                  <a:pt x="0" y="0"/>
                </a:moveTo>
                <a:lnTo>
                  <a:pt x="1823538" y="0"/>
                </a:lnTo>
                <a:lnTo>
                  <a:pt x="1823538" y="492356"/>
                </a:lnTo>
                <a:lnTo>
                  <a:pt x="0" y="49235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6" name="TextBox 16"/>
          <p:cNvSpPr txBox="1"/>
          <p:nvPr/>
        </p:nvSpPr>
        <p:spPr>
          <a:xfrm>
            <a:off x="6596810" y="310942"/>
            <a:ext cx="4383009" cy="905510"/>
          </a:xfrm>
          <a:prstGeom prst="rect">
            <a:avLst/>
          </a:prstGeom>
        </p:spPr>
        <p:txBody>
          <a:bodyPr lIns="0" tIns="0" rIns="0" bIns="0" rtlCol="0" anchor="t">
            <a:spAutoFit/>
          </a:bodyPr>
          <a:lstStyle/>
          <a:p>
            <a:pPr>
              <a:lnSpc>
                <a:spcPts val="3640"/>
              </a:lnSpc>
            </a:pPr>
            <a:r>
              <a:rPr lang="en-US" sz="2600">
                <a:solidFill>
                  <a:srgbClr val="00BF63"/>
                </a:solidFill>
                <a:latin typeface="Garet Bold"/>
              </a:rPr>
              <a:t>PHASE 1</a:t>
            </a:r>
          </a:p>
          <a:p>
            <a:pPr>
              <a:lnSpc>
                <a:spcPts val="3640"/>
              </a:lnSpc>
              <a:spcBef>
                <a:spcPct val="0"/>
              </a:spcBef>
            </a:pPr>
            <a:r>
              <a:rPr lang="en-US" sz="2600">
                <a:solidFill>
                  <a:srgbClr val="00BF63"/>
                </a:solidFill>
                <a:latin typeface="Garet Bold"/>
              </a:rPr>
              <a:t>IDENTIFYING POTENTIAL </a:t>
            </a:r>
          </a:p>
        </p:txBody>
      </p:sp>
      <p:sp>
        <p:nvSpPr>
          <p:cNvPr id="17" name="TextBox 17"/>
          <p:cNvSpPr txBox="1"/>
          <p:nvPr/>
        </p:nvSpPr>
        <p:spPr>
          <a:xfrm>
            <a:off x="5981856" y="1252228"/>
            <a:ext cx="5074618" cy="1397000"/>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Garet"/>
              </a:rPr>
              <a:t>STEP 1:  Inventory of Tourism Assets </a:t>
            </a:r>
          </a:p>
          <a:p>
            <a:pPr>
              <a:lnSpc>
                <a:spcPts val="2800"/>
              </a:lnSpc>
              <a:spcBef>
                <a:spcPct val="0"/>
              </a:spcBef>
            </a:pPr>
            <a:r>
              <a:rPr lang="en-US" sz="2000">
                <a:solidFill>
                  <a:srgbClr val="000000"/>
                </a:solidFill>
                <a:latin typeface="Garet"/>
              </a:rPr>
              <a:t>STEP 2: Conduct Market Research </a:t>
            </a:r>
          </a:p>
          <a:p>
            <a:pPr>
              <a:lnSpc>
                <a:spcPts val="2800"/>
              </a:lnSpc>
              <a:spcBef>
                <a:spcPct val="0"/>
              </a:spcBef>
            </a:pPr>
            <a:r>
              <a:rPr lang="en-US" sz="2000">
                <a:solidFill>
                  <a:srgbClr val="000000"/>
                </a:solidFill>
                <a:latin typeface="Garet"/>
              </a:rPr>
              <a:t>STEP 3: Stakeholder Roles</a:t>
            </a:r>
          </a:p>
          <a:p>
            <a:pPr>
              <a:lnSpc>
                <a:spcPts val="2800"/>
              </a:lnSpc>
              <a:spcBef>
                <a:spcPct val="0"/>
              </a:spcBef>
            </a:pPr>
            <a:endParaRPr lang="en-US" sz="2000">
              <a:solidFill>
                <a:srgbClr val="000000"/>
              </a:solidFill>
              <a:latin typeface="Garet"/>
            </a:endParaRPr>
          </a:p>
        </p:txBody>
      </p:sp>
      <p:sp>
        <p:nvSpPr>
          <p:cNvPr id="18" name="TextBox 18"/>
          <p:cNvSpPr txBox="1"/>
          <p:nvPr/>
        </p:nvSpPr>
        <p:spPr>
          <a:xfrm>
            <a:off x="2325299" y="2281497"/>
            <a:ext cx="3691399" cy="1819503"/>
          </a:xfrm>
          <a:prstGeom prst="rect">
            <a:avLst/>
          </a:prstGeom>
        </p:spPr>
        <p:txBody>
          <a:bodyPr lIns="0" tIns="0" rIns="0" bIns="0" rtlCol="0" anchor="t">
            <a:spAutoFit/>
          </a:bodyPr>
          <a:lstStyle/>
          <a:p>
            <a:pPr>
              <a:lnSpc>
                <a:spcPts val="3662"/>
              </a:lnSpc>
            </a:pPr>
            <a:r>
              <a:rPr lang="en-US" sz="2616">
                <a:solidFill>
                  <a:srgbClr val="FF6C3C"/>
                </a:solidFill>
                <a:latin typeface="Garet Bold"/>
              </a:rPr>
              <a:t>PHASE 2</a:t>
            </a:r>
          </a:p>
          <a:p>
            <a:pPr>
              <a:lnSpc>
                <a:spcPts val="3662"/>
              </a:lnSpc>
            </a:pPr>
            <a:r>
              <a:rPr lang="en-US" sz="2616">
                <a:solidFill>
                  <a:srgbClr val="FF6C3C"/>
                </a:solidFill>
                <a:latin typeface="Garet Bold"/>
              </a:rPr>
              <a:t>MARKET REDINESS ASSESSMENT</a:t>
            </a:r>
          </a:p>
          <a:p>
            <a:pPr>
              <a:lnSpc>
                <a:spcPts val="3662"/>
              </a:lnSpc>
              <a:spcBef>
                <a:spcPct val="0"/>
              </a:spcBef>
            </a:pPr>
            <a:endParaRPr lang="en-US" sz="2616">
              <a:solidFill>
                <a:srgbClr val="FF6C3C"/>
              </a:solidFill>
              <a:latin typeface="Garet Bold"/>
            </a:endParaRPr>
          </a:p>
        </p:txBody>
      </p:sp>
      <p:sp>
        <p:nvSpPr>
          <p:cNvPr id="19" name="TextBox 19"/>
          <p:cNvSpPr txBox="1"/>
          <p:nvPr/>
        </p:nvSpPr>
        <p:spPr>
          <a:xfrm>
            <a:off x="4498527" y="6287333"/>
            <a:ext cx="3691399" cy="905510"/>
          </a:xfrm>
          <a:prstGeom prst="rect">
            <a:avLst/>
          </a:prstGeom>
        </p:spPr>
        <p:txBody>
          <a:bodyPr lIns="0" tIns="0" rIns="0" bIns="0" rtlCol="0" anchor="t">
            <a:spAutoFit/>
          </a:bodyPr>
          <a:lstStyle/>
          <a:p>
            <a:pPr>
              <a:lnSpc>
                <a:spcPts val="3640"/>
              </a:lnSpc>
            </a:pPr>
            <a:r>
              <a:rPr lang="en-US" sz="2600">
                <a:solidFill>
                  <a:srgbClr val="FF66C4"/>
                </a:solidFill>
                <a:latin typeface="Garet Bold"/>
              </a:rPr>
              <a:t>PHASE 4 </a:t>
            </a:r>
          </a:p>
          <a:p>
            <a:pPr>
              <a:lnSpc>
                <a:spcPts val="3640"/>
              </a:lnSpc>
              <a:spcBef>
                <a:spcPct val="0"/>
              </a:spcBef>
            </a:pPr>
            <a:r>
              <a:rPr lang="en-US" sz="2600">
                <a:solidFill>
                  <a:srgbClr val="FF66C4"/>
                </a:solidFill>
                <a:latin typeface="Garet Bold"/>
              </a:rPr>
              <a:t>PRODUCT LAUNCH </a:t>
            </a:r>
          </a:p>
        </p:txBody>
      </p:sp>
      <p:sp>
        <p:nvSpPr>
          <p:cNvPr id="20" name="Freeform 20"/>
          <p:cNvSpPr/>
          <p:nvPr/>
        </p:nvSpPr>
        <p:spPr>
          <a:xfrm>
            <a:off x="8088323" y="121915"/>
            <a:ext cx="1823538" cy="492355"/>
          </a:xfrm>
          <a:custGeom>
            <a:avLst/>
            <a:gdLst/>
            <a:ahLst/>
            <a:cxnLst/>
            <a:rect l="l" t="t" r="r" b="b"/>
            <a:pathLst>
              <a:path w="1823538" h="492355">
                <a:moveTo>
                  <a:pt x="0" y="0"/>
                </a:moveTo>
                <a:lnTo>
                  <a:pt x="1823538" y="0"/>
                </a:lnTo>
                <a:lnTo>
                  <a:pt x="1823538" y="492355"/>
                </a:lnTo>
                <a:lnTo>
                  <a:pt x="0" y="4923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1" name="Freeform 21"/>
          <p:cNvSpPr/>
          <p:nvPr/>
        </p:nvSpPr>
        <p:spPr>
          <a:xfrm>
            <a:off x="5771875" y="2338647"/>
            <a:ext cx="489647" cy="833442"/>
          </a:xfrm>
          <a:custGeom>
            <a:avLst/>
            <a:gdLst/>
            <a:ahLst/>
            <a:cxnLst/>
            <a:rect l="l" t="t" r="r" b="b"/>
            <a:pathLst>
              <a:path w="489647" h="833442">
                <a:moveTo>
                  <a:pt x="0" y="0"/>
                </a:moveTo>
                <a:lnTo>
                  <a:pt x="489647" y="0"/>
                </a:lnTo>
                <a:lnTo>
                  <a:pt x="489647" y="833442"/>
                </a:lnTo>
                <a:lnTo>
                  <a:pt x="0" y="83344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2" name="Freeform 22"/>
          <p:cNvSpPr/>
          <p:nvPr/>
        </p:nvSpPr>
        <p:spPr>
          <a:xfrm>
            <a:off x="8510445" y="3354078"/>
            <a:ext cx="489647" cy="833442"/>
          </a:xfrm>
          <a:custGeom>
            <a:avLst/>
            <a:gdLst/>
            <a:ahLst/>
            <a:cxnLst/>
            <a:rect l="l" t="t" r="r" b="b"/>
            <a:pathLst>
              <a:path w="489647" h="833442">
                <a:moveTo>
                  <a:pt x="0" y="0"/>
                </a:moveTo>
                <a:lnTo>
                  <a:pt x="489647" y="0"/>
                </a:lnTo>
                <a:lnTo>
                  <a:pt x="489647" y="833443"/>
                </a:lnTo>
                <a:lnTo>
                  <a:pt x="0" y="83344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3" name="Freeform 23"/>
          <p:cNvSpPr/>
          <p:nvPr/>
        </p:nvSpPr>
        <p:spPr>
          <a:xfrm>
            <a:off x="9756442" y="8361456"/>
            <a:ext cx="489647" cy="833442"/>
          </a:xfrm>
          <a:custGeom>
            <a:avLst/>
            <a:gdLst/>
            <a:ahLst/>
            <a:cxnLst/>
            <a:rect l="l" t="t" r="r" b="b"/>
            <a:pathLst>
              <a:path w="489647" h="833442">
                <a:moveTo>
                  <a:pt x="0" y="0"/>
                </a:moveTo>
                <a:lnTo>
                  <a:pt x="489648" y="0"/>
                </a:lnTo>
                <a:lnTo>
                  <a:pt x="489648" y="833442"/>
                </a:lnTo>
                <a:lnTo>
                  <a:pt x="0" y="83344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4" name="Freeform 24"/>
          <p:cNvSpPr/>
          <p:nvPr/>
        </p:nvSpPr>
        <p:spPr>
          <a:xfrm>
            <a:off x="5180615" y="368092"/>
            <a:ext cx="489647" cy="833442"/>
          </a:xfrm>
          <a:custGeom>
            <a:avLst/>
            <a:gdLst/>
            <a:ahLst/>
            <a:cxnLst/>
            <a:rect l="l" t="t" r="r" b="b"/>
            <a:pathLst>
              <a:path w="489647" h="833442">
                <a:moveTo>
                  <a:pt x="0" y="0"/>
                </a:moveTo>
                <a:lnTo>
                  <a:pt x="489648" y="0"/>
                </a:lnTo>
                <a:lnTo>
                  <a:pt x="489648" y="833443"/>
                </a:lnTo>
                <a:lnTo>
                  <a:pt x="0" y="83344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5" name="Freeform 25"/>
          <p:cNvSpPr/>
          <p:nvPr/>
        </p:nvSpPr>
        <p:spPr>
          <a:xfrm>
            <a:off x="7843499" y="6249406"/>
            <a:ext cx="489647" cy="833442"/>
          </a:xfrm>
          <a:custGeom>
            <a:avLst/>
            <a:gdLst/>
            <a:ahLst/>
            <a:cxnLst/>
            <a:rect l="l" t="t" r="r" b="b"/>
            <a:pathLst>
              <a:path w="489647" h="833442">
                <a:moveTo>
                  <a:pt x="0" y="0"/>
                </a:moveTo>
                <a:lnTo>
                  <a:pt x="489648" y="0"/>
                </a:lnTo>
                <a:lnTo>
                  <a:pt x="489648" y="833442"/>
                </a:lnTo>
                <a:lnTo>
                  <a:pt x="0" y="833442"/>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26" name="Freeform 26"/>
          <p:cNvSpPr/>
          <p:nvPr/>
        </p:nvSpPr>
        <p:spPr>
          <a:xfrm>
            <a:off x="8721843" y="7295933"/>
            <a:ext cx="740434" cy="971061"/>
          </a:xfrm>
          <a:custGeom>
            <a:avLst/>
            <a:gdLst/>
            <a:ahLst/>
            <a:cxnLst/>
            <a:rect l="l" t="t" r="r" b="b"/>
            <a:pathLst>
              <a:path w="740434" h="971061">
                <a:moveTo>
                  <a:pt x="0" y="0"/>
                </a:moveTo>
                <a:lnTo>
                  <a:pt x="740435" y="0"/>
                </a:lnTo>
                <a:lnTo>
                  <a:pt x="740435" y="971061"/>
                </a:lnTo>
                <a:lnTo>
                  <a:pt x="0" y="9710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7" name="Freeform 27"/>
          <p:cNvSpPr/>
          <p:nvPr/>
        </p:nvSpPr>
        <p:spPr>
          <a:xfrm>
            <a:off x="5854580" y="435636"/>
            <a:ext cx="552947" cy="777803"/>
          </a:xfrm>
          <a:custGeom>
            <a:avLst/>
            <a:gdLst/>
            <a:ahLst/>
            <a:cxnLst/>
            <a:rect l="l" t="t" r="r" b="b"/>
            <a:pathLst>
              <a:path w="552947" h="777803">
                <a:moveTo>
                  <a:pt x="0" y="0"/>
                </a:moveTo>
                <a:lnTo>
                  <a:pt x="552947" y="0"/>
                </a:lnTo>
                <a:lnTo>
                  <a:pt x="552947" y="777802"/>
                </a:lnTo>
                <a:lnTo>
                  <a:pt x="0" y="77780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28" name="Freeform 28"/>
          <p:cNvSpPr/>
          <p:nvPr/>
        </p:nvSpPr>
        <p:spPr>
          <a:xfrm>
            <a:off x="1370543" y="2394155"/>
            <a:ext cx="864278" cy="925599"/>
          </a:xfrm>
          <a:custGeom>
            <a:avLst/>
            <a:gdLst/>
            <a:ahLst/>
            <a:cxnLst/>
            <a:rect l="l" t="t" r="r" b="b"/>
            <a:pathLst>
              <a:path w="864278" h="925599">
                <a:moveTo>
                  <a:pt x="0" y="0"/>
                </a:moveTo>
                <a:lnTo>
                  <a:pt x="864278" y="0"/>
                </a:lnTo>
                <a:lnTo>
                  <a:pt x="864278" y="925599"/>
                </a:lnTo>
                <a:lnTo>
                  <a:pt x="0" y="925599"/>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29" name="Freeform 29"/>
          <p:cNvSpPr/>
          <p:nvPr/>
        </p:nvSpPr>
        <p:spPr>
          <a:xfrm>
            <a:off x="9586161" y="3319754"/>
            <a:ext cx="830211" cy="1095002"/>
          </a:xfrm>
          <a:custGeom>
            <a:avLst/>
            <a:gdLst/>
            <a:ahLst/>
            <a:cxnLst/>
            <a:rect l="l" t="t" r="r" b="b"/>
            <a:pathLst>
              <a:path w="830211" h="1095002">
                <a:moveTo>
                  <a:pt x="0" y="0"/>
                </a:moveTo>
                <a:lnTo>
                  <a:pt x="830210" y="0"/>
                </a:lnTo>
                <a:lnTo>
                  <a:pt x="830210" y="1095002"/>
                </a:lnTo>
                <a:lnTo>
                  <a:pt x="0" y="1095002"/>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30" name="Freeform 30"/>
          <p:cNvSpPr/>
          <p:nvPr/>
        </p:nvSpPr>
        <p:spPr>
          <a:xfrm>
            <a:off x="3670547" y="6128102"/>
            <a:ext cx="661282" cy="1076050"/>
          </a:xfrm>
          <a:custGeom>
            <a:avLst/>
            <a:gdLst/>
            <a:ahLst/>
            <a:cxnLst/>
            <a:rect l="l" t="t" r="r" b="b"/>
            <a:pathLst>
              <a:path w="661282" h="1076050">
                <a:moveTo>
                  <a:pt x="0" y="0"/>
                </a:moveTo>
                <a:lnTo>
                  <a:pt x="661282" y="0"/>
                </a:lnTo>
                <a:lnTo>
                  <a:pt x="661282" y="1076050"/>
                </a:lnTo>
                <a:lnTo>
                  <a:pt x="0" y="1076050"/>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31" name="Freeform 31"/>
          <p:cNvSpPr/>
          <p:nvPr/>
        </p:nvSpPr>
        <p:spPr>
          <a:xfrm>
            <a:off x="11311158" y="8108157"/>
            <a:ext cx="710021" cy="859979"/>
          </a:xfrm>
          <a:custGeom>
            <a:avLst/>
            <a:gdLst/>
            <a:ahLst/>
            <a:cxnLst/>
            <a:rect l="l" t="t" r="r" b="b"/>
            <a:pathLst>
              <a:path w="710021" h="859979">
                <a:moveTo>
                  <a:pt x="0" y="0"/>
                </a:moveTo>
                <a:lnTo>
                  <a:pt x="710020" y="0"/>
                </a:lnTo>
                <a:lnTo>
                  <a:pt x="710020" y="859980"/>
                </a:lnTo>
                <a:lnTo>
                  <a:pt x="0" y="859980"/>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sp>
        <p:nvSpPr>
          <p:cNvPr id="32" name="TextBox 32"/>
          <p:cNvSpPr txBox="1"/>
          <p:nvPr/>
        </p:nvSpPr>
        <p:spPr>
          <a:xfrm>
            <a:off x="10518453" y="3296928"/>
            <a:ext cx="5871166" cy="905510"/>
          </a:xfrm>
          <a:prstGeom prst="rect">
            <a:avLst/>
          </a:prstGeom>
        </p:spPr>
        <p:txBody>
          <a:bodyPr lIns="0" tIns="0" rIns="0" bIns="0" rtlCol="0" anchor="t">
            <a:spAutoFit/>
          </a:bodyPr>
          <a:lstStyle/>
          <a:p>
            <a:pPr>
              <a:lnSpc>
                <a:spcPts val="3640"/>
              </a:lnSpc>
            </a:pPr>
            <a:r>
              <a:rPr lang="en-US" sz="2600">
                <a:solidFill>
                  <a:srgbClr val="FBBB0B"/>
                </a:solidFill>
                <a:latin typeface="Garet Bold"/>
              </a:rPr>
              <a:t>PHASE 3 </a:t>
            </a:r>
          </a:p>
          <a:p>
            <a:pPr>
              <a:lnSpc>
                <a:spcPts val="3640"/>
              </a:lnSpc>
              <a:spcBef>
                <a:spcPct val="0"/>
              </a:spcBef>
            </a:pPr>
            <a:r>
              <a:rPr lang="en-US" sz="2600">
                <a:solidFill>
                  <a:srgbClr val="FBBB0B"/>
                </a:solidFill>
                <a:latin typeface="Garet Bold"/>
              </a:rPr>
              <a:t>BUILDING A TOURISM PRODUCT </a:t>
            </a:r>
            <a:r>
              <a:rPr lang="en-US" sz="2600">
                <a:solidFill>
                  <a:srgbClr val="00BF63"/>
                </a:solidFill>
                <a:latin typeface="Garet Bold"/>
              </a:rPr>
              <a:t> </a:t>
            </a:r>
          </a:p>
        </p:txBody>
      </p:sp>
      <p:sp>
        <p:nvSpPr>
          <p:cNvPr id="33" name="TextBox 33"/>
          <p:cNvSpPr txBox="1"/>
          <p:nvPr/>
        </p:nvSpPr>
        <p:spPr>
          <a:xfrm>
            <a:off x="12198360" y="8051007"/>
            <a:ext cx="4701034" cy="905510"/>
          </a:xfrm>
          <a:prstGeom prst="rect">
            <a:avLst/>
          </a:prstGeom>
        </p:spPr>
        <p:txBody>
          <a:bodyPr lIns="0" tIns="0" rIns="0" bIns="0" rtlCol="0" anchor="t">
            <a:spAutoFit/>
          </a:bodyPr>
          <a:lstStyle/>
          <a:p>
            <a:pPr>
              <a:lnSpc>
                <a:spcPts val="3640"/>
              </a:lnSpc>
            </a:pPr>
            <a:r>
              <a:rPr lang="en-US" sz="2600">
                <a:solidFill>
                  <a:srgbClr val="8C52FF"/>
                </a:solidFill>
                <a:latin typeface="Garet Bold"/>
              </a:rPr>
              <a:t>PHASE 5 </a:t>
            </a:r>
          </a:p>
          <a:p>
            <a:pPr>
              <a:lnSpc>
                <a:spcPts val="3640"/>
              </a:lnSpc>
              <a:spcBef>
                <a:spcPct val="0"/>
              </a:spcBef>
            </a:pPr>
            <a:r>
              <a:rPr lang="en-US" sz="2600">
                <a:solidFill>
                  <a:srgbClr val="8C52FF"/>
                </a:solidFill>
                <a:latin typeface="Garet Bold"/>
              </a:rPr>
              <a:t>FINE TUNING &amp; UPSCALING </a:t>
            </a:r>
          </a:p>
        </p:txBody>
      </p:sp>
      <p:sp>
        <p:nvSpPr>
          <p:cNvPr id="34" name="TextBox 34"/>
          <p:cNvSpPr txBox="1"/>
          <p:nvPr/>
        </p:nvSpPr>
        <p:spPr>
          <a:xfrm>
            <a:off x="1506721" y="3697206"/>
            <a:ext cx="5826467" cy="1397000"/>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Garet"/>
              </a:rPr>
              <a:t>STEP 4: Quality Assessment &amp; Gap Analysis  </a:t>
            </a:r>
          </a:p>
          <a:p>
            <a:pPr>
              <a:lnSpc>
                <a:spcPts val="2800"/>
              </a:lnSpc>
              <a:spcBef>
                <a:spcPct val="0"/>
              </a:spcBef>
            </a:pPr>
            <a:r>
              <a:rPr lang="en-US" sz="2000">
                <a:solidFill>
                  <a:srgbClr val="000000"/>
                </a:solidFill>
                <a:latin typeface="Garet"/>
              </a:rPr>
              <a:t>STEP 5: Define Product Concept</a:t>
            </a:r>
          </a:p>
          <a:p>
            <a:pPr>
              <a:lnSpc>
                <a:spcPts val="2800"/>
              </a:lnSpc>
              <a:spcBef>
                <a:spcPct val="0"/>
              </a:spcBef>
            </a:pPr>
            <a:r>
              <a:rPr lang="en-US" sz="2000">
                <a:solidFill>
                  <a:srgbClr val="000000"/>
                </a:solidFill>
                <a:latin typeface="Garet"/>
              </a:rPr>
              <a:t>STEP 6: Public Polices &amp; Investment Plans  </a:t>
            </a:r>
          </a:p>
          <a:p>
            <a:pPr>
              <a:lnSpc>
                <a:spcPts val="2800"/>
              </a:lnSpc>
              <a:spcBef>
                <a:spcPct val="0"/>
              </a:spcBef>
            </a:pPr>
            <a:endParaRPr lang="en-US" sz="2000">
              <a:solidFill>
                <a:srgbClr val="000000"/>
              </a:solidFill>
              <a:latin typeface="Garet"/>
            </a:endParaRPr>
          </a:p>
        </p:txBody>
      </p:sp>
      <p:sp>
        <p:nvSpPr>
          <p:cNvPr id="35" name="TextBox 35"/>
          <p:cNvSpPr txBox="1"/>
          <p:nvPr/>
        </p:nvSpPr>
        <p:spPr>
          <a:xfrm>
            <a:off x="9756442" y="4521422"/>
            <a:ext cx="6633176" cy="3159125"/>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Garet"/>
              </a:rPr>
              <a:t>STEP 7: Cooperation with Local Suppliers </a:t>
            </a:r>
          </a:p>
          <a:p>
            <a:pPr>
              <a:lnSpc>
                <a:spcPts val="2800"/>
              </a:lnSpc>
              <a:spcBef>
                <a:spcPct val="0"/>
              </a:spcBef>
            </a:pPr>
            <a:r>
              <a:rPr lang="en-US" sz="2000">
                <a:solidFill>
                  <a:srgbClr val="000000"/>
                </a:solidFill>
                <a:latin typeface="Garet"/>
              </a:rPr>
              <a:t>STEP 8: Quality Human &amp; Technical Resources  </a:t>
            </a:r>
          </a:p>
          <a:p>
            <a:pPr>
              <a:lnSpc>
                <a:spcPts val="2800"/>
              </a:lnSpc>
              <a:spcBef>
                <a:spcPct val="0"/>
              </a:spcBef>
            </a:pPr>
            <a:r>
              <a:rPr lang="en-US" sz="2000">
                <a:solidFill>
                  <a:srgbClr val="000000"/>
                </a:solidFill>
                <a:latin typeface="Garet"/>
              </a:rPr>
              <a:t>STEP 9: Create a Detailed Itinerary </a:t>
            </a:r>
          </a:p>
          <a:p>
            <a:pPr>
              <a:lnSpc>
                <a:spcPts val="2800"/>
              </a:lnSpc>
              <a:spcBef>
                <a:spcPct val="0"/>
              </a:spcBef>
            </a:pPr>
            <a:r>
              <a:rPr lang="en-US" sz="2000">
                <a:solidFill>
                  <a:srgbClr val="000000"/>
                </a:solidFill>
                <a:latin typeface="Garet"/>
              </a:rPr>
              <a:t>STEP 10: Determine a Pricing Strategy </a:t>
            </a:r>
          </a:p>
          <a:p>
            <a:pPr>
              <a:lnSpc>
                <a:spcPts val="2800"/>
              </a:lnSpc>
              <a:spcBef>
                <a:spcPct val="0"/>
              </a:spcBef>
            </a:pPr>
            <a:r>
              <a:rPr lang="en-US" sz="2000">
                <a:solidFill>
                  <a:srgbClr val="000000"/>
                </a:solidFill>
                <a:latin typeface="Garet"/>
              </a:rPr>
              <a:t>STEP 11: Create a Range of Tour Packages </a:t>
            </a:r>
          </a:p>
          <a:p>
            <a:pPr>
              <a:lnSpc>
                <a:spcPts val="2800"/>
              </a:lnSpc>
              <a:spcBef>
                <a:spcPct val="0"/>
              </a:spcBef>
            </a:pPr>
            <a:r>
              <a:rPr lang="en-US" sz="2000">
                <a:solidFill>
                  <a:srgbClr val="000000"/>
                </a:solidFill>
                <a:latin typeface="Garet"/>
              </a:rPr>
              <a:t>STEP 12: Create a Marketing Plan </a:t>
            </a:r>
          </a:p>
          <a:p>
            <a:pPr>
              <a:lnSpc>
                <a:spcPts val="2800"/>
              </a:lnSpc>
              <a:spcBef>
                <a:spcPct val="0"/>
              </a:spcBef>
            </a:pPr>
            <a:endParaRPr lang="en-US" sz="2000">
              <a:solidFill>
                <a:srgbClr val="000000"/>
              </a:solidFill>
              <a:latin typeface="Garet"/>
            </a:endParaRPr>
          </a:p>
          <a:p>
            <a:pPr>
              <a:lnSpc>
                <a:spcPts val="2800"/>
              </a:lnSpc>
              <a:spcBef>
                <a:spcPct val="0"/>
              </a:spcBef>
            </a:pPr>
            <a:endParaRPr lang="en-US" sz="2000">
              <a:solidFill>
                <a:srgbClr val="000000"/>
              </a:solidFill>
              <a:latin typeface="Garet"/>
            </a:endParaRPr>
          </a:p>
          <a:p>
            <a:pPr>
              <a:lnSpc>
                <a:spcPts val="2800"/>
              </a:lnSpc>
              <a:spcBef>
                <a:spcPct val="0"/>
              </a:spcBef>
            </a:pPr>
            <a:endParaRPr lang="en-US" sz="2000">
              <a:solidFill>
                <a:srgbClr val="000000"/>
              </a:solidFill>
              <a:latin typeface="Garet"/>
            </a:endParaRPr>
          </a:p>
        </p:txBody>
      </p:sp>
      <p:sp>
        <p:nvSpPr>
          <p:cNvPr id="36" name="TextBox 36"/>
          <p:cNvSpPr txBox="1"/>
          <p:nvPr/>
        </p:nvSpPr>
        <p:spPr>
          <a:xfrm>
            <a:off x="3655191" y="7280963"/>
            <a:ext cx="4045088" cy="1397000"/>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Garet"/>
              </a:rPr>
              <a:t>STEP 13: Launch your Product  </a:t>
            </a:r>
          </a:p>
          <a:p>
            <a:pPr>
              <a:lnSpc>
                <a:spcPts val="2800"/>
              </a:lnSpc>
              <a:spcBef>
                <a:spcPct val="0"/>
              </a:spcBef>
            </a:pPr>
            <a:r>
              <a:rPr lang="en-US" sz="2000">
                <a:solidFill>
                  <a:srgbClr val="000000"/>
                </a:solidFill>
                <a:latin typeface="Garet"/>
              </a:rPr>
              <a:t>STEP 14: Provide Excellent Customer Service  </a:t>
            </a:r>
          </a:p>
          <a:p>
            <a:pPr>
              <a:lnSpc>
                <a:spcPts val="2800"/>
              </a:lnSpc>
              <a:spcBef>
                <a:spcPct val="0"/>
              </a:spcBef>
            </a:pPr>
            <a:endParaRPr lang="en-US" sz="2000">
              <a:solidFill>
                <a:srgbClr val="000000"/>
              </a:solidFill>
              <a:latin typeface="Garet"/>
            </a:endParaRPr>
          </a:p>
        </p:txBody>
      </p:sp>
      <p:sp>
        <p:nvSpPr>
          <p:cNvPr id="37" name="TextBox 37"/>
          <p:cNvSpPr txBox="1"/>
          <p:nvPr/>
        </p:nvSpPr>
        <p:spPr>
          <a:xfrm>
            <a:off x="11311158" y="9050360"/>
            <a:ext cx="5948142" cy="692150"/>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Garet"/>
              </a:rPr>
              <a:t>STEP 15: Continuously Monitor &amp; Improve  </a:t>
            </a:r>
          </a:p>
          <a:p>
            <a:pPr>
              <a:lnSpc>
                <a:spcPts val="2800"/>
              </a:lnSpc>
              <a:spcBef>
                <a:spcPct val="0"/>
              </a:spcBef>
            </a:pPr>
            <a:endParaRPr lang="en-US" sz="2000">
              <a:solidFill>
                <a:srgbClr val="000000"/>
              </a:solidFill>
              <a:latin typeface="Garet"/>
            </a:endParaRPr>
          </a:p>
        </p:txBody>
      </p:sp>
      <p:grpSp>
        <p:nvGrpSpPr>
          <p:cNvPr id="38" name="Group 38"/>
          <p:cNvGrpSpPr/>
          <p:nvPr/>
        </p:nvGrpSpPr>
        <p:grpSpPr>
          <a:xfrm>
            <a:off x="10938345" y="35816"/>
            <a:ext cx="845952" cy="845952"/>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00BF63"/>
            </a:solidFill>
          </p:spPr>
        </p:sp>
        <p:sp>
          <p:nvSpPr>
            <p:cNvPr id="40" name="TextBox 40"/>
            <p:cNvSpPr txBox="1"/>
            <p:nvPr/>
          </p:nvSpPr>
          <p:spPr>
            <a:xfrm>
              <a:off x="127000" y="98425"/>
              <a:ext cx="558800" cy="587375"/>
            </a:xfrm>
            <a:prstGeom prst="rect">
              <a:avLst/>
            </a:prstGeom>
          </p:spPr>
          <p:txBody>
            <a:bodyPr lIns="50800" tIns="50800" rIns="50800" bIns="50800" rtlCol="0" anchor="ctr"/>
            <a:lstStyle/>
            <a:p>
              <a:pPr algn="ctr">
                <a:lnSpc>
                  <a:spcPts val="3380"/>
                </a:lnSpc>
              </a:pPr>
              <a:endParaRPr/>
            </a:p>
          </p:txBody>
        </p:sp>
      </p:grpSp>
    </p:spTree>
    <p:extLst>
      <p:ext uri="{BB962C8B-B14F-4D97-AF65-F5344CB8AC3E}">
        <p14:creationId xmlns:p14="http://schemas.microsoft.com/office/powerpoint/2010/main" val="21631571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5" name="Freeform 5"/>
          <p:cNvSpPr/>
          <p:nvPr/>
        </p:nvSpPr>
        <p:spPr>
          <a:xfrm>
            <a:off x="849123" y="1028700"/>
            <a:ext cx="1216468" cy="1473390"/>
          </a:xfrm>
          <a:custGeom>
            <a:avLst/>
            <a:gdLst/>
            <a:ahLst/>
            <a:cxnLst/>
            <a:rect l="l" t="t" r="r" b="b"/>
            <a:pathLst>
              <a:path w="1216468" h="1473390">
                <a:moveTo>
                  <a:pt x="0" y="0"/>
                </a:moveTo>
                <a:lnTo>
                  <a:pt x="1216468" y="0"/>
                </a:lnTo>
                <a:lnTo>
                  <a:pt x="1216468" y="1473390"/>
                </a:lnTo>
                <a:lnTo>
                  <a:pt x="0" y="14733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12850338" y="3730546"/>
            <a:ext cx="3613416" cy="633180"/>
          </a:xfrm>
          <a:prstGeom prst="rect">
            <a:avLst/>
          </a:prstGeom>
        </p:spPr>
        <p:txBody>
          <a:bodyPr lIns="0" tIns="0" rIns="0" bIns="0" rtlCol="0" anchor="t">
            <a:spAutoFit/>
          </a:bodyPr>
          <a:lstStyle/>
          <a:p>
            <a:pPr>
              <a:lnSpc>
                <a:spcPts val="5076"/>
              </a:lnSpc>
            </a:pPr>
            <a:r>
              <a:rPr lang="en-US" sz="4230">
                <a:solidFill>
                  <a:srgbClr val="000000"/>
                </a:solidFill>
                <a:latin typeface="Garet Bold"/>
              </a:rPr>
              <a:t>STEP 15:  </a:t>
            </a:r>
          </a:p>
        </p:txBody>
      </p:sp>
      <p:sp>
        <p:nvSpPr>
          <p:cNvPr id="7" name="TextBox 7"/>
          <p:cNvSpPr txBox="1"/>
          <p:nvPr/>
        </p:nvSpPr>
        <p:spPr>
          <a:xfrm>
            <a:off x="12850338" y="4738790"/>
            <a:ext cx="4408962" cy="2385910"/>
          </a:xfrm>
          <a:prstGeom prst="rect">
            <a:avLst/>
          </a:prstGeom>
        </p:spPr>
        <p:txBody>
          <a:bodyPr lIns="0" tIns="0" rIns="0" bIns="0" rtlCol="0" anchor="t">
            <a:spAutoFit/>
          </a:bodyPr>
          <a:lstStyle/>
          <a:p>
            <a:pPr>
              <a:lnSpc>
                <a:spcPts val="3120"/>
              </a:lnSpc>
            </a:pPr>
            <a:r>
              <a:rPr lang="en-US" sz="2600" dirty="0">
                <a:solidFill>
                  <a:srgbClr val="000000"/>
                </a:solidFill>
                <a:latin typeface="Garet Bold"/>
              </a:rPr>
              <a:t>Continuously monitor and improve your produc</a:t>
            </a:r>
            <a:r>
              <a:rPr lang="en-US" sz="2600" dirty="0">
                <a:solidFill>
                  <a:srgbClr val="000000"/>
                </a:solidFill>
                <a:latin typeface="Garet"/>
              </a:rPr>
              <a:t>t by speaking with tourists and checking online reviews, etc.  </a:t>
            </a:r>
          </a:p>
          <a:p>
            <a:pPr>
              <a:lnSpc>
                <a:spcPts val="3120"/>
              </a:lnSpc>
              <a:spcBef>
                <a:spcPct val="0"/>
              </a:spcBef>
            </a:pPr>
            <a:endParaRPr lang="en-US" sz="2600" dirty="0">
              <a:solidFill>
                <a:srgbClr val="000000"/>
              </a:solidFill>
              <a:latin typeface="Garet"/>
            </a:endParaRPr>
          </a:p>
        </p:txBody>
      </p:sp>
      <p:grpSp>
        <p:nvGrpSpPr>
          <p:cNvPr id="8" name="Group 8"/>
          <p:cNvGrpSpPr/>
          <p:nvPr/>
        </p:nvGrpSpPr>
        <p:grpSpPr>
          <a:xfrm>
            <a:off x="9928273" y="3758391"/>
            <a:ext cx="2352022" cy="2352022"/>
            <a:chOff x="0" y="0"/>
            <a:chExt cx="3136029" cy="3136029"/>
          </a:xfrm>
        </p:grpSpPr>
        <p:grpSp>
          <p:nvGrpSpPr>
            <p:cNvPr id="9" name="Group 9"/>
            <p:cNvGrpSpPr/>
            <p:nvPr/>
          </p:nvGrpSpPr>
          <p:grpSpPr>
            <a:xfrm>
              <a:off x="0" y="0"/>
              <a:ext cx="3136029" cy="3136029"/>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390FA"/>
              </a:solidFill>
            </p:spPr>
          </p:sp>
          <p:sp>
            <p:nvSpPr>
              <p:cNvPr id="11" name="TextBox 11"/>
              <p:cNvSpPr txBox="1"/>
              <p:nvPr/>
            </p:nvSpPr>
            <p:spPr>
              <a:xfrm>
                <a:off x="76200" y="66675"/>
                <a:ext cx="660400" cy="669925"/>
              </a:xfrm>
              <a:prstGeom prst="rect">
                <a:avLst/>
              </a:prstGeom>
            </p:spPr>
            <p:txBody>
              <a:bodyPr lIns="101341" tIns="101341" rIns="101341" bIns="101341" rtlCol="0" anchor="ctr"/>
              <a:lstStyle/>
              <a:p>
                <a:pPr algn="ctr">
                  <a:lnSpc>
                    <a:spcPts val="1439"/>
                  </a:lnSpc>
                </a:pPr>
                <a:endParaRPr/>
              </a:p>
            </p:txBody>
          </p:sp>
        </p:grpSp>
        <p:sp>
          <p:nvSpPr>
            <p:cNvPr id="12" name="Freeform 12"/>
            <p:cNvSpPr/>
            <p:nvPr/>
          </p:nvSpPr>
          <p:spPr>
            <a:xfrm>
              <a:off x="582829" y="727656"/>
              <a:ext cx="2041573" cy="1623051"/>
            </a:xfrm>
            <a:custGeom>
              <a:avLst/>
              <a:gdLst/>
              <a:ahLst/>
              <a:cxnLst/>
              <a:rect l="l" t="t" r="r" b="b"/>
              <a:pathLst>
                <a:path w="2041573" h="1623051">
                  <a:moveTo>
                    <a:pt x="0" y="0"/>
                  </a:moveTo>
                  <a:lnTo>
                    <a:pt x="2041574" y="0"/>
                  </a:lnTo>
                  <a:lnTo>
                    <a:pt x="2041574" y="1623051"/>
                  </a:lnTo>
                  <a:lnTo>
                    <a:pt x="0" y="16230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3" name="TextBox 13"/>
          <p:cNvSpPr txBox="1"/>
          <p:nvPr/>
        </p:nvSpPr>
        <p:spPr>
          <a:xfrm>
            <a:off x="1028700" y="3849726"/>
            <a:ext cx="7094137" cy="3853180"/>
          </a:xfrm>
          <a:prstGeom prst="rect">
            <a:avLst/>
          </a:prstGeom>
        </p:spPr>
        <p:txBody>
          <a:bodyPr lIns="0" tIns="0" rIns="0" bIns="0" rtlCol="0" anchor="t">
            <a:spAutoFit/>
          </a:bodyPr>
          <a:lstStyle/>
          <a:p>
            <a:pPr algn="just">
              <a:lnSpc>
                <a:spcPts val="3380"/>
              </a:lnSpc>
            </a:pPr>
            <a:r>
              <a:rPr lang="en-US" sz="2600">
                <a:solidFill>
                  <a:srgbClr val="202124"/>
                </a:solidFill>
                <a:latin typeface="Garet"/>
              </a:rPr>
              <a:t>This phase is the culmination of the tourism product development process.  It involves assessing the performance of the product and adjusting as needed. Additionally, staying informed of the latest trends and customer feedback is essential to ensure that the product remains competitive. </a:t>
            </a:r>
          </a:p>
          <a:p>
            <a:pPr algn="just">
              <a:lnSpc>
                <a:spcPts val="3380"/>
              </a:lnSpc>
            </a:pPr>
            <a:endParaRPr lang="en-US" sz="2600">
              <a:solidFill>
                <a:srgbClr val="202124"/>
              </a:solidFill>
              <a:latin typeface="Garet"/>
            </a:endParaRPr>
          </a:p>
        </p:txBody>
      </p:sp>
      <p:sp>
        <p:nvSpPr>
          <p:cNvPr id="14" name="TextBox 14"/>
          <p:cNvSpPr txBox="1"/>
          <p:nvPr/>
        </p:nvSpPr>
        <p:spPr>
          <a:xfrm>
            <a:off x="2486143" y="1231995"/>
            <a:ext cx="6628358" cy="1066800"/>
          </a:xfrm>
          <a:prstGeom prst="rect">
            <a:avLst/>
          </a:prstGeom>
        </p:spPr>
        <p:txBody>
          <a:bodyPr lIns="0" tIns="0" rIns="0" bIns="0" rtlCol="0" anchor="t">
            <a:spAutoFit/>
          </a:bodyPr>
          <a:lstStyle/>
          <a:p>
            <a:pPr>
              <a:lnSpc>
                <a:spcPts val="4250"/>
              </a:lnSpc>
            </a:pPr>
            <a:r>
              <a:rPr lang="en-US" sz="3542" dirty="0">
                <a:solidFill>
                  <a:srgbClr val="202124"/>
                </a:solidFill>
                <a:latin typeface="Garet Bold"/>
              </a:rPr>
              <a:t>PHASE 5 </a:t>
            </a:r>
          </a:p>
          <a:p>
            <a:pPr>
              <a:lnSpc>
                <a:spcPts val="4250"/>
              </a:lnSpc>
            </a:pPr>
            <a:r>
              <a:rPr lang="en-US" sz="3542" dirty="0">
                <a:solidFill>
                  <a:srgbClr val="202124"/>
                </a:solidFill>
                <a:latin typeface="Garet Bold"/>
              </a:rPr>
              <a:t>FINE TUNING &amp; UPSCALING    </a:t>
            </a:r>
          </a:p>
        </p:txBody>
      </p:sp>
      <p:sp>
        <p:nvSpPr>
          <p:cNvPr id="15" name="TextBox 15"/>
          <p:cNvSpPr txBox="1"/>
          <p:nvPr/>
        </p:nvSpPr>
        <p:spPr>
          <a:xfrm>
            <a:off x="973531" y="3190359"/>
            <a:ext cx="4375029" cy="533400"/>
          </a:xfrm>
          <a:prstGeom prst="rect">
            <a:avLst/>
          </a:prstGeom>
        </p:spPr>
        <p:txBody>
          <a:bodyPr lIns="0" tIns="0" rIns="0" bIns="0" rtlCol="0" anchor="t">
            <a:spAutoFit/>
          </a:bodyPr>
          <a:lstStyle/>
          <a:p>
            <a:pPr>
              <a:lnSpc>
                <a:spcPts val="4250"/>
              </a:lnSpc>
            </a:pPr>
            <a:r>
              <a:rPr lang="en-US" sz="3542">
                <a:solidFill>
                  <a:srgbClr val="202124"/>
                </a:solidFill>
                <a:latin typeface="Garet Bold"/>
              </a:rPr>
              <a:t> OBJECTIVE</a:t>
            </a:r>
          </a:p>
        </p:txBody>
      </p:sp>
      <p:grpSp>
        <p:nvGrpSpPr>
          <p:cNvPr id="16" name="Group 16"/>
          <p:cNvGrpSpPr/>
          <p:nvPr/>
        </p:nvGrpSpPr>
        <p:grpSpPr>
          <a:xfrm>
            <a:off x="61458" y="9337363"/>
            <a:ext cx="2424685" cy="839587"/>
            <a:chOff x="0" y="0"/>
            <a:chExt cx="3232914" cy="1119449"/>
          </a:xfrm>
        </p:grpSpPr>
        <p:sp>
          <p:nvSpPr>
            <p:cNvPr id="17" name="Freeform 17"/>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6"/>
              <a:stretch>
                <a:fillRect/>
              </a:stretch>
            </a:blipFill>
          </p:spPr>
        </p:sp>
        <p:sp>
          <p:nvSpPr>
            <p:cNvPr id="18" name="Freeform 18"/>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7"/>
              <a:stretch>
                <a:fillRect/>
              </a:stretch>
            </a:blipFill>
          </p:spPr>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TextBox 2"/>
          <p:cNvSpPr txBox="1"/>
          <p:nvPr/>
        </p:nvSpPr>
        <p:spPr>
          <a:xfrm>
            <a:off x="3473841" y="3144696"/>
            <a:ext cx="13785459" cy="4556125"/>
          </a:xfrm>
          <a:prstGeom prst="rect">
            <a:avLst/>
          </a:prstGeom>
        </p:spPr>
        <p:txBody>
          <a:bodyPr lIns="0" tIns="0" rIns="0" bIns="0" rtlCol="0" anchor="t">
            <a:spAutoFit/>
          </a:bodyPr>
          <a:lstStyle/>
          <a:p>
            <a:pPr>
              <a:lnSpc>
                <a:spcPts val="4550"/>
              </a:lnSpc>
            </a:pPr>
            <a:r>
              <a:rPr lang="en-US" sz="3500">
                <a:solidFill>
                  <a:srgbClr val="000000"/>
                </a:solidFill>
                <a:latin typeface="Garet"/>
              </a:rPr>
              <a:t>By continuously evaluating and improving your product, you can stay competitive and ensure that your product meets the needs and preferences of your target market. It's important to gather feedback from customers, monitor market trends, analyse performance data, implement changes, and monitor the impact of changes to ensure that your product remains relevant and successful over time.   </a:t>
            </a:r>
          </a:p>
          <a:p>
            <a:pPr>
              <a:lnSpc>
                <a:spcPts val="4550"/>
              </a:lnSpc>
              <a:spcBef>
                <a:spcPct val="0"/>
              </a:spcBef>
            </a:pPr>
            <a:endParaRPr lang="en-US" sz="3500">
              <a:solidFill>
                <a:srgbClr val="000000"/>
              </a:solidFill>
              <a:latin typeface="Garet"/>
            </a:endParaRPr>
          </a:p>
        </p:txBody>
      </p:sp>
      <p:grpSp>
        <p:nvGrpSpPr>
          <p:cNvPr id="3" name="Group 3"/>
          <p:cNvGrpSpPr/>
          <p:nvPr/>
        </p:nvGrpSpPr>
        <p:grpSpPr>
          <a:xfrm>
            <a:off x="585210" y="116047"/>
            <a:ext cx="17327987" cy="2743461"/>
            <a:chOff x="0" y="0"/>
            <a:chExt cx="23103982" cy="3657949"/>
          </a:xfrm>
        </p:grpSpPr>
        <p:grpSp>
          <p:nvGrpSpPr>
            <p:cNvPr id="4" name="Group 4"/>
            <p:cNvGrpSpPr/>
            <p:nvPr/>
          </p:nvGrpSpPr>
          <p:grpSpPr>
            <a:xfrm>
              <a:off x="1759720" y="820736"/>
              <a:ext cx="19699037" cy="2427736"/>
              <a:chOff x="-134536" y="-28575"/>
              <a:chExt cx="3944141" cy="486081"/>
            </a:xfrm>
          </p:grpSpPr>
          <p:sp>
            <p:nvSpPr>
              <p:cNvPr id="5" name="Freeform 5"/>
              <p:cNvSpPr/>
              <p:nvPr/>
            </p:nvSpPr>
            <p:spPr>
              <a:xfrm>
                <a:off x="-134536" y="-366"/>
                <a:ext cx="3944141" cy="457872"/>
              </a:xfrm>
              <a:custGeom>
                <a:avLst/>
                <a:gdLst/>
                <a:ahLst/>
                <a:cxnLst/>
                <a:rect l="l" t="t" r="r" b="b"/>
                <a:pathLst>
                  <a:path w="3606405" h="457872">
                    <a:moveTo>
                      <a:pt x="3606405" y="366"/>
                    </a:moveTo>
                    <a:cubicBezTo>
                      <a:pt x="3524501" y="0"/>
                      <a:pt x="3448662" y="43485"/>
                      <a:pt x="3407604" y="114355"/>
                    </a:cubicBezTo>
                    <a:cubicBezTo>
                      <a:pt x="3366546" y="185225"/>
                      <a:pt x="3366546" y="272646"/>
                      <a:pt x="3407604" y="343517"/>
                    </a:cubicBezTo>
                    <a:cubicBezTo>
                      <a:pt x="3448662" y="414387"/>
                      <a:pt x="3524501" y="457872"/>
                      <a:pt x="3606405" y="457505"/>
                    </a:cubicBezTo>
                    <a:lnTo>
                      <a:pt x="0" y="457505"/>
                    </a:lnTo>
                    <a:cubicBezTo>
                      <a:pt x="81904" y="457872"/>
                      <a:pt x="157743" y="414387"/>
                      <a:pt x="198801" y="343517"/>
                    </a:cubicBezTo>
                    <a:cubicBezTo>
                      <a:pt x="239859" y="272646"/>
                      <a:pt x="239859" y="185225"/>
                      <a:pt x="198801" y="114355"/>
                    </a:cubicBezTo>
                    <a:cubicBezTo>
                      <a:pt x="157743" y="43485"/>
                      <a:pt x="81904" y="0"/>
                      <a:pt x="0" y="366"/>
                    </a:cubicBezTo>
                    <a:close/>
                  </a:path>
                </a:pathLst>
              </a:custGeom>
              <a:solidFill>
                <a:srgbClr val="8C52FF"/>
              </a:solidFill>
            </p:spPr>
          </p:sp>
          <p:sp>
            <p:nvSpPr>
              <p:cNvPr id="6" name="TextBox 6"/>
              <p:cNvSpPr txBox="1"/>
              <p:nvPr/>
            </p:nvSpPr>
            <p:spPr>
              <a:xfrm>
                <a:off x="0" y="-28575"/>
                <a:ext cx="812800" cy="434975"/>
              </a:xfrm>
              <a:prstGeom prst="rect">
                <a:avLst/>
              </a:prstGeom>
            </p:spPr>
            <p:txBody>
              <a:bodyPr lIns="50800" tIns="50800" rIns="50800" bIns="50800" rtlCol="0" anchor="ctr"/>
              <a:lstStyle/>
              <a:p>
                <a:pPr algn="ctr">
                  <a:lnSpc>
                    <a:spcPts val="3380"/>
                  </a:lnSpc>
                </a:pPr>
                <a:endParaRPr/>
              </a:p>
            </p:txBody>
          </p:sp>
        </p:grpSp>
        <p:sp>
          <p:nvSpPr>
            <p:cNvPr id="7" name="TextBox 7"/>
            <p:cNvSpPr txBox="1"/>
            <p:nvPr/>
          </p:nvSpPr>
          <p:spPr>
            <a:xfrm>
              <a:off x="3345209" y="1114248"/>
              <a:ext cx="16528058" cy="2006601"/>
            </a:xfrm>
            <a:prstGeom prst="rect">
              <a:avLst/>
            </a:prstGeom>
          </p:spPr>
          <p:txBody>
            <a:bodyPr lIns="0" tIns="0" rIns="0" bIns="0" rtlCol="0" anchor="t">
              <a:spAutoFit/>
            </a:bodyPr>
            <a:lstStyle/>
            <a:p>
              <a:pPr>
                <a:lnSpc>
                  <a:spcPts val="5996"/>
                </a:lnSpc>
              </a:pPr>
              <a:r>
                <a:rPr lang="en-US" sz="4997" dirty="0">
                  <a:solidFill>
                    <a:srgbClr val="F5EDE1"/>
                  </a:solidFill>
                  <a:latin typeface="Garet Bold"/>
                </a:rPr>
                <a:t>STEP 15: </a:t>
              </a:r>
            </a:p>
            <a:p>
              <a:pPr>
                <a:lnSpc>
                  <a:spcPts val="5996"/>
                </a:lnSpc>
              </a:pPr>
              <a:r>
                <a:rPr lang="en-US" sz="4997" dirty="0">
                  <a:solidFill>
                    <a:srgbClr val="F5EDE1"/>
                  </a:solidFill>
                  <a:latin typeface="Garet Book Bold"/>
                </a:rPr>
                <a:t>CONTINUOUSLY MONITOR &amp; IMPROVE</a:t>
              </a:r>
            </a:p>
          </p:txBody>
        </p:sp>
        <p:sp>
          <p:nvSpPr>
            <p:cNvPr id="8" name="Freeform 8"/>
            <p:cNvSpPr/>
            <p:nvPr/>
          </p:nvSpPr>
          <p:spPr>
            <a:xfrm>
              <a:off x="20670239" y="0"/>
              <a:ext cx="2433743" cy="2433743"/>
            </a:xfrm>
            <a:custGeom>
              <a:avLst/>
              <a:gdLst/>
              <a:ahLst/>
              <a:cxnLst/>
              <a:rect l="l" t="t" r="r" b="b"/>
              <a:pathLst>
                <a:path w="2433743" h="2433743">
                  <a:moveTo>
                    <a:pt x="0" y="0"/>
                  </a:moveTo>
                  <a:lnTo>
                    <a:pt x="2433742" y="0"/>
                  </a:lnTo>
                  <a:lnTo>
                    <a:pt x="2433742" y="2433743"/>
                  </a:lnTo>
                  <a:lnTo>
                    <a:pt x="0" y="24337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0" y="963454"/>
              <a:ext cx="2224642" cy="2694495"/>
            </a:xfrm>
            <a:custGeom>
              <a:avLst/>
              <a:gdLst/>
              <a:ahLst/>
              <a:cxnLst/>
              <a:rect l="l" t="t" r="r" b="b"/>
              <a:pathLst>
                <a:path w="2224642" h="2694495">
                  <a:moveTo>
                    <a:pt x="0" y="0"/>
                  </a:moveTo>
                  <a:lnTo>
                    <a:pt x="2224642" y="0"/>
                  </a:lnTo>
                  <a:lnTo>
                    <a:pt x="2224642" y="2694495"/>
                  </a:lnTo>
                  <a:lnTo>
                    <a:pt x="0" y="26944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0" name="Group 10"/>
          <p:cNvGrpSpPr/>
          <p:nvPr/>
        </p:nvGrpSpPr>
        <p:grpSpPr>
          <a:xfrm>
            <a:off x="1028700" y="3173271"/>
            <a:ext cx="1970229" cy="1970229"/>
            <a:chOff x="0" y="0"/>
            <a:chExt cx="2626972" cy="2626972"/>
          </a:xfrm>
        </p:grpSpPr>
        <p:grpSp>
          <p:nvGrpSpPr>
            <p:cNvPr id="11" name="Group 11"/>
            <p:cNvGrpSpPr/>
            <p:nvPr/>
          </p:nvGrpSpPr>
          <p:grpSpPr>
            <a:xfrm>
              <a:off x="0" y="0"/>
              <a:ext cx="2626972" cy="262697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390FA"/>
              </a:solidFill>
            </p:spPr>
          </p:sp>
          <p:sp>
            <p:nvSpPr>
              <p:cNvPr id="13" name="TextBox 13"/>
              <p:cNvSpPr txBox="1"/>
              <p:nvPr/>
            </p:nvSpPr>
            <p:spPr>
              <a:xfrm>
                <a:off x="76200" y="66675"/>
                <a:ext cx="660400" cy="669925"/>
              </a:xfrm>
              <a:prstGeom prst="rect">
                <a:avLst/>
              </a:prstGeom>
            </p:spPr>
            <p:txBody>
              <a:bodyPr lIns="101341" tIns="101341" rIns="101341" bIns="101341" rtlCol="0" anchor="ctr"/>
              <a:lstStyle/>
              <a:p>
                <a:pPr algn="ctr">
                  <a:lnSpc>
                    <a:spcPts val="1439"/>
                  </a:lnSpc>
                </a:pPr>
                <a:endParaRPr/>
              </a:p>
            </p:txBody>
          </p:sp>
        </p:grpSp>
        <p:sp>
          <p:nvSpPr>
            <p:cNvPr id="14" name="Freeform 14"/>
            <p:cNvSpPr/>
            <p:nvPr/>
          </p:nvSpPr>
          <p:spPr>
            <a:xfrm>
              <a:off x="488221" y="609539"/>
              <a:ext cx="1710174" cy="1359589"/>
            </a:xfrm>
            <a:custGeom>
              <a:avLst/>
              <a:gdLst/>
              <a:ahLst/>
              <a:cxnLst/>
              <a:rect l="l" t="t" r="r" b="b"/>
              <a:pathLst>
                <a:path w="1710174" h="1359589">
                  <a:moveTo>
                    <a:pt x="0" y="0"/>
                  </a:moveTo>
                  <a:lnTo>
                    <a:pt x="1710175" y="0"/>
                  </a:lnTo>
                  <a:lnTo>
                    <a:pt x="1710175" y="1359589"/>
                  </a:lnTo>
                  <a:lnTo>
                    <a:pt x="0" y="13595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15" name="Freeform 15"/>
          <p:cNvSpPr/>
          <p:nvPr/>
        </p:nvSpPr>
        <p:spPr>
          <a:xfrm>
            <a:off x="1645065" y="8276580"/>
            <a:ext cx="737498" cy="737498"/>
          </a:xfrm>
          <a:custGeom>
            <a:avLst/>
            <a:gdLst/>
            <a:ahLst/>
            <a:cxnLst/>
            <a:rect l="l" t="t" r="r" b="b"/>
            <a:pathLst>
              <a:path w="737498" h="737498">
                <a:moveTo>
                  <a:pt x="0" y="0"/>
                </a:moveTo>
                <a:lnTo>
                  <a:pt x="737499" y="0"/>
                </a:lnTo>
                <a:lnTo>
                  <a:pt x="737499" y="737498"/>
                </a:lnTo>
                <a:lnTo>
                  <a:pt x="0" y="7374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TextBox 16"/>
          <p:cNvSpPr txBox="1"/>
          <p:nvPr/>
        </p:nvSpPr>
        <p:spPr>
          <a:xfrm>
            <a:off x="3473841" y="8248005"/>
            <a:ext cx="13015897" cy="852805"/>
          </a:xfrm>
          <a:prstGeom prst="rect">
            <a:avLst/>
          </a:prstGeom>
        </p:spPr>
        <p:txBody>
          <a:bodyPr lIns="0" tIns="0" rIns="0" bIns="0" rtlCol="0" anchor="t">
            <a:spAutoFit/>
          </a:bodyPr>
          <a:lstStyle/>
          <a:p>
            <a:pPr>
              <a:lnSpc>
                <a:spcPts val="3379"/>
              </a:lnSpc>
              <a:spcBef>
                <a:spcPct val="0"/>
              </a:spcBef>
            </a:pPr>
            <a:r>
              <a:rPr lang="en-US" sz="2599">
                <a:solidFill>
                  <a:srgbClr val="000000"/>
                </a:solidFill>
                <a:latin typeface="Garet Bold"/>
              </a:rPr>
              <a:t>Continuously monitor and improve your product by speaking with your visitors and checking online reviews  </a:t>
            </a:r>
          </a:p>
        </p:txBody>
      </p:sp>
      <p:grpSp>
        <p:nvGrpSpPr>
          <p:cNvPr id="17" name="Group 17"/>
          <p:cNvGrpSpPr/>
          <p:nvPr/>
        </p:nvGrpSpPr>
        <p:grpSpPr>
          <a:xfrm>
            <a:off x="0" y="9447413"/>
            <a:ext cx="2424685" cy="839587"/>
            <a:chOff x="0" y="0"/>
            <a:chExt cx="3232914" cy="1119449"/>
          </a:xfrm>
        </p:grpSpPr>
        <p:sp>
          <p:nvSpPr>
            <p:cNvPr id="18" name="Freeform 18"/>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10"/>
              <a:stretch>
                <a:fillRect/>
              </a:stretch>
            </a:blipFill>
          </p:spPr>
        </p:sp>
        <p:sp>
          <p:nvSpPr>
            <p:cNvPr id="19" name="Freeform 19"/>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11"/>
              <a:stretch>
                <a:fillRect/>
              </a:stretch>
            </a:blipFill>
          </p:spPr>
        </p:sp>
      </p:grpSp>
      <p:sp>
        <p:nvSpPr>
          <p:cNvPr id="20" name="TextBox 20"/>
          <p:cNvSpPr txBox="1"/>
          <p:nvPr/>
        </p:nvSpPr>
        <p:spPr>
          <a:xfrm>
            <a:off x="3473841" y="7443646"/>
            <a:ext cx="5543550" cy="485775"/>
          </a:xfrm>
          <a:prstGeom prst="rect">
            <a:avLst/>
          </a:prstGeom>
        </p:spPr>
        <p:txBody>
          <a:bodyPr lIns="0" tIns="0" rIns="0" bIns="0" rtlCol="0" anchor="t">
            <a:spAutoFit/>
          </a:bodyPr>
          <a:lstStyle/>
          <a:p>
            <a:pPr>
              <a:lnSpc>
                <a:spcPts val="3900"/>
              </a:lnSpc>
            </a:pPr>
            <a:r>
              <a:rPr lang="en-US" sz="3000">
                <a:solidFill>
                  <a:srgbClr val="202124"/>
                </a:solidFill>
                <a:latin typeface="Garet Bold"/>
              </a:rPr>
              <a:t>PHASE 5   FINAL CHECKLIST  </a:t>
            </a:r>
          </a:p>
        </p:txBody>
      </p:sp>
      <mc:AlternateContent xmlns:mc="http://schemas.openxmlformats.org/markup-compatibility/2006" xmlns:p14="http://schemas.microsoft.com/office/powerpoint/2010/main">
        <mc:Choice Requires="p14">
          <p:contentPart p14:bwMode="auto" r:id="rId12">
            <p14:nvContentPartPr>
              <p14:cNvPr id="23" name="Ink 22">
                <a:extLst>
                  <a:ext uri="{FF2B5EF4-FFF2-40B4-BE49-F238E27FC236}">
                    <a16:creationId xmlns:a16="http://schemas.microsoft.com/office/drawing/2014/main" id="{079F7775-E16B-1303-8B92-77F5B7689728}"/>
                  </a:ext>
                </a:extLst>
              </p14:cNvPr>
              <p14:cNvContentPartPr/>
              <p14:nvPr/>
            </p14:nvContentPartPr>
            <p14:xfrm>
              <a:off x="5274323" y="6679192"/>
              <a:ext cx="4573440" cy="1528200"/>
            </p14:xfrm>
          </p:contentPart>
        </mc:Choice>
        <mc:Fallback xmlns="">
          <p:pic>
            <p:nvPicPr>
              <p:cNvPr id="23" name="Ink 22">
                <a:extLst>
                  <a:ext uri="{FF2B5EF4-FFF2-40B4-BE49-F238E27FC236}">
                    <a16:creationId xmlns:a16="http://schemas.microsoft.com/office/drawing/2014/main" id="{079F7775-E16B-1303-8B92-77F5B7689728}"/>
                  </a:ext>
                </a:extLst>
              </p:cNvPr>
              <p:cNvPicPr/>
              <p:nvPr/>
            </p:nvPicPr>
            <p:blipFill>
              <a:blip r:embed="rId13"/>
              <a:stretch>
                <a:fillRect/>
              </a:stretch>
            </p:blipFill>
            <p:spPr>
              <a:xfrm>
                <a:off x="5211683" y="6616192"/>
                <a:ext cx="4699080" cy="1653840"/>
              </a:xfrm>
              <a:prstGeom prst="rect">
                <a:avLst/>
              </a:prstGeom>
            </p:spPr>
          </p:pic>
        </mc:Fallback>
      </mc:AlternateContent>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6C3C"/>
        </a:solidFill>
        <a:effectLst/>
      </p:bgPr>
    </p:bg>
    <p:spTree>
      <p:nvGrpSpPr>
        <p:cNvPr id="1" name=""/>
        <p:cNvGrpSpPr/>
        <p:nvPr/>
      </p:nvGrpSpPr>
      <p:grpSpPr>
        <a:xfrm>
          <a:off x="0" y="0"/>
          <a:ext cx="0" cy="0"/>
          <a:chOff x="0" y="0"/>
          <a:chExt cx="0" cy="0"/>
        </a:xfrm>
      </p:grpSpPr>
      <p:sp>
        <p:nvSpPr>
          <p:cNvPr id="2" name="AutoShape 2"/>
          <p:cNvSpPr/>
          <p:nvPr/>
        </p:nvSpPr>
        <p:spPr>
          <a:xfrm>
            <a:off x="1028700" y="9244012"/>
            <a:ext cx="16428878" cy="0"/>
          </a:xfrm>
          <a:prstGeom prst="line">
            <a:avLst/>
          </a:prstGeom>
          <a:ln w="28575" cap="flat">
            <a:solidFill>
              <a:srgbClr val="202124"/>
            </a:solidFill>
            <a:prstDash val="solid"/>
            <a:headEnd type="none" w="sm" len="sm"/>
            <a:tailEnd type="none" w="sm" len="sm"/>
          </a:ln>
        </p:spPr>
      </p:sp>
      <p:sp>
        <p:nvSpPr>
          <p:cNvPr id="3" name="AutoShape 3"/>
          <p:cNvSpPr/>
          <p:nvPr/>
        </p:nvSpPr>
        <p:spPr>
          <a:xfrm>
            <a:off x="1028700" y="1042988"/>
            <a:ext cx="16428878" cy="0"/>
          </a:xfrm>
          <a:prstGeom prst="line">
            <a:avLst/>
          </a:prstGeom>
          <a:ln w="28575" cap="flat">
            <a:solidFill>
              <a:srgbClr val="202124"/>
            </a:solidFill>
            <a:prstDash val="solid"/>
            <a:headEnd type="none" w="sm" len="sm"/>
            <a:tailEnd type="none" w="sm" len="sm"/>
          </a:ln>
        </p:spPr>
      </p:sp>
      <p:grpSp>
        <p:nvGrpSpPr>
          <p:cNvPr id="4" name="Group 4"/>
          <p:cNvGrpSpPr/>
          <p:nvPr/>
        </p:nvGrpSpPr>
        <p:grpSpPr>
          <a:xfrm>
            <a:off x="5486400" y="1078543"/>
            <a:ext cx="12816864" cy="6797043"/>
            <a:chOff x="0" y="38442"/>
            <a:chExt cx="17089153" cy="9062723"/>
          </a:xfrm>
        </p:grpSpPr>
        <p:sp>
          <p:nvSpPr>
            <p:cNvPr id="7" name="TextBox 7"/>
            <p:cNvSpPr txBox="1"/>
            <p:nvPr/>
          </p:nvSpPr>
          <p:spPr>
            <a:xfrm>
              <a:off x="0" y="5924353"/>
              <a:ext cx="4059536" cy="2172487"/>
            </a:xfrm>
            <a:prstGeom prst="rect">
              <a:avLst/>
            </a:prstGeom>
          </p:spPr>
          <p:txBody>
            <a:bodyPr lIns="50800" tIns="50800" rIns="50800" bIns="50800" rtlCol="0" anchor="ctr"/>
            <a:lstStyle/>
            <a:p>
              <a:pPr algn="ctr">
                <a:lnSpc>
                  <a:spcPts val="3380"/>
                </a:lnSpc>
              </a:pPr>
              <a:endParaRPr/>
            </a:p>
          </p:txBody>
        </p:sp>
        <p:sp>
          <p:nvSpPr>
            <p:cNvPr id="8" name="Freeform 8"/>
            <p:cNvSpPr/>
            <p:nvPr/>
          </p:nvSpPr>
          <p:spPr>
            <a:xfrm>
              <a:off x="6096000" y="5933894"/>
              <a:ext cx="3167270" cy="3167271"/>
            </a:xfrm>
            <a:custGeom>
              <a:avLst/>
              <a:gdLst/>
              <a:ahLst/>
              <a:cxnLst/>
              <a:rect l="l" t="t" r="r" b="b"/>
              <a:pathLst>
                <a:path w="3167270" h="3167270">
                  <a:moveTo>
                    <a:pt x="0" y="0"/>
                  </a:moveTo>
                  <a:lnTo>
                    <a:pt x="3167270" y="0"/>
                  </a:lnTo>
                  <a:lnTo>
                    <a:pt x="3167270" y="3167269"/>
                  </a:lnTo>
                  <a:lnTo>
                    <a:pt x="0" y="3167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9" name="TextBox 9"/>
            <p:cNvSpPr txBox="1"/>
            <p:nvPr/>
          </p:nvSpPr>
          <p:spPr>
            <a:xfrm>
              <a:off x="5111" y="38442"/>
              <a:ext cx="17084042" cy="8127999"/>
            </a:xfrm>
            <a:prstGeom prst="rect">
              <a:avLst/>
            </a:prstGeom>
          </p:spPr>
          <p:txBody>
            <a:bodyPr lIns="0" tIns="0" rIns="0" bIns="0" rtlCol="0" anchor="t">
              <a:spAutoFit/>
            </a:bodyPr>
            <a:lstStyle/>
            <a:p>
              <a:pPr>
                <a:lnSpc>
                  <a:spcPts val="12049"/>
                </a:lnSpc>
              </a:pPr>
              <a:r>
                <a:rPr lang="en-US" sz="10041" dirty="0">
                  <a:solidFill>
                    <a:srgbClr val="202124"/>
                  </a:solidFill>
                  <a:latin typeface="Garet Bold"/>
                </a:rPr>
                <a:t> </a:t>
              </a:r>
            </a:p>
            <a:p>
              <a:pPr>
                <a:lnSpc>
                  <a:spcPts val="12049"/>
                </a:lnSpc>
              </a:pPr>
              <a:r>
                <a:rPr lang="en-US" sz="10041" dirty="0">
                  <a:solidFill>
                    <a:srgbClr val="202124"/>
                  </a:solidFill>
                  <a:latin typeface="Garet Bold"/>
                </a:rPr>
                <a:t>COMMON MISTAKES TO AVOID  </a:t>
              </a:r>
            </a:p>
          </p:txBody>
        </p:sp>
      </p:grpSp>
      <p:sp>
        <p:nvSpPr>
          <p:cNvPr id="10" name="Freeform 10"/>
          <p:cNvSpPr/>
          <p:nvPr/>
        </p:nvSpPr>
        <p:spPr>
          <a:xfrm>
            <a:off x="840349" y="3003018"/>
            <a:ext cx="4367219" cy="3684841"/>
          </a:xfrm>
          <a:custGeom>
            <a:avLst/>
            <a:gdLst/>
            <a:ahLst/>
            <a:cxnLst/>
            <a:rect l="l" t="t" r="r" b="b"/>
            <a:pathLst>
              <a:path w="4367219" h="3684841">
                <a:moveTo>
                  <a:pt x="0" y="0"/>
                </a:moveTo>
                <a:lnTo>
                  <a:pt x="4367218" y="0"/>
                </a:lnTo>
                <a:lnTo>
                  <a:pt x="4367218" y="3684840"/>
                </a:lnTo>
                <a:lnTo>
                  <a:pt x="0" y="36848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1" name="Group 11"/>
          <p:cNvGrpSpPr/>
          <p:nvPr/>
        </p:nvGrpSpPr>
        <p:grpSpPr>
          <a:xfrm>
            <a:off x="61458" y="9337363"/>
            <a:ext cx="2424685" cy="839587"/>
            <a:chOff x="0" y="0"/>
            <a:chExt cx="3232914" cy="1119449"/>
          </a:xfrm>
        </p:grpSpPr>
        <p:sp>
          <p:nvSpPr>
            <p:cNvPr id="12" name="Freeform 12"/>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6"/>
              <a:stretch>
                <a:fillRect/>
              </a:stretch>
            </a:blipFill>
          </p:spPr>
        </p:sp>
        <p:sp>
          <p:nvSpPr>
            <p:cNvPr id="13" name="Freeform 13"/>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7"/>
              <a:stretch>
                <a:fillRect/>
              </a:stretch>
            </a:blipFill>
          </p:spPr>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TextBox 2"/>
          <p:cNvSpPr txBox="1"/>
          <p:nvPr/>
        </p:nvSpPr>
        <p:spPr>
          <a:xfrm>
            <a:off x="2810541" y="2404745"/>
            <a:ext cx="14448759" cy="6967292"/>
          </a:xfrm>
          <a:prstGeom prst="rect">
            <a:avLst/>
          </a:prstGeom>
        </p:spPr>
        <p:txBody>
          <a:bodyPr lIns="0" tIns="0" rIns="0" bIns="0" rtlCol="0" anchor="t">
            <a:spAutoFit/>
          </a:bodyPr>
          <a:lstStyle/>
          <a:p>
            <a:pPr>
              <a:lnSpc>
                <a:spcPts val="3380"/>
              </a:lnSpc>
            </a:pPr>
            <a:endParaRPr dirty="0"/>
          </a:p>
          <a:p>
            <a:pPr>
              <a:lnSpc>
                <a:spcPts val="3380"/>
              </a:lnSpc>
            </a:pPr>
            <a:r>
              <a:rPr lang="en-US" sz="2600" dirty="0">
                <a:solidFill>
                  <a:srgbClr val="000000"/>
                </a:solidFill>
                <a:latin typeface="Garet Bold"/>
              </a:rPr>
              <a:t>Lack of market research:</a:t>
            </a:r>
            <a:r>
              <a:rPr lang="en-US" sz="2600" dirty="0">
                <a:solidFill>
                  <a:srgbClr val="000000"/>
                </a:solidFill>
                <a:latin typeface="Garet"/>
              </a:rPr>
              <a:t> Failing to conduct thorough market research and segmentation can lead to a product that doesn't align with the needs and interests of your target market. It's important to understand your target market's preferences, </a:t>
            </a:r>
            <a:r>
              <a:rPr lang="en-US" sz="2600" dirty="0" err="1">
                <a:solidFill>
                  <a:srgbClr val="000000"/>
                </a:solidFill>
                <a:latin typeface="Garet"/>
              </a:rPr>
              <a:t>behaviour</a:t>
            </a:r>
            <a:r>
              <a:rPr lang="en-US" sz="2600" dirty="0">
                <a:solidFill>
                  <a:srgbClr val="000000"/>
                </a:solidFill>
                <a:latin typeface="Garet"/>
              </a:rPr>
              <a:t>, and purchasing habits before designing your product.</a:t>
            </a:r>
          </a:p>
          <a:p>
            <a:pPr>
              <a:lnSpc>
                <a:spcPts val="3380"/>
              </a:lnSpc>
            </a:pPr>
            <a:endParaRPr lang="en-US" sz="2600" dirty="0">
              <a:solidFill>
                <a:srgbClr val="000000"/>
              </a:solidFill>
              <a:latin typeface="Garet"/>
            </a:endParaRPr>
          </a:p>
          <a:p>
            <a:pPr>
              <a:lnSpc>
                <a:spcPts val="3380"/>
              </a:lnSpc>
            </a:pPr>
            <a:r>
              <a:rPr lang="en-US" sz="2600" dirty="0">
                <a:solidFill>
                  <a:srgbClr val="000000"/>
                </a:solidFill>
                <a:latin typeface="Garet Bold"/>
              </a:rPr>
              <a:t>Overpricing or </a:t>
            </a:r>
            <a:r>
              <a:rPr lang="en-US" sz="2600" dirty="0" err="1">
                <a:solidFill>
                  <a:srgbClr val="000000"/>
                </a:solidFill>
                <a:latin typeface="Garet Bold"/>
              </a:rPr>
              <a:t>under-pricing</a:t>
            </a:r>
            <a:r>
              <a:rPr lang="en-US" sz="2600" dirty="0">
                <a:solidFill>
                  <a:srgbClr val="000000"/>
                </a:solidFill>
                <a:latin typeface="Garet Bold"/>
              </a:rPr>
              <a:t>:</a:t>
            </a:r>
            <a:r>
              <a:rPr lang="en-US" sz="2600" dirty="0">
                <a:solidFill>
                  <a:srgbClr val="000000"/>
                </a:solidFill>
                <a:latin typeface="Garet"/>
              </a:rPr>
              <a:t> Setting the wrong price can be a major mistake. Overpricing your product can deter potential customers, while </a:t>
            </a:r>
            <a:r>
              <a:rPr lang="en-US" sz="2600" dirty="0" err="1">
                <a:solidFill>
                  <a:srgbClr val="000000"/>
                </a:solidFill>
                <a:latin typeface="Garet"/>
              </a:rPr>
              <a:t>under-pricing</a:t>
            </a:r>
            <a:r>
              <a:rPr lang="en-US" sz="2600" dirty="0">
                <a:solidFill>
                  <a:srgbClr val="000000"/>
                </a:solidFill>
                <a:latin typeface="Garet"/>
              </a:rPr>
              <a:t> can lead to financial losses. It's important to consider your costs, competition, and demand when setting your pricing strategy.</a:t>
            </a:r>
          </a:p>
          <a:p>
            <a:pPr>
              <a:lnSpc>
                <a:spcPts val="3380"/>
              </a:lnSpc>
            </a:pPr>
            <a:endParaRPr lang="en-US" sz="2600" dirty="0">
              <a:solidFill>
                <a:srgbClr val="000000"/>
              </a:solidFill>
              <a:latin typeface="Garet"/>
            </a:endParaRPr>
          </a:p>
          <a:p>
            <a:pPr>
              <a:lnSpc>
                <a:spcPts val="3380"/>
              </a:lnSpc>
            </a:pPr>
            <a:r>
              <a:rPr lang="en-US" sz="2600" dirty="0">
                <a:solidFill>
                  <a:srgbClr val="000000"/>
                </a:solidFill>
                <a:latin typeface="Garet Bold"/>
              </a:rPr>
              <a:t>Poor itinerary planning:</a:t>
            </a:r>
            <a:r>
              <a:rPr lang="en-US" sz="2600" dirty="0">
                <a:solidFill>
                  <a:srgbClr val="000000"/>
                </a:solidFill>
                <a:latin typeface="Garet"/>
              </a:rPr>
              <a:t> Not planning your itinerary thoroughly can result in a product that doesn't meet customer expectations. It's important to consider the duration of the product, the number of activities, and the logistics involved in each activity.</a:t>
            </a:r>
          </a:p>
          <a:p>
            <a:pPr>
              <a:lnSpc>
                <a:spcPts val="3380"/>
              </a:lnSpc>
              <a:spcBef>
                <a:spcPct val="0"/>
              </a:spcBef>
            </a:pPr>
            <a:endParaRPr lang="en-US" sz="2600" dirty="0">
              <a:solidFill>
                <a:srgbClr val="000000"/>
              </a:solidFill>
              <a:latin typeface="Garet"/>
            </a:endParaRPr>
          </a:p>
        </p:txBody>
      </p:sp>
      <p:sp>
        <p:nvSpPr>
          <p:cNvPr id="3" name="Freeform 3"/>
          <p:cNvSpPr/>
          <p:nvPr/>
        </p:nvSpPr>
        <p:spPr>
          <a:xfrm>
            <a:off x="16346647" y="116047"/>
            <a:ext cx="1825307" cy="1825307"/>
          </a:xfrm>
          <a:custGeom>
            <a:avLst/>
            <a:gdLst/>
            <a:ahLst/>
            <a:cxnLst/>
            <a:rect l="l" t="t" r="r" b="b"/>
            <a:pathLst>
              <a:path w="1825307" h="1825307">
                <a:moveTo>
                  <a:pt x="0" y="0"/>
                </a:moveTo>
                <a:lnTo>
                  <a:pt x="1825306" y="0"/>
                </a:lnTo>
                <a:lnTo>
                  <a:pt x="1825306" y="1825306"/>
                </a:lnTo>
                <a:lnTo>
                  <a:pt x="0" y="18253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028700" y="3007971"/>
            <a:ext cx="1287612" cy="5675677"/>
            <a:chOff x="0" y="0"/>
            <a:chExt cx="1716816" cy="7567569"/>
          </a:xfrm>
        </p:grpSpPr>
        <p:sp>
          <p:nvSpPr>
            <p:cNvPr id="5" name="Freeform 5"/>
            <p:cNvSpPr/>
            <p:nvPr/>
          </p:nvSpPr>
          <p:spPr>
            <a:xfrm>
              <a:off x="0" y="0"/>
              <a:ext cx="1716816" cy="1716816"/>
            </a:xfrm>
            <a:custGeom>
              <a:avLst/>
              <a:gdLst/>
              <a:ahLst/>
              <a:cxnLst/>
              <a:rect l="l" t="t" r="r" b="b"/>
              <a:pathLst>
                <a:path w="1716816" h="1716816">
                  <a:moveTo>
                    <a:pt x="0" y="0"/>
                  </a:moveTo>
                  <a:lnTo>
                    <a:pt x="1716816" y="0"/>
                  </a:lnTo>
                  <a:lnTo>
                    <a:pt x="1716816" y="1716816"/>
                  </a:lnTo>
                  <a:lnTo>
                    <a:pt x="0" y="17168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0" y="2927437"/>
              <a:ext cx="1716816" cy="1716816"/>
            </a:xfrm>
            <a:custGeom>
              <a:avLst/>
              <a:gdLst/>
              <a:ahLst/>
              <a:cxnLst/>
              <a:rect l="l" t="t" r="r" b="b"/>
              <a:pathLst>
                <a:path w="1716816" h="1716816">
                  <a:moveTo>
                    <a:pt x="0" y="0"/>
                  </a:moveTo>
                  <a:lnTo>
                    <a:pt x="1716816" y="0"/>
                  </a:lnTo>
                  <a:lnTo>
                    <a:pt x="1716816" y="1716816"/>
                  </a:lnTo>
                  <a:lnTo>
                    <a:pt x="0" y="17168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0" y="5850753"/>
              <a:ext cx="1716816" cy="1716816"/>
            </a:xfrm>
            <a:custGeom>
              <a:avLst/>
              <a:gdLst/>
              <a:ahLst/>
              <a:cxnLst/>
              <a:rect l="l" t="t" r="r" b="b"/>
              <a:pathLst>
                <a:path w="1716816" h="1716816">
                  <a:moveTo>
                    <a:pt x="0" y="0"/>
                  </a:moveTo>
                  <a:lnTo>
                    <a:pt x="1716816" y="0"/>
                  </a:lnTo>
                  <a:lnTo>
                    <a:pt x="1716816" y="1716816"/>
                  </a:lnTo>
                  <a:lnTo>
                    <a:pt x="0" y="17168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8" name="Freeform 8"/>
          <p:cNvSpPr/>
          <p:nvPr/>
        </p:nvSpPr>
        <p:spPr>
          <a:xfrm>
            <a:off x="0" y="-41541"/>
            <a:ext cx="2577634" cy="2174879"/>
          </a:xfrm>
          <a:custGeom>
            <a:avLst/>
            <a:gdLst/>
            <a:ahLst/>
            <a:cxnLst/>
            <a:rect l="l" t="t" r="r" b="b"/>
            <a:pathLst>
              <a:path w="2577634" h="2174879">
                <a:moveTo>
                  <a:pt x="0" y="0"/>
                </a:moveTo>
                <a:lnTo>
                  <a:pt x="2577634" y="0"/>
                </a:lnTo>
                <a:lnTo>
                  <a:pt x="2577634" y="2174879"/>
                </a:lnTo>
                <a:lnTo>
                  <a:pt x="0" y="21748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9" name="Group 9"/>
          <p:cNvGrpSpPr/>
          <p:nvPr/>
        </p:nvGrpSpPr>
        <p:grpSpPr>
          <a:xfrm>
            <a:off x="61458" y="9337363"/>
            <a:ext cx="2424685" cy="839587"/>
            <a:chOff x="0" y="0"/>
            <a:chExt cx="3232914" cy="1119449"/>
          </a:xfrm>
        </p:grpSpPr>
        <p:sp>
          <p:nvSpPr>
            <p:cNvPr id="10" name="Freeform 10"/>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12"/>
              <a:stretch>
                <a:fillRect/>
              </a:stretch>
            </a:blipFill>
          </p:spPr>
        </p:sp>
        <p:sp>
          <p:nvSpPr>
            <p:cNvPr id="11" name="Freeform 11"/>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13"/>
              <a:stretch>
                <a:fillRect/>
              </a:stretch>
            </a:blipFill>
          </p:spPr>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TextBox 2"/>
          <p:cNvSpPr txBox="1"/>
          <p:nvPr/>
        </p:nvSpPr>
        <p:spPr>
          <a:xfrm>
            <a:off x="3143151" y="2404745"/>
            <a:ext cx="14116149" cy="6853555"/>
          </a:xfrm>
          <a:prstGeom prst="rect">
            <a:avLst/>
          </a:prstGeom>
        </p:spPr>
        <p:txBody>
          <a:bodyPr lIns="0" tIns="0" rIns="0" bIns="0" rtlCol="0" anchor="t">
            <a:spAutoFit/>
          </a:bodyPr>
          <a:lstStyle/>
          <a:p>
            <a:pPr>
              <a:lnSpc>
                <a:spcPts val="3380"/>
              </a:lnSpc>
            </a:pPr>
            <a:endParaRPr/>
          </a:p>
          <a:p>
            <a:pPr>
              <a:lnSpc>
                <a:spcPts val="3380"/>
              </a:lnSpc>
            </a:pPr>
            <a:r>
              <a:rPr lang="en-US" sz="2600">
                <a:solidFill>
                  <a:srgbClr val="000000"/>
                </a:solidFill>
                <a:latin typeface="Garet Bold"/>
              </a:rPr>
              <a:t>Neglecting quality assurance: </a:t>
            </a:r>
            <a:r>
              <a:rPr lang="en-US" sz="2600">
                <a:solidFill>
                  <a:srgbClr val="000000"/>
                </a:solidFill>
                <a:latin typeface="Garet"/>
              </a:rPr>
              <a:t>Failing to ensure the quality of your product can lead to negative reviews and poor customer satisfaction. It's important to work with reliable suppliers, monitor the performance of your product, and collect feedback from customers.</a:t>
            </a:r>
          </a:p>
          <a:p>
            <a:pPr>
              <a:lnSpc>
                <a:spcPts val="3380"/>
              </a:lnSpc>
            </a:pPr>
            <a:endParaRPr lang="en-US" sz="2600">
              <a:solidFill>
                <a:srgbClr val="000000"/>
              </a:solidFill>
              <a:latin typeface="Garet"/>
            </a:endParaRPr>
          </a:p>
          <a:p>
            <a:pPr>
              <a:lnSpc>
                <a:spcPts val="3380"/>
              </a:lnSpc>
            </a:pPr>
            <a:r>
              <a:rPr lang="en-US" sz="2600">
                <a:solidFill>
                  <a:srgbClr val="000000"/>
                </a:solidFill>
                <a:latin typeface="Garet Bold"/>
              </a:rPr>
              <a:t>Ineffective marketing: </a:t>
            </a:r>
            <a:r>
              <a:rPr lang="en-US" sz="2600">
                <a:solidFill>
                  <a:srgbClr val="000000"/>
                </a:solidFill>
                <a:latin typeface="Garet"/>
              </a:rPr>
              <a:t>Poor marketing can lead to low customer awareness and poor sales. It's important to have a well-defined marketing plan that includes a mix of online and offline channels, as well as a clear message and value proposition.</a:t>
            </a:r>
          </a:p>
          <a:p>
            <a:pPr>
              <a:lnSpc>
                <a:spcPts val="3380"/>
              </a:lnSpc>
            </a:pPr>
            <a:endParaRPr lang="en-US" sz="2600">
              <a:solidFill>
                <a:srgbClr val="000000"/>
              </a:solidFill>
              <a:latin typeface="Garet"/>
            </a:endParaRPr>
          </a:p>
          <a:p>
            <a:pPr>
              <a:lnSpc>
                <a:spcPts val="3380"/>
              </a:lnSpc>
            </a:pPr>
            <a:r>
              <a:rPr lang="en-US" sz="2600">
                <a:solidFill>
                  <a:srgbClr val="000000"/>
                </a:solidFill>
                <a:latin typeface="Garet Bold"/>
              </a:rPr>
              <a:t>Lack of customer service: </a:t>
            </a:r>
            <a:r>
              <a:rPr lang="en-US" sz="2600">
                <a:solidFill>
                  <a:srgbClr val="000000"/>
                </a:solidFill>
                <a:latin typeface="Garet"/>
              </a:rPr>
              <a:t>Neglecting customer service can result in poor customer satisfaction and negative reviews. It's important to provide excellent customer service, including clear communication, prompt response times, and efficient problem-solving.   </a:t>
            </a:r>
          </a:p>
          <a:p>
            <a:pPr>
              <a:lnSpc>
                <a:spcPts val="3380"/>
              </a:lnSpc>
              <a:spcBef>
                <a:spcPct val="0"/>
              </a:spcBef>
            </a:pPr>
            <a:endParaRPr lang="en-US" sz="2600">
              <a:solidFill>
                <a:srgbClr val="000000"/>
              </a:solidFill>
              <a:latin typeface="Garet"/>
            </a:endParaRPr>
          </a:p>
        </p:txBody>
      </p:sp>
      <p:sp>
        <p:nvSpPr>
          <p:cNvPr id="3" name="Freeform 3"/>
          <p:cNvSpPr/>
          <p:nvPr/>
        </p:nvSpPr>
        <p:spPr>
          <a:xfrm>
            <a:off x="16346647" y="116047"/>
            <a:ext cx="1825307" cy="1825307"/>
          </a:xfrm>
          <a:custGeom>
            <a:avLst/>
            <a:gdLst/>
            <a:ahLst/>
            <a:cxnLst/>
            <a:rect l="l" t="t" r="r" b="b"/>
            <a:pathLst>
              <a:path w="1825307" h="1825307">
                <a:moveTo>
                  <a:pt x="0" y="0"/>
                </a:moveTo>
                <a:lnTo>
                  <a:pt x="1825306" y="0"/>
                </a:lnTo>
                <a:lnTo>
                  <a:pt x="1825306" y="1825306"/>
                </a:lnTo>
                <a:lnTo>
                  <a:pt x="0" y="18253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028700" y="3007971"/>
            <a:ext cx="1287612" cy="5675677"/>
            <a:chOff x="0" y="0"/>
            <a:chExt cx="1716816" cy="7567569"/>
          </a:xfrm>
        </p:grpSpPr>
        <p:sp>
          <p:nvSpPr>
            <p:cNvPr id="5" name="Freeform 5"/>
            <p:cNvSpPr/>
            <p:nvPr/>
          </p:nvSpPr>
          <p:spPr>
            <a:xfrm>
              <a:off x="0" y="0"/>
              <a:ext cx="1716816" cy="1716816"/>
            </a:xfrm>
            <a:custGeom>
              <a:avLst/>
              <a:gdLst/>
              <a:ahLst/>
              <a:cxnLst/>
              <a:rect l="l" t="t" r="r" b="b"/>
              <a:pathLst>
                <a:path w="1716816" h="1716816">
                  <a:moveTo>
                    <a:pt x="0" y="0"/>
                  </a:moveTo>
                  <a:lnTo>
                    <a:pt x="1716816" y="0"/>
                  </a:lnTo>
                  <a:lnTo>
                    <a:pt x="1716816" y="1716816"/>
                  </a:lnTo>
                  <a:lnTo>
                    <a:pt x="0" y="17168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0" y="2927437"/>
              <a:ext cx="1716816" cy="1716816"/>
            </a:xfrm>
            <a:custGeom>
              <a:avLst/>
              <a:gdLst/>
              <a:ahLst/>
              <a:cxnLst/>
              <a:rect l="l" t="t" r="r" b="b"/>
              <a:pathLst>
                <a:path w="1716816" h="1716816">
                  <a:moveTo>
                    <a:pt x="0" y="0"/>
                  </a:moveTo>
                  <a:lnTo>
                    <a:pt x="1716816" y="0"/>
                  </a:lnTo>
                  <a:lnTo>
                    <a:pt x="1716816" y="1716816"/>
                  </a:lnTo>
                  <a:lnTo>
                    <a:pt x="0" y="17168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0" y="5850753"/>
              <a:ext cx="1716816" cy="1716816"/>
            </a:xfrm>
            <a:custGeom>
              <a:avLst/>
              <a:gdLst/>
              <a:ahLst/>
              <a:cxnLst/>
              <a:rect l="l" t="t" r="r" b="b"/>
              <a:pathLst>
                <a:path w="1716816" h="1716816">
                  <a:moveTo>
                    <a:pt x="0" y="0"/>
                  </a:moveTo>
                  <a:lnTo>
                    <a:pt x="1716816" y="0"/>
                  </a:lnTo>
                  <a:lnTo>
                    <a:pt x="1716816" y="1716816"/>
                  </a:lnTo>
                  <a:lnTo>
                    <a:pt x="0" y="17168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8" name="Freeform 8"/>
          <p:cNvSpPr/>
          <p:nvPr/>
        </p:nvSpPr>
        <p:spPr>
          <a:xfrm>
            <a:off x="0" y="-41541"/>
            <a:ext cx="2577634" cy="2174879"/>
          </a:xfrm>
          <a:custGeom>
            <a:avLst/>
            <a:gdLst/>
            <a:ahLst/>
            <a:cxnLst/>
            <a:rect l="l" t="t" r="r" b="b"/>
            <a:pathLst>
              <a:path w="2577634" h="2174879">
                <a:moveTo>
                  <a:pt x="0" y="0"/>
                </a:moveTo>
                <a:lnTo>
                  <a:pt x="2577634" y="0"/>
                </a:lnTo>
                <a:lnTo>
                  <a:pt x="2577634" y="2174879"/>
                </a:lnTo>
                <a:lnTo>
                  <a:pt x="0" y="21748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9" name="Group 9"/>
          <p:cNvGrpSpPr/>
          <p:nvPr/>
        </p:nvGrpSpPr>
        <p:grpSpPr>
          <a:xfrm>
            <a:off x="61458" y="9337363"/>
            <a:ext cx="2424685" cy="839587"/>
            <a:chOff x="0" y="0"/>
            <a:chExt cx="3232914" cy="1119449"/>
          </a:xfrm>
        </p:grpSpPr>
        <p:sp>
          <p:nvSpPr>
            <p:cNvPr id="10" name="Freeform 10"/>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12"/>
              <a:stretch>
                <a:fillRect/>
              </a:stretch>
            </a:blipFill>
          </p:spPr>
        </p:sp>
        <p:sp>
          <p:nvSpPr>
            <p:cNvPr id="11" name="Freeform 11"/>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13"/>
              <a:stretch>
                <a:fillRect/>
              </a:stretch>
            </a:blipFill>
          </p:spPr>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5" name="Freeform 5"/>
          <p:cNvSpPr/>
          <p:nvPr/>
        </p:nvSpPr>
        <p:spPr>
          <a:xfrm>
            <a:off x="1028700" y="1028700"/>
            <a:ext cx="1132630" cy="1593214"/>
          </a:xfrm>
          <a:custGeom>
            <a:avLst/>
            <a:gdLst/>
            <a:ahLst/>
            <a:cxnLst/>
            <a:rect l="l" t="t" r="r" b="b"/>
            <a:pathLst>
              <a:path w="1132630" h="1593214">
                <a:moveTo>
                  <a:pt x="0" y="0"/>
                </a:moveTo>
                <a:lnTo>
                  <a:pt x="1132630" y="0"/>
                </a:lnTo>
                <a:lnTo>
                  <a:pt x="1132630" y="1593214"/>
                </a:lnTo>
                <a:lnTo>
                  <a:pt x="0" y="15932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AutoShape 6"/>
          <p:cNvSpPr/>
          <p:nvPr/>
        </p:nvSpPr>
        <p:spPr>
          <a:xfrm>
            <a:off x="12136781" y="2395537"/>
            <a:ext cx="0" cy="5861206"/>
          </a:xfrm>
          <a:prstGeom prst="line">
            <a:avLst/>
          </a:prstGeom>
          <a:ln w="28575" cap="rnd">
            <a:solidFill>
              <a:srgbClr val="000000"/>
            </a:solidFill>
            <a:prstDash val="sysDot"/>
            <a:headEnd type="none" w="sm" len="sm"/>
            <a:tailEnd type="none" w="sm" len="sm"/>
          </a:ln>
        </p:spPr>
      </p:sp>
      <p:grpSp>
        <p:nvGrpSpPr>
          <p:cNvPr id="7" name="Group 7"/>
          <p:cNvGrpSpPr/>
          <p:nvPr/>
        </p:nvGrpSpPr>
        <p:grpSpPr>
          <a:xfrm>
            <a:off x="11175062" y="7280737"/>
            <a:ext cx="1952013" cy="1952013"/>
            <a:chOff x="0" y="0"/>
            <a:chExt cx="2602684" cy="2602684"/>
          </a:xfrm>
        </p:grpSpPr>
        <p:grpSp>
          <p:nvGrpSpPr>
            <p:cNvPr id="8" name="Group 8"/>
            <p:cNvGrpSpPr/>
            <p:nvPr/>
          </p:nvGrpSpPr>
          <p:grpSpPr>
            <a:xfrm>
              <a:off x="0" y="0"/>
              <a:ext cx="2602684" cy="2602684"/>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6B53C"/>
              </a:solidFill>
            </p:spPr>
          </p:sp>
          <p:sp>
            <p:nvSpPr>
              <p:cNvPr id="10" name="TextBox 10"/>
              <p:cNvSpPr txBox="1"/>
              <p:nvPr/>
            </p:nvSpPr>
            <p:spPr>
              <a:xfrm>
                <a:off x="76200" y="66675"/>
                <a:ext cx="660400" cy="669925"/>
              </a:xfrm>
              <a:prstGeom prst="rect">
                <a:avLst/>
              </a:prstGeom>
            </p:spPr>
            <p:txBody>
              <a:bodyPr lIns="84106" tIns="84106" rIns="84106" bIns="84106" rtlCol="0" anchor="ctr"/>
              <a:lstStyle/>
              <a:p>
                <a:pPr algn="ctr">
                  <a:lnSpc>
                    <a:spcPts val="1439"/>
                  </a:lnSpc>
                </a:pPr>
                <a:endParaRPr/>
              </a:p>
            </p:txBody>
          </p:sp>
        </p:grpSp>
        <p:sp>
          <p:nvSpPr>
            <p:cNvPr id="11" name="Freeform 11"/>
            <p:cNvSpPr/>
            <p:nvPr/>
          </p:nvSpPr>
          <p:spPr>
            <a:xfrm>
              <a:off x="518556" y="463017"/>
              <a:ext cx="1565571" cy="1676650"/>
            </a:xfrm>
            <a:custGeom>
              <a:avLst/>
              <a:gdLst/>
              <a:ahLst/>
              <a:cxnLst/>
              <a:rect l="l" t="t" r="r" b="b"/>
              <a:pathLst>
                <a:path w="1565571" h="1676650">
                  <a:moveTo>
                    <a:pt x="0" y="0"/>
                  </a:moveTo>
                  <a:lnTo>
                    <a:pt x="1565572" y="0"/>
                  </a:lnTo>
                  <a:lnTo>
                    <a:pt x="1565572" y="1676650"/>
                  </a:lnTo>
                  <a:lnTo>
                    <a:pt x="0" y="1676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2" name="TextBox 12"/>
          <p:cNvSpPr txBox="1"/>
          <p:nvPr/>
        </p:nvSpPr>
        <p:spPr>
          <a:xfrm>
            <a:off x="13600171" y="7252310"/>
            <a:ext cx="2998881" cy="533400"/>
          </a:xfrm>
          <a:prstGeom prst="rect">
            <a:avLst/>
          </a:prstGeom>
        </p:spPr>
        <p:txBody>
          <a:bodyPr lIns="0" tIns="0" rIns="0" bIns="0" rtlCol="0" anchor="t">
            <a:spAutoFit/>
          </a:bodyPr>
          <a:lstStyle/>
          <a:p>
            <a:pPr>
              <a:lnSpc>
                <a:spcPts val="4213"/>
              </a:lnSpc>
            </a:pPr>
            <a:r>
              <a:rPr lang="en-US" sz="3511">
                <a:solidFill>
                  <a:srgbClr val="000000"/>
                </a:solidFill>
                <a:latin typeface="Garet Bold"/>
              </a:rPr>
              <a:t>STEP 3: </a:t>
            </a:r>
          </a:p>
        </p:txBody>
      </p:sp>
      <p:sp>
        <p:nvSpPr>
          <p:cNvPr id="13" name="TextBox 13"/>
          <p:cNvSpPr txBox="1"/>
          <p:nvPr/>
        </p:nvSpPr>
        <p:spPr>
          <a:xfrm>
            <a:off x="13600171" y="8077200"/>
            <a:ext cx="3659129" cy="1181100"/>
          </a:xfrm>
          <a:prstGeom prst="rect">
            <a:avLst/>
          </a:prstGeom>
        </p:spPr>
        <p:txBody>
          <a:bodyPr lIns="0" tIns="0" rIns="0" bIns="0" rtlCol="0" anchor="t">
            <a:spAutoFit/>
          </a:bodyPr>
          <a:lstStyle/>
          <a:p>
            <a:pPr>
              <a:lnSpc>
                <a:spcPts val="3120"/>
              </a:lnSpc>
              <a:spcBef>
                <a:spcPct val="0"/>
              </a:spcBef>
            </a:pPr>
            <a:r>
              <a:rPr lang="en-US" sz="2600">
                <a:solidFill>
                  <a:srgbClr val="000000"/>
                </a:solidFill>
                <a:latin typeface="Garet"/>
              </a:rPr>
              <a:t>Identify </a:t>
            </a:r>
            <a:r>
              <a:rPr lang="en-US" sz="2600">
                <a:solidFill>
                  <a:srgbClr val="000000"/>
                </a:solidFill>
                <a:latin typeface="Garet Bold"/>
              </a:rPr>
              <a:t>stakeholder roles </a:t>
            </a:r>
            <a:r>
              <a:rPr lang="en-US" sz="2600">
                <a:solidFill>
                  <a:srgbClr val="000000"/>
                </a:solidFill>
                <a:latin typeface="Garet"/>
              </a:rPr>
              <a:t>and responsibilites</a:t>
            </a:r>
            <a:r>
              <a:rPr lang="en-US" sz="2600">
                <a:solidFill>
                  <a:srgbClr val="000000"/>
                </a:solidFill>
                <a:latin typeface="Garet Bold"/>
              </a:rPr>
              <a:t>  </a:t>
            </a:r>
          </a:p>
        </p:txBody>
      </p:sp>
      <p:sp>
        <p:nvSpPr>
          <p:cNvPr id="14" name="TextBox 14"/>
          <p:cNvSpPr txBox="1"/>
          <p:nvPr/>
        </p:nvSpPr>
        <p:spPr>
          <a:xfrm>
            <a:off x="13600171" y="4129876"/>
            <a:ext cx="2998881" cy="533400"/>
          </a:xfrm>
          <a:prstGeom prst="rect">
            <a:avLst/>
          </a:prstGeom>
        </p:spPr>
        <p:txBody>
          <a:bodyPr lIns="0" tIns="0" rIns="0" bIns="0" rtlCol="0" anchor="t">
            <a:spAutoFit/>
          </a:bodyPr>
          <a:lstStyle/>
          <a:p>
            <a:pPr>
              <a:lnSpc>
                <a:spcPts val="4213"/>
              </a:lnSpc>
            </a:pPr>
            <a:r>
              <a:rPr lang="en-US" sz="3511">
                <a:solidFill>
                  <a:srgbClr val="000000"/>
                </a:solidFill>
                <a:latin typeface="Garet Bold"/>
              </a:rPr>
              <a:t>STEP 2:  </a:t>
            </a:r>
          </a:p>
        </p:txBody>
      </p:sp>
      <p:sp>
        <p:nvSpPr>
          <p:cNvPr id="15" name="TextBox 15"/>
          <p:cNvSpPr txBox="1"/>
          <p:nvPr/>
        </p:nvSpPr>
        <p:spPr>
          <a:xfrm>
            <a:off x="13600171" y="4954767"/>
            <a:ext cx="3659129" cy="1571625"/>
          </a:xfrm>
          <a:prstGeom prst="rect">
            <a:avLst/>
          </a:prstGeom>
        </p:spPr>
        <p:txBody>
          <a:bodyPr lIns="0" tIns="0" rIns="0" bIns="0" rtlCol="0" anchor="t">
            <a:spAutoFit/>
          </a:bodyPr>
          <a:lstStyle/>
          <a:p>
            <a:pPr>
              <a:lnSpc>
                <a:spcPts val="3120"/>
              </a:lnSpc>
              <a:spcBef>
                <a:spcPct val="0"/>
              </a:spcBef>
            </a:pPr>
            <a:r>
              <a:rPr lang="en-US" sz="2600">
                <a:solidFill>
                  <a:srgbClr val="000000"/>
                </a:solidFill>
                <a:latin typeface="Garet Bold"/>
              </a:rPr>
              <a:t>Conduct market research  </a:t>
            </a:r>
            <a:r>
              <a:rPr lang="en-US" sz="2600">
                <a:solidFill>
                  <a:srgbClr val="000000"/>
                </a:solidFill>
                <a:latin typeface="Garet"/>
              </a:rPr>
              <a:t>to learn who is visiting your destination</a:t>
            </a:r>
          </a:p>
        </p:txBody>
      </p:sp>
      <p:sp>
        <p:nvSpPr>
          <p:cNvPr id="16" name="TextBox 16"/>
          <p:cNvSpPr txBox="1"/>
          <p:nvPr/>
        </p:nvSpPr>
        <p:spPr>
          <a:xfrm>
            <a:off x="13600171" y="1041253"/>
            <a:ext cx="2998881" cy="533400"/>
          </a:xfrm>
          <a:prstGeom prst="rect">
            <a:avLst/>
          </a:prstGeom>
        </p:spPr>
        <p:txBody>
          <a:bodyPr lIns="0" tIns="0" rIns="0" bIns="0" rtlCol="0" anchor="t">
            <a:spAutoFit/>
          </a:bodyPr>
          <a:lstStyle/>
          <a:p>
            <a:pPr>
              <a:lnSpc>
                <a:spcPts val="4213"/>
              </a:lnSpc>
            </a:pPr>
            <a:r>
              <a:rPr lang="en-US" sz="3511">
                <a:solidFill>
                  <a:srgbClr val="000000"/>
                </a:solidFill>
                <a:latin typeface="Garet Bold"/>
              </a:rPr>
              <a:t>STEP 1:  </a:t>
            </a:r>
          </a:p>
        </p:txBody>
      </p:sp>
      <p:sp>
        <p:nvSpPr>
          <p:cNvPr id="17" name="TextBox 17"/>
          <p:cNvSpPr txBox="1"/>
          <p:nvPr/>
        </p:nvSpPr>
        <p:spPr>
          <a:xfrm>
            <a:off x="13600171" y="1832878"/>
            <a:ext cx="3659129" cy="1571625"/>
          </a:xfrm>
          <a:prstGeom prst="rect">
            <a:avLst/>
          </a:prstGeom>
        </p:spPr>
        <p:txBody>
          <a:bodyPr lIns="0" tIns="0" rIns="0" bIns="0" rtlCol="0" anchor="t">
            <a:spAutoFit/>
          </a:bodyPr>
          <a:lstStyle/>
          <a:p>
            <a:pPr>
              <a:lnSpc>
                <a:spcPts val="3120"/>
              </a:lnSpc>
              <a:spcBef>
                <a:spcPct val="0"/>
              </a:spcBef>
            </a:pPr>
            <a:r>
              <a:rPr lang="en-US" sz="2600">
                <a:solidFill>
                  <a:srgbClr val="292828"/>
                </a:solidFill>
                <a:latin typeface="Garet"/>
              </a:rPr>
              <a:t>Develop a detailed </a:t>
            </a:r>
            <a:r>
              <a:rPr lang="en-US" sz="2600">
                <a:solidFill>
                  <a:srgbClr val="292828"/>
                </a:solidFill>
                <a:latin typeface="Garet Bold"/>
              </a:rPr>
              <a:t>inventory of all tourism assets</a:t>
            </a:r>
            <a:r>
              <a:rPr lang="en-US" sz="2600">
                <a:solidFill>
                  <a:srgbClr val="292828"/>
                </a:solidFill>
                <a:latin typeface="Garet"/>
              </a:rPr>
              <a:t> in your destination * </a:t>
            </a:r>
          </a:p>
        </p:txBody>
      </p:sp>
      <p:grpSp>
        <p:nvGrpSpPr>
          <p:cNvPr id="18" name="Group 18"/>
          <p:cNvGrpSpPr/>
          <p:nvPr/>
        </p:nvGrpSpPr>
        <p:grpSpPr>
          <a:xfrm>
            <a:off x="11175062" y="1072267"/>
            <a:ext cx="1952013" cy="1952013"/>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BF63"/>
            </a:solidFill>
          </p:spPr>
        </p:sp>
        <p:sp>
          <p:nvSpPr>
            <p:cNvPr id="20" name="TextBox 20"/>
            <p:cNvSpPr txBox="1"/>
            <p:nvPr/>
          </p:nvSpPr>
          <p:spPr>
            <a:xfrm>
              <a:off x="76200" y="66675"/>
              <a:ext cx="660400" cy="669925"/>
            </a:xfrm>
            <a:prstGeom prst="rect">
              <a:avLst/>
            </a:prstGeom>
          </p:spPr>
          <p:txBody>
            <a:bodyPr lIns="84106" tIns="84106" rIns="84106" bIns="84106" rtlCol="0" anchor="ctr"/>
            <a:lstStyle/>
            <a:p>
              <a:pPr algn="ctr">
                <a:lnSpc>
                  <a:spcPts val="1439"/>
                </a:lnSpc>
              </a:pPr>
              <a:endParaRPr/>
            </a:p>
          </p:txBody>
        </p:sp>
      </p:grpSp>
      <p:sp>
        <p:nvSpPr>
          <p:cNvPr id="21" name="Freeform 21"/>
          <p:cNvSpPr/>
          <p:nvPr/>
        </p:nvSpPr>
        <p:spPr>
          <a:xfrm>
            <a:off x="11648424" y="1291907"/>
            <a:ext cx="1011186" cy="1330508"/>
          </a:xfrm>
          <a:custGeom>
            <a:avLst/>
            <a:gdLst/>
            <a:ahLst/>
            <a:cxnLst/>
            <a:rect l="l" t="t" r="r" b="b"/>
            <a:pathLst>
              <a:path w="1011186" h="1330508">
                <a:moveTo>
                  <a:pt x="0" y="0"/>
                </a:moveTo>
                <a:lnTo>
                  <a:pt x="1011186" y="0"/>
                </a:lnTo>
                <a:lnTo>
                  <a:pt x="1011186" y="1330508"/>
                </a:lnTo>
                <a:lnTo>
                  <a:pt x="0" y="13305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2" name="Group 22"/>
          <p:cNvGrpSpPr/>
          <p:nvPr/>
        </p:nvGrpSpPr>
        <p:grpSpPr>
          <a:xfrm>
            <a:off x="11175062" y="4177523"/>
            <a:ext cx="1952013" cy="1952013"/>
            <a:chOff x="0" y="0"/>
            <a:chExt cx="2602684" cy="2602684"/>
          </a:xfrm>
        </p:grpSpPr>
        <p:grpSp>
          <p:nvGrpSpPr>
            <p:cNvPr id="23" name="Group 23"/>
            <p:cNvGrpSpPr/>
            <p:nvPr/>
          </p:nvGrpSpPr>
          <p:grpSpPr>
            <a:xfrm>
              <a:off x="0" y="0"/>
              <a:ext cx="2602684" cy="2602684"/>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4D64D"/>
              </a:solidFill>
            </p:spPr>
          </p:sp>
          <p:sp>
            <p:nvSpPr>
              <p:cNvPr id="25" name="TextBox 25"/>
              <p:cNvSpPr txBox="1"/>
              <p:nvPr/>
            </p:nvSpPr>
            <p:spPr>
              <a:xfrm>
                <a:off x="76200" y="66675"/>
                <a:ext cx="660400" cy="669925"/>
              </a:xfrm>
              <a:prstGeom prst="rect">
                <a:avLst/>
              </a:prstGeom>
            </p:spPr>
            <p:txBody>
              <a:bodyPr lIns="84106" tIns="84106" rIns="84106" bIns="84106" rtlCol="0" anchor="ctr"/>
              <a:lstStyle/>
              <a:p>
                <a:pPr algn="ctr">
                  <a:lnSpc>
                    <a:spcPts val="1439"/>
                  </a:lnSpc>
                </a:pPr>
                <a:endParaRPr/>
              </a:p>
            </p:txBody>
          </p:sp>
        </p:grpSp>
        <p:sp>
          <p:nvSpPr>
            <p:cNvPr id="26" name="Freeform 26"/>
            <p:cNvSpPr/>
            <p:nvPr/>
          </p:nvSpPr>
          <p:spPr>
            <a:xfrm>
              <a:off x="566687" y="530444"/>
              <a:ext cx="1477173" cy="1515050"/>
            </a:xfrm>
            <a:custGeom>
              <a:avLst/>
              <a:gdLst/>
              <a:ahLst/>
              <a:cxnLst/>
              <a:rect l="l" t="t" r="r" b="b"/>
              <a:pathLst>
                <a:path w="1477173" h="1515050">
                  <a:moveTo>
                    <a:pt x="0" y="0"/>
                  </a:moveTo>
                  <a:lnTo>
                    <a:pt x="1477173" y="0"/>
                  </a:lnTo>
                  <a:lnTo>
                    <a:pt x="1477173" y="1515050"/>
                  </a:lnTo>
                  <a:lnTo>
                    <a:pt x="0" y="15150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27" name="TextBox 27"/>
          <p:cNvSpPr txBox="1"/>
          <p:nvPr/>
        </p:nvSpPr>
        <p:spPr>
          <a:xfrm>
            <a:off x="1028700" y="3893625"/>
            <a:ext cx="8750057" cy="4281805"/>
          </a:xfrm>
          <a:prstGeom prst="rect">
            <a:avLst/>
          </a:prstGeom>
        </p:spPr>
        <p:txBody>
          <a:bodyPr lIns="0" tIns="0" rIns="0" bIns="0" rtlCol="0" anchor="t">
            <a:spAutoFit/>
          </a:bodyPr>
          <a:lstStyle/>
          <a:p>
            <a:pPr algn="just">
              <a:lnSpc>
                <a:spcPts val="3380"/>
              </a:lnSpc>
            </a:pPr>
            <a:r>
              <a:rPr lang="en-US" sz="2600">
                <a:solidFill>
                  <a:srgbClr val="202124"/>
                </a:solidFill>
                <a:latin typeface="Garet"/>
              </a:rPr>
              <a:t>Baseline information is the foundation of the development of tourism products. This involves mapping tourism assets, conducting market research, understanding the role of stakeholders, and determining the potential for developing tourism products and experiences. Additionally, identifying the target markets, understanding the needs and preferences of tourists, and past market data is a helpful activity. </a:t>
            </a:r>
          </a:p>
          <a:p>
            <a:pPr algn="just">
              <a:lnSpc>
                <a:spcPts val="3380"/>
              </a:lnSpc>
            </a:pPr>
            <a:endParaRPr lang="en-US" sz="2600">
              <a:solidFill>
                <a:srgbClr val="202124"/>
              </a:solidFill>
              <a:latin typeface="Garet"/>
            </a:endParaRPr>
          </a:p>
        </p:txBody>
      </p:sp>
      <p:sp>
        <p:nvSpPr>
          <p:cNvPr id="28" name="TextBox 28"/>
          <p:cNvSpPr txBox="1"/>
          <p:nvPr/>
        </p:nvSpPr>
        <p:spPr>
          <a:xfrm>
            <a:off x="2452067" y="1291907"/>
            <a:ext cx="5792986" cy="1066800"/>
          </a:xfrm>
          <a:prstGeom prst="rect">
            <a:avLst/>
          </a:prstGeom>
        </p:spPr>
        <p:txBody>
          <a:bodyPr lIns="0" tIns="0" rIns="0" bIns="0" rtlCol="0" anchor="t">
            <a:spAutoFit/>
          </a:bodyPr>
          <a:lstStyle/>
          <a:p>
            <a:pPr>
              <a:lnSpc>
                <a:spcPts val="4250"/>
              </a:lnSpc>
            </a:pPr>
            <a:r>
              <a:rPr lang="en-US" sz="3542" dirty="0">
                <a:solidFill>
                  <a:srgbClr val="202124"/>
                </a:solidFill>
                <a:latin typeface="Garet Bold"/>
              </a:rPr>
              <a:t>PHASE 1</a:t>
            </a:r>
          </a:p>
          <a:p>
            <a:pPr>
              <a:lnSpc>
                <a:spcPts val="4250"/>
              </a:lnSpc>
            </a:pPr>
            <a:r>
              <a:rPr lang="en-US" sz="3542" dirty="0">
                <a:solidFill>
                  <a:srgbClr val="202124"/>
                </a:solidFill>
                <a:latin typeface="Garet Bold"/>
              </a:rPr>
              <a:t>IDENTIFYING POTENTIAL </a:t>
            </a:r>
          </a:p>
        </p:txBody>
      </p:sp>
      <p:sp>
        <p:nvSpPr>
          <p:cNvPr id="29" name="TextBox 29"/>
          <p:cNvSpPr txBox="1"/>
          <p:nvPr/>
        </p:nvSpPr>
        <p:spPr>
          <a:xfrm>
            <a:off x="973531" y="3190359"/>
            <a:ext cx="4375029" cy="533400"/>
          </a:xfrm>
          <a:prstGeom prst="rect">
            <a:avLst/>
          </a:prstGeom>
        </p:spPr>
        <p:txBody>
          <a:bodyPr lIns="0" tIns="0" rIns="0" bIns="0" rtlCol="0" anchor="t">
            <a:spAutoFit/>
          </a:bodyPr>
          <a:lstStyle/>
          <a:p>
            <a:pPr>
              <a:lnSpc>
                <a:spcPts val="4250"/>
              </a:lnSpc>
            </a:pPr>
            <a:r>
              <a:rPr lang="en-US" sz="3542">
                <a:solidFill>
                  <a:srgbClr val="202124"/>
                </a:solidFill>
                <a:latin typeface="Garet Bold"/>
              </a:rPr>
              <a:t> OBJECTIVE</a:t>
            </a:r>
          </a:p>
        </p:txBody>
      </p:sp>
      <p:sp>
        <p:nvSpPr>
          <p:cNvPr id="30" name="TextBox 30"/>
          <p:cNvSpPr txBox="1"/>
          <p:nvPr/>
        </p:nvSpPr>
        <p:spPr>
          <a:xfrm>
            <a:off x="973531" y="8342948"/>
            <a:ext cx="9956526" cy="621028"/>
          </a:xfrm>
          <a:prstGeom prst="rect">
            <a:avLst/>
          </a:prstGeom>
        </p:spPr>
        <p:txBody>
          <a:bodyPr lIns="0" tIns="0" rIns="0" bIns="0" rtlCol="0" anchor="t">
            <a:spAutoFit/>
          </a:bodyPr>
          <a:lstStyle/>
          <a:p>
            <a:pPr>
              <a:lnSpc>
                <a:spcPts val="2520"/>
              </a:lnSpc>
            </a:pPr>
            <a:r>
              <a:rPr lang="en-US" sz="1800">
                <a:solidFill>
                  <a:srgbClr val="000000"/>
                </a:solidFill>
                <a:latin typeface="Garet"/>
              </a:rPr>
              <a:t>*see CTO Tourism Asset Inventory format </a:t>
            </a:r>
            <a:r>
              <a:rPr lang="en-US" sz="1800" u="sng">
                <a:solidFill>
                  <a:srgbClr val="000000"/>
                </a:solidFill>
                <a:latin typeface="Garet"/>
                <a:hlinkClick r:id="rId10" tooltip="http://ourtourism.onecaribbean.org/wp-content/uploads/2019/11/Tourism-Asset-Inventory-Oct-15-2019-v1.xlsx"/>
              </a:rPr>
              <a:t>http://ourtourism.onecaribbean.org/wp-content/uploads/2019/11/Tourism-Asset-Inventory-Oct-15-2019-v1.xlsx</a:t>
            </a:r>
            <a:r>
              <a:rPr lang="en-US" sz="1800">
                <a:solidFill>
                  <a:srgbClr val="000000"/>
                </a:solidFill>
                <a:latin typeface="Garet"/>
              </a:rPr>
              <a:t> </a:t>
            </a:r>
          </a:p>
        </p:txBody>
      </p:sp>
      <p:grpSp>
        <p:nvGrpSpPr>
          <p:cNvPr id="31" name="Group 31"/>
          <p:cNvGrpSpPr/>
          <p:nvPr/>
        </p:nvGrpSpPr>
        <p:grpSpPr>
          <a:xfrm>
            <a:off x="61458" y="9337363"/>
            <a:ext cx="2424685" cy="839587"/>
            <a:chOff x="0" y="0"/>
            <a:chExt cx="3232914" cy="1119449"/>
          </a:xfrm>
        </p:grpSpPr>
        <p:sp>
          <p:nvSpPr>
            <p:cNvPr id="32" name="Freeform 32"/>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11"/>
              <a:stretch>
                <a:fillRect/>
              </a:stretch>
            </a:blipFill>
          </p:spPr>
        </p:sp>
        <p:sp>
          <p:nvSpPr>
            <p:cNvPr id="33" name="Freeform 33"/>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12"/>
              <a:stretch>
                <a:fillRect/>
              </a:stretch>
            </a:blip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sp>
        <p:nvSpPr>
          <p:cNvPr id="2" name="TextBox 2"/>
          <p:cNvSpPr txBox="1"/>
          <p:nvPr/>
        </p:nvSpPr>
        <p:spPr>
          <a:xfrm>
            <a:off x="3497599" y="3069590"/>
            <a:ext cx="13384155" cy="2681503"/>
          </a:xfrm>
          <a:prstGeom prst="rect">
            <a:avLst/>
          </a:prstGeom>
        </p:spPr>
        <p:txBody>
          <a:bodyPr lIns="0" tIns="0" rIns="0" bIns="0" rtlCol="0" anchor="t">
            <a:spAutoFit/>
          </a:bodyPr>
          <a:lstStyle/>
          <a:p>
            <a:pPr>
              <a:lnSpc>
                <a:spcPts val="4159"/>
              </a:lnSpc>
              <a:spcBef>
                <a:spcPct val="0"/>
              </a:spcBef>
            </a:pPr>
            <a:r>
              <a:rPr lang="en-US" sz="3199" dirty="0">
                <a:solidFill>
                  <a:srgbClr val="000000"/>
                </a:solidFill>
                <a:latin typeface="Garet"/>
              </a:rPr>
              <a:t>The process </a:t>
            </a:r>
            <a:r>
              <a:rPr lang="en-US" sz="3199" b="1" u="sng" dirty="0">
                <a:solidFill>
                  <a:srgbClr val="000000"/>
                </a:solidFill>
                <a:latin typeface="Garet"/>
              </a:rPr>
              <a:t>involves identifying and assessing </a:t>
            </a:r>
            <a:r>
              <a:rPr lang="en-US" sz="3199" dirty="0">
                <a:solidFill>
                  <a:srgbClr val="000000"/>
                </a:solidFill>
                <a:latin typeface="Garet"/>
              </a:rPr>
              <a:t>key attractions, experiences, services, facilities, infrastructures, and resources that can be used to create tourism products and experiences. The inventory can be created using the 6 A’s of Tourism Products. </a:t>
            </a:r>
          </a:p>
        </p:txBody>
      </p:sp>
      <p:grpSp>
        <p:nvGrpSpPr>
          <p:cNvPr id="3" name="Group 3"/>
          <p:cNvGrpSpPr/>
          <p:nvPr/>
        </p:nvGrpSpPr>
        <p:grpSpPr>
          <a:xfrm>
            <a:off x="1028700" y="285095"/>
            <a:ext cx="17627547" cy="2336819"/>
            <a:chOff x="0" y="0"/>
            <a:chExt cx="23503396" cy="3115759"/>
          </a:xfrm>
        </p:grpSpPr>
        <p:grpSp>
          <p:nvGrpSpPr>
            <p:cNvPr id="4" name="Group 4"/>
            <p:cNvGrpSpPr/>
            <p:nvPr/>
          </p:nvGrpSpPr>
          <p:grpSpPr>
            <a:xfrm>
              <a:off x="778993" y="595339"/>
              <a:ext cx="17770691" cy="2504966"/>
              <a:chOff x="-212503" y="-28575"/>
              <a:chExt cx="3558047" cy="501544"/>
            </a:xfrm>
          </p:grpSpPr>
          <p:sp>
            <p:nvSpPr>
              <p:cNvPr id="5" name="Freeform 5"/>
              <p:cNvSpPr/>
              <p:nvPr/>
            </p:nvSpPr>
            <p:spPr>
              <a:xfrm>
                <a:off x="-212503" y="15097"/>
                <a:ext cx="3558047" cy="457872"/>
              </a:xfrm>
              <a:custGeom>
                <a:avLst/>
                <a:gdLst/>
                <a:ahLst/>
                <a:cxnLst/>
                <a:rect l="l" t="t" r="r" b="b"/>
                <a:pathLst>
                  <a:path w="3558047" h="457872">
                    <a:moveTo>
                      <a:pt x="3558047" y="366"/>
                    </a:moveTo>
                    <a:cubicBezTo>
                      <a:pt x="3476144" y="0"/>
                      <a:pt x="3400304" y="43485"/>
                      <a:pt x="3359247" y="114355"/>
                    </a:cubicBezTo>
                    <a:cubicBezTo>
                      <a:pt x="3318189" y="185225"/>
                      <a:pt x="3318189" y="272646"/>
                      <a:pt x="3359247" y="343517"/>
                    </a:cubicBezTo>
                    <a:cubicBezTo>
                      <a:pt x="3400304" y="414387"/>
                      <a:pt x="3476144" y="457872"/>
                      <a:pt x="3558047" y="457505"/>
                    </a:cubicBezTo>
                    <a:lnTo>
                      <a:pt x="0" y="457505"/>
                    </a:lnTo>
                    <a:cubicBezTo>
                      <a:pt x="81904" y="457872"/>
                      <a:pt x="157743" y="414387"/>
                      <a:pt x="198801" y="343517"/>
                    </a:cubicBezTo>
                    <a:cubicBezTo>
                      <a:pt x="239859" y="272646"/>
                      <a:pt x="239859" y="185225"/>
                      <a:pt x="198801" y="114355"/>
                    </a:cubicBezTo>
                    <a:cubicBezTo>
                      <a:pt x="157743" y="43485"/>
                      <a:pt x="81904" y="0"/>
                      <a:pt x="0" y="366"/>
                    </a:cubicBezTo>
                    <a:close/>
                  </a:path>
                </a:pathLst>
              </a:custGeom>
              <a:solidFill>
                <a:srgbClr val="00BF63"/>
              </a:solidFill>
            </p:spPr>
          </p:sp>
          <p:sp>
            <p:nvSpPr>
              <p:cNvPr id="6" name="TextBox 6"/>
              <p:cNvSpPr txBox="1"/>
              <p:nvPr/>
            </p:nvSpPr>
            <p:spPr>
              <a:xfrm>
                <a:off x="0" y="-28575"/>
                <a:ext cx="812800" cy="434975"/>
              </a:xfrm>
              <a:prstGeom prst="rect">
                <a:avLst/>
              </a:prstGeom>
            </p:spPr>
            <p:txBody>
              <a:bodyPr lIns="50800" tIns="50800" rIns="50800" bIns="50800" rtlCol="0" anchor="ctr"/>
              <a:lstStyle/>
              <a:p>
                <a:pPr algn="ctr">
                  <a:lnSpc>
                    <a:spcPts val="3380"/>
                  </a:lnSpc>
                </a:pPr>
                <a:endParaRPr/>
              </a:p>
            </p:txBody>
          </p:sp>
        </p:grpSp>
        <p:sp>
          <p:nvSpPr>
            <p:cNvPr id="7" name="TextBox 7"/>
            <p:cNvSpPr txBox="1"/>
            <p:nvPr/>
          </p:nvSpPr>
          <p:spPr>
            <a:xfrm>
              <a:off x="2594967" y="876349"/>
              <a:ext cx="20908429" cy="2006600"/>
            </a:xfrm>
            <a:prstGeom prst="rect">
              <a:avLst/>
            </a:prstGeom>
          </p:spPr>
          <p:txBody>
            <a:bodyPr lIns="0" tIns="0" rIns="0" bIns="0" rtlCol="0" anchor="t">
              <a:spAutoFit/>
            </a:bodyPr>
            <a:lstStyle/>
            <a:p>
              <a:pPr>
                <a:lnSpc>
                  <a:spcPts val="5996"/>
                </a:lnSpc>
              </a:pPr>
              <a:r>
                <a:rPr lang="en-US" sz="4997" dirty="0">
                  <a:solidFill>
                    <a:srgbClr val="F5EDE1"/>
                  </a:solidFill>
                  <a:latin typeface="Garet Bold"/>
                </a:rPr>
                <a:t>STEP 1: </a:t>
              </a:r>
            </a:p>
            <a:p>
              <a:pPr>
                <a:lnSpc>
                  <a:spcPts val="5996"/>
                </a:lnSpc>
              </a:pPr>
              <a:r>
                <a:rPr lang="en-US" sz="4997" dirty="0">
                  <a:solidFill>
                    <a:srgbClr val="F5EDE1"/>
                  </a:solidFill>
                  <a:latin typeface="Garet Book"/>
                </a:rPr>
                <a:t>INVENTORY OF TOURISM ASSETS</a:t>
              </a:r>
            </a:p>
          </p:txBody>
        </p:sp>
        <p:sp>
          <p:nvSpPr>
            <p:cNvPr id="8" name="Freeform 8"/>
            <p:cNvSpPr/>
            <p:nvPr/>
          </p:nvSpPr>
          <p:spPr>
            <a:xfrm>
              <a:off x="0" y="991474"/>
              <a:ext cx="1510174" cy="2124285"/>
            </a:xfrm>
            <a:custGeom>
              <a:avLst/>
              <a:gdLst/>
              <a:ahLst/>
              <a:cxnLst/>
              <a:rect l="l" t="t" r="r" b="b"/>
              <a:pathLst>
                <a:path w="1510174" h="2124285">
                  <a:moveTo>
                    <a:pt x="0" y="0"/>
                  </a:moveTo>
                  <a:lnTo>
                    <a:pt x="1510174" y="0"/>
                  </a:lnTo>
                  <a:lnTo>
                    <a:pt x="1510174" y="2124285"/>
                  </a:lnTo>
                  <a:lnTo>
                    <a:pt x="0" y="2124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19920533" y="0"/>
              <a:ext cx="2433743" cy="2433743"/>
            </a:xfrm>
            <a:custGeom>
              <a:avLst/>
              <a:gdLst/>
              <a:ahLst/>
              <a:cxnLst/>
              <a:rect l="l" t="t" r="r" b="b"/>
              <a:pathLst>
                <a:path w="2433743" h="2433743">
                  <a:moveTo>
                    <a:pt x="0" y="0"/>
                  </a:moveTo>
                  <a:lnTo>
                    <a:pt x="2433743" y="0"/>
                  </a:lnTo>
                  <a:lnTo>
                    <a:pt x="2433743" y="2433743"/>
                  </a:lnTo>
                  <a:lnTo>
                    <a:pt x="0" y="24337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0" name="Group 10"/>
          <p:cNvGrpSpPr/>
          <p:nvPr/>
        </p:nvGrpSpPr>
        <p:grpSpPr>
          <a:xfrm>
            <a:off x="1028700" y="3191487"/>
            <a:ext cx="1952013" cy="1952013"/>
            <a:chOff x="0" y="0"/>
            <a:chExt cx="2602684" cy="2602684"/>
          </a:xfrm>
        </p:grpSpPr>
        <p:grpSp>
          <p:nvGrpSpPr>
            <p:cNvPr id="11" name="Group 11"/>
            <p:cNvGrpSpPr/>
            <p:nvPr/>
          </p:nvGrpSpPr>
          <p:grpSpPr>
            <a:xfrm>
              <a:off x="0" y="0"/>
              <a:ext cx="2602684" cy="2602684"/>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BF63"/>
              </a:solidFill>
            </p:spPr>
          </p:sp>
          <p:sp>
            <p:nvSpPr>
              <p:cNvPr id="13" name="TextBox 13"/>
              <p:cNvSpPr txBox="1"/>
              <p:nvPr/>
            </p:nvSpPr>
            <p:spPr>
              <a:xfrm>
                <a:off x="76200" y="66675"/>
                <a:ext cx="660400" cy="669925"/>
              </a:xfrm>
              <a:prstGeom prst="rect">
                <a:avLst/>
              </a:prstGeom>
            </p:spPr>
            <p:txBody>
              <a:bodyPr lIns="84106" tIns="84106" rIns="84106" bIns="84106" rtlCol="0" anchor="ctr"/>
              <a:lstStyle/>
              <a:p>
                <a:pPr algn="ctr">
                  <a:lnSpc>
                    <a:spcPts val="1439"/>
                  </a:lnSpc>
                </a:pPr>
                <a:endParaRPr/>
              </a:p>
            </p:txBody>
          </p:sp>
        </p:grpSp>
        <p:sp>
          <p:nvSpPr>
            <p:cNvPr id="14" name="Freeform 14"/>
            <p:cNvSpPr/>
            <p:nvPr/>
          </p:nvSpPr>
          <p:spPr>
            <a:xfrm>
              <a:off x="627218" y="414337"/>
              <a:ext cx="1348248" cy="1774010"/>
            </a:xfrm>
            <a:custGeom>
              <a:avLst/>
              <a:gdLst/>
              <a:ahLst/>
              <a:cxnLst/>
              <a:rect l="l" t="t" r="r" b="b"/>
              <a:pathLst>
                <a:path w="1348248" h="1774010">
                  <a:moveTo>
                    <a:pt x="0" y="0"/>
                  </a:moveTo>
                  <a:lnTo>
                    <a:pt x="1348248" y="0"/>
                  </a:lnTo>
                  <a:lnTo>
                    <a:pt x="1348248" y="1774010"/>
                  </a:lnTo>
                  <a:lnTo>
                    <a:pt x="0" y="17740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18" name="Group 18"/>
          <p:cNvGrpSpPr/>
          <p:nvPr/>
        </p:nvGrpSpPr>
        <p:grpSpPr>
          <a:xfrm>
            <a:off x="3497599" y="6044213"/>
            <a:ext cx="854096" cy="3319376"/>
            <a:chOff x="0" y="0"/>
            <a:chExt cx="1138794" cy="4425835"/>
          </a:xfrm>
        </p:grpSpPr>
        <p:grpSp>
          <p:nvGrpSpPr>
            <p:cNvPr id="19" name="Group 19"/>
            <p:cNvGrpSpPr/>
            <p:nvPr/>
          </p:nvGrpSpPr>
          <p:grpSpPr>
            <a:xfrm>
              <a:off x="0" y="0"/>
              <a:ext cx="1138794" cy="1138794"/>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3BF56"/>
              </a:solidFill>
            </p:spPr>
          </p:sp>
          <p:sp>
            <p:nvSpPr>
              <p:cNvPr id="21" name="TextBox 21"/>
              <p:cNvSpPr txBox="1"/>
              <p:nvPr/>
            </p:nvSpPr>
            <p:spPr>
              <a:xfrm>
                <a:off x="76200" y="47625"/>
                <a:ext cx="660400" cy="688975"/>
              </a:xfrm>
              <a:prstGeom prst="rect">
                <a:avLst/>
              </a:prstGeom>
            </p:spPr>
            <p:txBody>
              <a:bodyPr lIns="46988" tIns="46988" rIns="46988" bIns="46988" rtlCol="0" anchor="ctr"/>
              <a:lstStyle/>
              <a:p>
                <a:pPr algn="ctr">
                  <a:lnSpc>
                    <a:spcPts val="3900"/>
                  </a:lnSpc>
                </a:pPr>
                <a:r>
                  <a:rPr lang="en-US" sz="3000">
                    <a:solidFill>
                      <a:srgbClr val="202124"/>
                    </a:solidFill>
                    <a:latin typeface="Garet Bold"/>
                  </a:rPr>
                  <a:t>1</a:t>
                </a:r>
              </a:p>
            </p:txBody>
          </p:sp>
        </p:grpSp>
        <p:grpSp>
          <p:nvGrpSpPr>
            <p:cNvPr id="22" name="Group 22"/>
            <p:cNvGrpSpPr/>
            <p:nvPr/>
          </p:nvGrpSpPr>
          <p:grpSpPr>
            <a:xfrm>
              <a:off x="0" y="1646794"/>
              <a:ext cx="1135520" cy="1135520"/>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C3C"/>
              </a:solidFill>
            </p:spPr>
          </p:sp>
          <p:sp>
            <p:nvSpPr>
              <p:cNvPr id="24" name="TextBox 24"/>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2</a:t>
                </a:r>
              </a:p>
            </p:txBody>
          </p:sp>
        </p:grpSp>
        <p:grpSp>
          <p:nvGrpSpPr>
            <p:cNvPr id="25" name="Group 25"/>
            <p:cNvGrpSpPr/>
            <p:nvPr/>
          </p:nvGrpSpPr>
          <p:grpSpPr>
            <a:xfrm>
              <a:off x="3274" y="3290315"/>
              <a:ext cx="1135520" cy="1135520"/>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185F4"/>
              </a:solidFill>
            </p:spPr>
          </p:sp>
          <p:sp>
            <p:nvSpPr>
              <p:cNvPr id="27" name="TextBox 27"/>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3</a:t>
                </a:r>
              </a:p>
            </p:txBody>
          </p:sp>
        </p:grpSp>
      </p:grpSp>
      <p:grpSp>
        <p:nvGrpSpPr>
          <p:cNvPr id="28" name="Group 28"/>
          <p:cNvGrpSpPr/>
          <p:nvPr/>
        </p:nvGrpSpPr>
        <p:grpSpPr>
          <a:xfrm>
            <a:off x="9834128" y="6044213"/>
            <a:ext cx="851640" cy="3316921"/>
            <a:chOff x="0" y="0"/>
            <a:chExt cx="1135520" cy="4422561"/>
          </a:xfrm>
        </p:grpSpPr>
        <p:grpSp>
          <p:nvGrpSpPr>
            <p:cNvPr id="29" name="Group 29"/>
            <p:cNvGrpSpPr/>
            <p:nvPr/>
          </p:nvGrpSpPr>
          <p:grpSpPr>
            <a:xfrm>
              <a:off x="0" y="0"/>
              <a:ext cx="1135520" cy="1135520"/>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69ABF"/>
              </a:solidFill>
            </p:spPr>
          </p:sp>
          <p:sp>
            <p:nvSpPr>
              <p:cNvPr id="31" name="TextBox 31"/>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4</a:t>
                </a:r>
              </a:p>
            </p:txBody>
          </p:sp>
        </p:grpSp>
        <p:grpSp>
          <p:nvGrpSpPr>
            <p:cNvPr id="32" name="Group 32"/>
            <p:cNvGrpSpPr/>
            <p:nvPr/>
          </p:nvGrpSpPr>
          <p:grpSpPr>
            <a:xfrm>
              <a:off x="0" y="3287041"/>
              <a:ext cx="1135520" cy="1135520"/>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C52FF"/>
              </a:solidFill>
            </p:spPr>
          </p:sp>
          <p:sp>
            <p:nvSpPr>
              <p:cNvPr id="34" name="TextBox 34"/>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6</a:t>
                </a:r>
              </a:p>
            </p:txBody>
          </p:sp>
        </p:grpSp>
        <p:grpSp>
          <p:nvGrpSpPr>
            <p:cNvPr id="35" name="Group 35"/>
            <p:cNvGrpSpPr/>
            <p:nvPr/>
          </p:nvGrpSpPr>
          <p:grpSpPr>
            <a:xfrm>
              <a:off x="0" y="1643520"/>
              <a:ext cx="1135520" cy="1135520"/>
              <a:chOff x="0" y="0"/>
              <a:chExt cx="812800" cy="812800"/>
            </a:xfrm>
          </p:grpSpPr>
          <p:sp>
            <p:nvSpPr>
              <p:cNvPr id="36" name="Freeform 3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6C4"/>
              </a:solidFill>
            </p:spPr>
          </p:sp>
          <p:sp>
            <p:nvSpPr>
              <p:cNvPr id="37" name="TextBox 37"/>
              <p:cNvSpPr txBox="1"/>
              <p:nvPr/>
            </p:nvSpPr>
            <p:spPr>
              <a:xfrm>
                <a:off x="76200" y="57150"/>
                <a:ext cx="660400" cy="679450"/>
              </a:xfrm>
              <a:prstGeom prst="rect">
                <a:avLst/>
              </a:prstGeom>
            </p:spPr>
            <p:txBody>
              <a:bodyPr lIns="46853" tIns="46853" rIns="46853" bIns="46853" rtlCol="0" anchor="ctr"/>
              <a:lstStyle/>
              <a:p>
                <a:pPr algn="ctr">
                  <a:lnSpc>
                    <a:spcPts val="3899"/>
                  </a:lnSpc>
                </a:pPr>
                <a:r>
                  <a:rPr lang="en-US" sz="2999">
                    <a:solidFill>
                      <a:srgbClr val="202124"/>
                    </a:solidFill>
                    <a:latin typeface="Garet Bold"/>
                  </a:rPr>
                  <a:t>5</a:t>
                </a:r>
              </a:p>
            </p:txBody>
          </p:sp>
        </p:grpSp>
      </p:grpSp>
      <p:sp>
        <p:nvSpPr>
          <p:cNvPr id="38" name="TextBox 38"/>
          <p:cNvSpPr txBox="1"/>
          <p:nvPr/>
        </p:nvSpPr>
        <p:spPr>
          <a:xfrm>
            <a:off x="4958228" y="6181725"/>
            <a:ext cx="2634524" cy="502285"/>
          </a:xfrm>
          <a:prstGeom prst="rect">
            <a:avLst/>
          </a:prstGeom>
        </p:spPr>
        <p:txBody>
          <a:bodyPr lIns="0" tIns="0" rIns="0" bIns="0" rtlCol="0" anchor="t">
            <a:spAutoFit/>
          </a:bodyPr>
          <a:lstStyle/>
          <a:p>
            <a:pPr>
              <a:lnSpc>
                <a:spcPts val="4159"/>
              </a:lnSpc>
              <a:spcBef>
                <a:spcPct val="0"/>
              </a:spcBef>
            </a:pPr>
            <a:r>
              <a:rPr lang="en-US" sz="3199">
                <a:solidFill>
                  <a:srgbClr val="000000"/>
                </a:solidFill>
                <a:latin typeface="Garet"/>
              </a:rPr>
              <a:t>Attractions  </a:t>
            </a:r>
          </a:p>
        </p:txBody>
      </p:sp>
      <p:sp>
        <p:nvSpPr>
          <p:cNvPr id="39" name="TextBox 39"/>
          <p:cNvSpPr txBox="1"/>
          <p:nvPr/>
        </p:nvSpPr>
        <p:spPr>
          <a:xfrm>
            <a:off x="4958228" y="8706291"/>
            <a:ext cx="3656113" cy="502285"/>
          </a:xfrm>
          <a:prstGeom prst="rect">
            <a:avLst/>
          </a:prstGeom>
        </p:spPr>
        <p:txBody>
          <a:bodyPr lIns="0" tIns="0" rIns="0" bIns="0" rtlCol="0" anchor="t">
            <a:spAutoFit/>
          </a:bodyPr>
          <a:lstStyle/>
          <a:p>
            <a:pPr>
              <a:lnSpc>
                <a:spcPts val="4159"/>
              </a:lnSpc>
              <a:spcBef>
                <a:spcPct val="0"/>
              </a:spcBef>
            </a:pPr>
            <a:r>
              <a:rPr lang="en-US" sz="3199">
                <a:solidFill>
                  <a:srgbClr val="000000"/>
                </a:solidFill>
                <a:latin typeface="Garet"/>
              </a:rPr>
              <a:t>Accommodation </a:t>
            </a:r>
          </a:p>
        </p:txBody>
      </p:sp>
      <p:sp>
        <p:nvSpPr>
          <p:cNvPr id="40" name="TextBox 40"/>
          <p:cNvSpPr txBox="1"/>
          <p:nvPr/>
        </p:nvSpPr>
        <p:spPr>
          <a:xfrm>
            <a:off x="4958228" y="7442006"/>
            <a:ext cx="2634524" cy="502285"/>
          </a:xfrm>
          <a:prstGeom prst="rect">
            <a:avLst/>
          </a:prstGeom>
        </p:spPr>
        <p:txBody>
          <a:bodyPr lIns="0" tIns="0" rIns="0" bIns="0" rtlCol="0" anchor="t">
            <a:spAutoFit/>
          </a:bodyPr>
          <a:lstStyle/>
          <a:p>
            <a:pPr>
              <a:lnSpc>
                <a:spcPts val="4159"/>
              </a:lnSpc>
              <a:spcBef>
                <a:spcPct val="0"/>
              </a:spcBef>
            </a:pPr>
            <a:r>
              <a:rPr lang="en-US" sz="3199">
                <a:solidFill>
                  <a:srgbClr val="000000"/>
                </a:solidFill>
                <a:latin typeface="Garet"/>
              </a:rPr>
              <a:t>Activities </a:t>
            </a:r>
          </a:p>
        </p:txBody>
      </p:sp>
      <p:sp>
        <p:nvSpPr>
          <p:cNvPr id="41" name="TextBox 41"/>
          <p:cNvSpPr txBox="1"/>
          <p:nvPr/>
        </p:nvSpPr>
        <p:spPr>
          <a:xfrm>
            <a:off x="11295368" y="6181725"/>
            <a:ext cx="2634524" cy="502285"/>
          </a:xfrm>
          <a:prstGeom prst="rect">
            <a:avLst/>
          </a:prstGeom>
        </p:spPr>
        <p:txBody>
          <a:bodyPr lIns="0" tIns="0" rIns="0" bIns="0" rtlCol="0" anchor="t">
            <a:spAutoFit/>
          </a:bodyPr>
          <a:lstStyle/>
          <a:p>
            <a:pPr>
              <a:lnSpc>
                <a:spcPts val="4159"/>
              </a:lnSpc>
              <a:spcBef>
                <a:spcPct val="0"/>
              </a:spcBef>
            </a:pPr>
            <a:r>
              <a:rPr lang="en-US" sz="3199">
                <a:solidFill>
                  <a:srgbClr val="000000"/>
                </a:solidFill>
                <a:latin typeface="Garet"/>
              </a:rPr>
              <a:t>Amenities </a:t>
            </a:r>
          </a:p>
        </p:txBody>
      </p:sp>
      <p:sp>
        <p:nvSpPr>
          <p:cNvPr id="42" name="TextBox 42"/>
          <p:cNvSpPr txBox="1"/>
          <p:nvPr/>
        </p:nvSpPr>
        <p:spPr>
          <a:xfrm>
            <a:off x="11295368" y="7442006"/>
            <a:ext cx="3062166" cy="502285"/>
          </a:xfrm>
          <a:prstGeom prst="rect">
            <a:avLst/>
          </a:prstGeom>
        </p:spPr>
        <p:txBody>
          <a:bodyPr lIns="0" tIns="0" rIns="0" bIns="0" rtlCol="0" anchor="t">
            <a:spAutoFit/>
          </a:bodyPr>
          <a:lstStyle/>
          <a:p>
            <a:pPr>
              <a:lnSpc>
                <a:spcPts val="4159"/>
              </a:lnSpc>
              <a:spcBef>
                <a:spcPct val="0"/>
              </a:spcBef>
            </a:pPr>
            <a:r>
              <a:rPr lang="en-US" sz="3199">
                <a:solidFill>
                  <a:srgbClr val="000000"/>
                </a:solidFill>
                <a:latin typeface="Garet"/>
              </a:rPr>
              <a:t>Accessibility </a:t>
            </a:r>
          </a:p>
        </p:txBody>
      </p:sp>
      <p:sp>
        <p:nvSpPr>
          <p:cNvPr id="43" name="TextBox 43"/>
          <p:cNvSpPr txBox="1"/>
          <p:nvPr/>
        </p:nvSpPr>
        <p:spPr>
          <a:xfrm>
            <a:off x="11295368" y="8702287"/>
            <a:ext cx="4036239" cy="502285"/>
          </a:xfrm>
          <a:prstGeom prst="rect">
            <a:avLst/>
          </a:prstGeom>
        </p:spPr>
        <p:txBody>
          <a:bodyPr lIns="0" tIns="0" rIns="0" bIns="0" rtlCol="0" anchor="t">
            <a:spAutoFit/>
          </a:bodyPr>
          <a:lstStyle/>
          <a:p>
            <a:pPr>
              <a:lnSpc>
                <a:spcPts val="4159"/>
              </a:lnSpc>
              <a:spcBef>
                <a:spcPct val="0"/>
              </a:spcBef>
            </a:pPr>
            <a:r>
              <a:rPr lang="en-US" sz="3199">
                <a:solidFill>
                  <a:srgbClr val="000000"/>
                </a:solidFill>
                <a:latin typeface="Garet"/>
              </a:rPr>
              <a:t>Ancillary Services </a:t>
            </a:r>
          </a:p>
        </p:txBody>
      </p:sp>
      <p:grpSp>
        <p:nvGrpSpPr>
          <p:cNvPr id="44" name="Group 44"/>
          <p:cNvGrpSpPr/>
          <p:nvPr/>
        </p:nvGrpSpPr>
        <p:grpSpPr>
          <a:xfrm>
            <a:off x="61458" y="9337363"/>
            <a:ext cx="2424685" cy="839587"/>
            <a:chOff x="0" y="0"/>
            <a:chExt cx="3232914" cy="1119449"/>
          </a:xfrm>
        </p:grpSpPr>
        <p:sp>
          <p:nvSpPr>
            <p:cNvPr id="45" name="Freeform 45"/>
            <p:cNvSpPr/>
            <p:nvPr/>
          </p:nvSpPr>
          <p:spPr>
            <a:xfrm>
              <a:off x="1289656" y="151924"/>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8"/>
              <a:stretch>
                <a:fillRect/>
              </a:stretch>
            </a:blipFill>
          </p:spPr>
        </p:sp>
        <p:sp>
          <p:nvSpPr>
            <p:cNvPr id="46" name="Freeform 46"/>
            <p:cNvSpPr/>
            <p:nvPr/>
          </p:nvSpPr>
          <p:spPr>
            <a:xfrm>
              <a:off x="0" y="0"/>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9"/>
              <a:stretch>
                <a:fillRect/>
              </a:stretch>
            </a:blipFill>
          </p:spPr>
        </p:sp>
      </p:grpSp>
      <p:sp>
        <p:nvSpPr>
          <p:cNvPr id="15" name="Terminator 14">
            <a:extLst>
              <a:ext uri="{FF2B5EF4-FFF2-40B4-BE49-F238E27FC236}">
                <a16:creationId xmlns:a16="http://schemas.microsoft.com/office/drawing/2014/main" id="{97A00D0E-23BB-8C51-E273-EEB8CCC54085}"/>
              </a:ext>
            </a:extLst>
          </p:cNvPr>
          <p:cNvSpPr/>
          <p:nvPr/>
        </p:nvSpPr>
        <p:spPr>
          <a:xfrm>
            <a:off x="6248400" y="1409700"/>
            <a:ext cx="457200" cy="45719"/>
          </a:xfrm>
          <a:prstGeom prst="flowChartTermina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EDE1"/>
        </a:solidFill>
        <a:effectLst/>
      </p:bgPr>
    </p:bg>
    <p:spTree>
      <p:nvGrpSpPr>
        <p:cNvPr id="1" name=""/>
        <p:cNvGrpSpPr/>
        <p:nvPr/>
      </p:nvGrpSpPr>
      <p:grpSpPr>
        <a:xfrm>
          <a:off x="0" y="0"/>
          <a:ext cx="0" cy="0"/>
          <a:chOff x="0" y="0"/>
          <a:chExt cx="0" cy="0"/>
        </a:xfrm>
      </p:grpSpPr>
      <p:grpSp>
        <p:nvGrpSpPr>
          <p:cNvPr id="2" name="Group 2"/>
          <p:cNvGrpSpPr/>
          <p:nvPr/>
        </p:nvGrpSpPr>
        <p:grpSpPr>
          <a:xfrm>
            <a:off x="61458" y="-465252"/>
            <a:ext cx="18226542" cy="10642202"/>
            <a:chOff x="0" y="0"/>
            <a:chExt cx="24302056" cy="14189603"/>
          </a:xfrm>
        </p:grpSpPr>
        <p:sp>
          <p:nvSpPr>
            <p:cNvPr id="3" name="Freeform 3"/>
            <p:cNvSpPr/>
            <p:nvPr/>
          </p:nvSpPr>
          <p:spPr>
            <a:xfrm>
              <a:off x="1289656" y="1991936"/>
              <a:ext cx="1510174" cy="2124285"/>
            </a:xfrm>
            <a:custGeom>
              <a:avLst/>
              <a:gdLst/>
              <a:ahLst/>
              <a:cxnLst/>
              <a:rect l="l" t="t" r="r" b="b"/>
              <a:pathLst>
                <a:path w="1510174" h="2124285">
                  <a:moveTo>
                    <a:pt x="0" y="0"/>
                  </a:moveTo>
                  <a:lnTo>
                    <a:pt x="1510174" y="0"/>
                  </a:lnTo>
                  <a:lnTo>
                    <a:pt x="1510174" y="2124285"/>
                  </a:lnTo>
                  <a:lnTo>
                    <a:pt x="0" y="2124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289656" y="5375775"/>
              <a:ext cx="3826764" cy="5486400"/>
            </a:xfrm>
            <a:custGeom>
              <a:avLst/>
              <a:gdLst/>
              <a:ahLst/>
              <a:cxnLst/>
              <a:rect l="l" t="t" r="r" b="b"/>
              <a:pathLst>
                <a:path w="3826764" h="5486400">
                  <a:moveTo>
                    <a:pt x="0" y="0"/>
                  </a:moveTo>
                  <a:lnTo>
                    <a:pt x="3826764" y="0"/>
                  </a:lnTo>
                  <a:lnTo>
                    <a:pt x="3826764" y="5486400"/>
                  </a:lnTo>
                  <a:lnTo>
                    <a:pt x="0" y="5486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3393627" y="2211787"/>
              <a:ext cx="20908429" cy="1003300"/>
            </a:xfrm>
            <a:prstGeom prst="rect">
              <a:avLst/>
            </a:prstGeom>
          </p:spPr>
          <p:txBody>
            <a:bodyPr lIns="0" tIns="0" rIns="0" bIns="0" rtlCol="0" anchor="t">
              <a:spAutoFit/>
            </a:bodyPr>
            <a:lstStyle/>
            <a:p>
              <a:pPr>
                <a:lnSpc>
                  <a:spcPts val="5996"/>
                </a:lnSpc>
              </a:pPr>
              <a:r>
                <a:rPr lang="en-US" sz="4997">
                  <a:solidFill>
                    <a:srgbClr val="00BF63"/>
                  </a:solidFill>
                  <a:latin typeface="Garet"/>
                </a:rPr>
                <a:t>HOW TO DEVELOP A TOURISM INVENTORY</a:t>
              </a:r>
            </a:p>
          </p:txBody>
        </p:sp>
        <p:sp>
          <p:nvSpPr>
            <p:cNvPr id="6" name="TextBox 6"/>
            <p:cNvSpPr txBox="1"/>
            <p:nvPr/>
          </p:nvSpPr>
          <p:spPr>
            <a:xfrm>
              <a:off x="2799830" y="-57150"/>
              <a:ext cx="16343310" cy="1250679"/>
            </a:xfrm>
            <a:prstGeom prst="rect">
              <a:avLst/>
            </a:prstGeom>
          </p:spPr>
          <p:txBody>
            <a:bodyPr lIns="0" tIns="0" rIns="0" bIns="0" rtlCol="0" anchor="t">
              <a:spAutoFit/>
            </a:bodyPr>
            <a:lstStyle/>
            <a:p>
              <a:pPr algn="ctr">
                <a:lnSpc>
                  <a:spcPts val="7075"/>
                </a:lnSpc>
              </a:pPr>
              <a:endParaRPr/>
            </a:p>
          </p:txBody>
        </p:sp>
        <p:sp>
          <p:nvSpPr>
            <p:cNvPr id="7" name="TextBox 7"/>
            <p:cNvSpPr txBox="1"/>
            <p:nvPr/>
          </p:nvSpPr>
          <p:spPr>
            <a:xfrm>
              <a:off x="10347667" y="5042752"/>
              <a:ext cx="8291396" cy="346473"/>
            </a:xfrm>
            <a:prstGeom prst="rect">
              <a:avLst/>
            </a:prstGeom>
          </p:spPr>
          <p:txBody>
            <a:bodyPr lIns="0" tIns="0" rIns="0" bIns="0" rtlCol="0" anchor="t">
              <a:spAutoFit/>
            </a:bodyPr>
            <a:lstStyle/>
            <a:p>
              <a:pPr>
                <a:lnSpc>
                  <a:spcPts val="2144"/>
                </a:lnSpc>
                <a:spcBef>
                  <a:spcPct val="0"/>
                </a:spcBef>
              </a:pPr>
              <a:r>
                <a:rPr lang="en-US" sz="1531">
                  <a:solidFill>
                    <a:srgbClr val="292828"/>
                  </a:solidFill>
                  <a:latin typeface="Poppins Medium"/>
                </a:rPr>
                <a:t> </a:t>
              </a:r>
            </a:p>
          </p:txBody>
        </p:sp>
        <p:sp>
          <p:nvSpPr>
            <p:cNvPr id="8" name="TextBox 8"/>
            <p:cNvSpPr txBox="1"/>
            <p:nvPr/>
          </p:nvSpPr>
          <p:spPr>
            <a:xfrm>
              <a:off x="8576503" y="4960639"/>
              <a:ext cx="14353953" cy="1645269"/>
            </a:xfrm>
            <a:prstGeom prst="rect">
              <a:avLst/>
            </a:prstGeom>
          </p:spPr>
          <p:txBody>
            <a:bodyPr lIns="0" tIns="0" rIns="0" bIns="0" rtlCol="0" anchor="t">
              <a:spAutoFit/>
            </a:bodyPr>
            <a:lstStyle/>
            <a:p>
              <a:pPr>
                <a:lnSpc>
                  <a:spcPts val="3614"/>
                </a:lnSpc>
              </a:pPr>
              <a:r>
                <a:rPr lang="en-US" sz="2581">
                  <a:solidFill>
                    <a:srgbClr val="202124"/>
                  </a:solidFill>
                  <a:latin typeface="Garet Bold"/>
                </a:rPr>
                <a:t>Identify all key Tourist Attractions that can attract visitors to your destination </a:t>
              </a:r>
            </a:p>
            <a:p>
              <a:pPr>
                <a:lnSpc>
                  <a:spcPts val="2634"/>
                </a:lnSpc>
                <a:spcBef>
                  <a:spcPct val="0"/>
                </a:spcBef>
              </a:pPr>
              <a:endParaRPr lang="en-US" sz="2581">
                <a:solidFill>
                  <a:srgbClr val="202124"/>
                </a:solidFill>
                <a:latin typeface="Garet Bold"/>
              </a:endParaRPr>
            </a:p>
          </p:txBody>
        </p:sp>
        <p:sp>
          <p:nvSpPr>
            <p:cNvPr id="9" name="TextBox 9"/>
            <p:cNvSpPr txBox="1"/>
            <p:nvPr/>
          </p:nvSpPr>
          <p:spPr>
            <a:xfrm>
              <a:off x="8576503" y="8476279"/>
              <a:ext cx="14353953" cy="1645269"/>
            </a:xfrm>
            <a:prstGeom prst="rect">
              <a:avLst/>
            </a:prstGeom>
          </p:spPr>
          <p:txBody>
            <a:bodyPr lIns="0" tIns="0" rIns="0" bIns="0" rtlCol="0" anchor="t">
              <a:spAutoFit/>
            </a:bodyPr>
            <a:lstStyle/>
            <a:p>
              <a:pPr>
                <a:lnSpc>
                  <a:spcPts val="3614"/>
                </a:lnSpc>
              </a:pPr>
              <a:r>
                <a:rPr lang="en-US" sz="2581">
                  <a:solidFill>
                    <a:srgbClr val="202124"/>
                  </a:solidFill>
                  <a:latin typeface="Garet Bold"/>
                </a:rPr>
                <a:t>Assess all Tourism Facilities, Amenities and Services that tourists can use </a:t>
              </a:r>
            </a:p>
            <a:p>
              <a:pPr>
                <a:lnSpc>
                  <a:spcPts val="2634"/>
                </a:lnSpc>
                <a:spcBef>
                  <a:spcPct val="0"/>
                </a:spcBef>
              </a:pPr>
              <a:endParaRPr lang="en-US" sz="2581">
                <a:solidFill>
                  <a:srgbClr val="202124"/>
                </a:solidFill>
                <a:latin typeface="Garet Bold"/>
              </a:endParaRPr>
            </a:p>
          </p:txBody>
        </p:sp>
        <p:sp>
          <p:nvSpPr>
            <p:cNvPr id="10" name="TextBox 10"/>
            <p:cNvSpPr txBox="1"/>
            <p:nvPr/>
          </p:nvSpPr>
          <p:spPr>
            <a:xfrm>
              <a:off x="8576503" y="10234100"/>
              <a:ext cx="14353953" cy="1645269"/>
            </a:xfrm>
            <a:prstGeom prst="rect">
              <a:avLst/>
            </a:prstGeom>
          </p:spPr>
          <p:txBody>
            <a:bodyPr lIns="0" tIns="0" rIns="0" bIns="0" rtlCol="0" anchor="t">
              <a:spAutoFit/>
            </a:bodyPr>
            <a:lstStyle/>
            <a:p>
              <a:pPr>
                <a:lnSpc>
                  <a:spcPts val="3614"/>
                </a:lnSpc>
              </a:pPr>
              <a:r>
                <a:rPr lang="en-US" sz="2581">
                  <a:solidFill>
                    <a:srgbClr val="202124"/>
                  </a:solidFill>
                  <a:latin typeface="Garet Bold"/>
                </a:rPr>
                <a:t>Analyse all the Resources that your product will need to be successful </a:t>
              </a:r>
            </a:p>
            <a:p>
              <a:pPr>
                <a:lnSpc>
                  <a:spcPts val="2634"/>
                </a:lnSpc>
                <a:spcBef>
                  <a:spcPct val="0"/>
                </a:spcBef>
              </a:pPr>
              <a:endParaRPr lang="en-US" sz="2581">
                <a:solidFill>
                  <a:srgbClr val="202124"/>
                </a:solidFill>
                <a:latin typeface="Garet Bold"/>
              </a:endParaRPr>
            </a:p>
          </p:txBody>
        </p:sp>
        <p:sp>
          <p:nvSpPr>
            <p:cNvPr id="11" name="TextBox 11"/>
            <p:cNvSpPr txBox="1"/>
            <p:nvPr/>
          </p:nvSpPr>
          <p:spPr>
            <a:xfrm>
              <a:off x="8576503" y="11987319"/>
              <a:ext cx="14353953" cy="1645269"/>
            </a:xfrm>
            <a:prstGeom prst="rect">
              <a:avLst/>
            </a:prstGeom>
          </p:spPr>
          <p:txBody>
            <a:bodyPr lIns="0" tIns="0" rIns="0" bIns="0" rtlCol="0" anchor="t">
              <a:spAutoFit/>
            </a:bodyPr>
            <a:lstStyle/>
            <a:p>
              <a:pPr>
                <a:lnSpc>
                  <a:spcPts val="3614"/>
                </a:lnSpc>
              </a:pPr>
              <a:r>
                <a:rPr lang="en-US" sz="2581">
                  <a:solidFill>
                    <a:srgbClr val="202124"/>
                  </a:solidFill>
                  <a:latin typeface="Garet Bold"/>
                </a:rPr>
                <a:t>Identify Complementary Services and Infrastructure that can be included in your product  </a:t>
              </a:r>
            </a:p>
            <a:p>
              <a:pPr>
                <a:lnSpc>
                  <a:spcPts val="2634"/>
                </a:lnSpc>
                <a:spcBef>
                  <a:spcPct val="0"/>
                </a:spcBef>
              </a:pPr>
              <a:endParaRPr lang="en-US" sz="2581">
                <a:solidFill>
                  <a:srgbClr val="202124"/>
                </a:solidFill>
                <a:latin typeface="Garet Bold"/>
              </a:endParaRPr>
            </a:p>
          </p:txBody>
        </p:sp>
        <p:sp>
          <p:nvSpPr>
            <p:cNvPr id="12" name="TextBox 12"/>
            <p:cNvSpPr txBox="1"/>
            <p:nvPr/>
          </p:nvSpPr>
          <p:spPr>
            <a:xfrm>
              <a:off x="8576503" y="6560352"/>
              <a:ext cx="14353953" cy="1645269"/>
            </a:xfrm>
            <a:prstGeom prst="rect">
              <a:avLst/>
            </a:prstGeom>
          </p:spPr>
          <p:txBody>
            <a:bodyPr lIns="0" tIns="0" rIns="0" bIns="0" rtlCol="0" anchor="t">
              <a:spAutoFit/>
            </a:bodyPr>
            <a:lstStyle/>
            <a:p>
              <a:pPr>
                <a:lnSpc>
                  <a:spcPts val="3614"/>
                </a:lnSpc>
              </a:pPr>
              <a:r>
                <a:rPr lang="en-US" sz="2581">
                  <a:solidFill>
                    <a:srgbClr val="202124"/>
                  </a:solidFill>
                  <a:latin typeface="Garet Bold"/>
                </a:rPr>
                <a:t>Map all the Tourism Activities and Experiences that tourists can do </a:t>
              </a:r>
            </a:p>
            <a:p>
              <a:pPr>
                <a:lnSpc>
                  <a:spcPts val="2634"/>
                </a:lnSpc>
                <a:spcBef>
                  <a:spcPct val="0"/>
                </a:spcBef>
              </a:pPr>
              <a:endParaRPr lang="en-US" sz="2581">
                <a:solidFill>
                  <a:srgbClr val="202124"/>
                </a:solidFill>
                <a:latin typeface="Garet Bold"/>
              </a:endParaRPr>
            </a:p>
          </p:txBody>
        </p:sp>
        <p:sp>
          <p:nvSpPr>
            <p:cNvPr id="13" name="Freeform 13"/>
            <p:cNvSpPr/>
            <p:nvPr/>
          </p:nvSpPr>
          <p:spPr>
            <a:xfrm>
              <a:off x="6941868" y="5017789"/>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6943505" y="6787013"/>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6941868" y="8556237"/>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a:off x="6943505" y="10268821"/>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6943505" y="11981405"/>
              <a:ext cx="983331" cy="983331"/>
            </a:xfrm>
            <a:custGeom>
              <a:avLst/>
              <a:gdLst/>
              <a:ahLst/>
              <a:cxnLst/>
              <a:rect l="l" t="t" r="r" b="b"/>
              <a:pathLst>
                <a:path w="983331" h="983331">
                  <a:moveTo>
                    <a:pt x="0" y="0"/>
                  </a:moveTo>
                  <a:lnTo>
                    <a:pt x="983331" y="0"/>
                  </a:lnTo>
                  <a:lnTo>
                    <a:pt x="983331" y="983331"/>
                  </a:lnTo>
                  <a:lnTo>
                    <a:pt x="0" y="9833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TextBox 18"/>
            <p:cNvSpPr txBox="1"/>
            <p:nvPr/>
          </p:nvSpPr>
          <p:spPr>
            <a:xfrm>
              <a:off x="10381619" y="4177166"/>
              <a:ext cx="8291396" cy="346473"/>
            </a:xfrm>
            <a:prstGeom prst="rect">
              <a:avLst/>
            </a:prstGeom>
          </p:spPr>
          <p:txBody>
            <a:bodyPr lIns="0" tIns="0" rIns="0" bIns="0" rtlCol="0" anchor="t">
              <a:spAutoFit/>
            </a:bodyPr>
            <a:lstStyle/>
            <a:p>
              <a:pPr>
                <a:lnSpc>
                  <a:spcPts val="2144"/>
                </a:lnSpc>
                <a:spcBef>
                  <a:spcPct val="0"/>
                </a:spcBef>
              </a:pPr>
              <a:r>
                <a:rPr lang="en-US" sz="1531">
                  <a:solidFill>
                    <a:srgbClr val="292828"/>
                  </a:solidFill>
                  <a:latin typeface="Poppins Medium"/>
                </a:rPr>
                <a:t> </a:t>
              </a:r>
            </a:p>
          </p:txBody>
        </p:sp>
        <p:sp>
          <p:nvSpPr>
            <p:cNvPr id="19" name="TextBox 19"/>
            <p:cNvSpPr txBox="1"/>
            <p:nvPr/>
          </p:nvSpPr>
          <p:spPr>
            <a:xfrm>
              <a:off x="8576503" y="3729792"/>
              <a:ext cx="14353953" cy="578697"/>
            </a:xfrm>
            <a:prstGeom prst="rect">
              <a:avLst/>
            </a:prstGeom>
          </p:spPr>
          <p:txBody>
            <a:bodyPr lIns="0" tIns="0" rIns="0" bIns="0" rtlCol="0" anchor="t">
              <a:spAutoFit/>
            </a:bodyPr>
            <a:lstStyle/>
            <a:p>
              <a:pPr>
                <a:lnSpc>
                  <a:spcPts val="3640"/>
                </a:lnSpc>
                <a:spcBef>
                  <a:spcPct val="0"/>
                </a:spcBef>
              </a:pPr>
              <a:r>
                <a:rPr lang="en-US" sz="2600">
                  <a:solidFill>
                    <a:srgbClr val="202124"/>
                  </a:solidFill>
                  <a:latin typeface="Garet"/>
                </a:rPr>
                <a:t>Tick the boxes as you complete the list  </a:t>
              </a:r>
            </a:p>
          </p:txBody>
        </p:sp>
        <p:sp>
          <p:nvSpPr>
            <p:cNvPr id="20" name="Freeform 20"/>
            <p:cNvSpPr/>
            <p:nvPr/>
          </p:nvSpPr>
          <p:spPr>
            <a:xfrm>
              <a:off x="6941868" y="3659587"/>
              <a:ext cx="983331" cy="913269"/>
            </a:xfrm>
            <a:custGeom>
              <a:avLst/>
              <a:gdLst/>
              <a:ahLst/>
              <a:cxnLst/>
              <a:rect l="l" t="t" r="r" b="b"/>
              <a:pathLst>
                <a:path w="983331" h="913269">
                  <a:moveTo>
                    <a:pt x="0" y="0"/>
                  </a:moveTo>
                  <a:lnTo>
                    <a:pt x="983331" y="0"/>
                  </a:lnTo>
                  <a:lnTo>
                    <a:pt x="983331" y="913269"/>
                  </a:lnTo>
                  <a:lnTo>
                    <a:pt x="0" y="91326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1" name="Freeform 21"/>
            <p:cNvSpPr/>
            <p:nvPr/>
          </p:nvSpPr>
          <p:spPr>
            <a:xfrm>
              <a:off x="1289656" y="13222078"/>
              <a:ext cx="1943258" cy="815601"/>
            </a:xfrm>
            <a:custGeom>
              <a:avLst/>
              <a:gdLst/>
              <a:ahLst/>
              <a:cxnLst/>
              <a:rect l="l" t="t" r="r" b="b"/>
              <a:pathLst>
                <a:path w="1943258" h="815601">
                  <a:moveTo>
                    <a:pt x="0" y="0"/>
                  </a:moveTo>
                  <a:lnTo>
                    <a:pt x="1943258" y="0"/>
                  </a:lnTo>
                  <a:lnTo>
                    <a:pt x="1943258" y="815601"/>
                  </a:lnTo>
                  <a:lnTo>
                    <a:pt x="0" y="815601"/>
                  </a:lnTo>
                  <a:lnTo>
                    <a:pt x="0" y="0"/>
                  </a:lnTo>
                  <a:close/>
                </a:path>
              </a:pathLst>
            </a:custGeom>
            <a:blipFill>
              <a:blip r:embed="rId18"/>
              <a:stretch>
                <a:fillRect/>
              </a:stretch>
            </a:blipFill>
          </p:spPr>
        </p:sp>
        <p:sp>
          <p:nvSpPr>
            <p:cNvPr id="22" name="Freeform 22"/>
            <p:cNvSpPr/>
            <p:nvPr/>
          </p:nvSpPr>
          <p:spPr>
            <a:xfrm>
              <a:off x="0" y="13070154"/>
              <a:ext cx="1040358" cy="1119449"/>
            </a:xfrm>
            <a:custGeom>
              <a:avLst/>
              <a:gdLst/>
              <a:ahLst/>
              <a:cxnLst/>
              <a:rect l="l" t="t" r="r" b="b"/>
              <a:pathLst>
                <a:path w="1040358" h="1119449">
                  <a:moveTo>
                    <a:pt x="0" y="0"/>
                  </a:moveTo>
                  <a:lnTo>
                    <a:pt x="1040358" y="0"/>
                  </a:lnTo>
                  <a:lnTo>
                    <a:pt x="1040358" y="1119449"/>
                  </a:lnTo>
                  <a:lnTo>
                    <a:pt x="0" y="1119449"/>
                  </a:lnTo>
                  <a:lnTo>
                    <a:pt x="0" y="0"/>
                  </a:lnTo>
                  <a:close/>
                </a:path>
              </a:pathLst>
            </a:custGeom>
            <a:blipFill>
              <a:blip r:embed="rId19"/>
              <a:stretch>
                <a:fillRect/>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0E75C6B9302C4EA5BA05FB3A88DB30" ma:contentTypeVersion="17" ma:contentTypeDescription="Create a new document." ma:contentTypeScope="" ma:versionID="840064b0af384e2ac7a4cea119fec1a7">
  <xsd:schema xmlns:xsd="http://www.w3.org/2001/XMLSchema" xmlns:xs="http://www.w3.org/2001/XMLSchema" xmlns:p="http://schemas.microsoft.com/office/2006/metadata/properties" xmlns:ns2="7833b11a-6d6f-4e37-b4f9-19cd9dbb1aaa" xmlns:ns3="3b6d3503-f605-4d74-9298-ee974277f40c" xmlns:ns4="cdc7663a-08f0-4737-9e8c-148ce897a09c" targetNamespace="http://schemas.microsoft.com/office/2006/metadata/properties" ma:root="true" ma:fieldsID="d7e60bf100f3b4984105cbdc2cbd6043" ns2:_="" ns3:_="" ns4:_="">
    <xsd:import namespace="7833b11a-6d6f-4e37-b4f9-19cd9dbb1aaa"/>
    <xsd:import namespace="3b6d3503-f605-4d74-9298-ee974277f40c"/>
    <xsd:import namespace="cdc7663a-08f0-4737-9e8c-148ce897a0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33b11a-6d6f-4e37-b4f9-19cd9dbb1a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e61f9b1-e23d-4f49-b3d7-56b991556c4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6d3503-f605-4d74-9298-ee974277f40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dc7663a-08f0-4737-9e8c-148ce897a09c"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f66ad25e-0f25-424c-969c-8c476d612c3c}" ma:internalName="TaxCatchAll" ma:showField="CatchAllData" ma:web="3b6d3503-f605-4d74-9298-ee974277f4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dc7663a-08f0-4737-9e8c-148ce897a09c" xsi:nil="true"/>
    <lcf76f155ced4ddcb4097134ff3c332f xmlns="7833b11a-6d6f-4e37-b4f9-19cd9dbb1aa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D8E65BA-161B-41FB-860B-C6691F9CD6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33b11a-6d6f-4e37-b4f9-19cd9dbb1aaa"/>
    <ds:schemaRef ds:uri="3b6d3503-f605-4d74-9298-ee974277f40c"/>
    <ds:schemaRef ds:uri="cdc7663a-08f0-4737-9e8c-148ce897a0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0C973B-BF8C-4789-8BA1-42A4AB482FEA}">
  <ds:schemaRefs>
    <ds:schemaRef ds:uri="http://schemas.microsoft.com/sharepoint/v3/contenttype/forms"/>
  </ds:schemaRefs>
</ds:datastoreItem>
</file>

<file path=customXml/itemProps3.xml><?xml version="1.0" encoding="utf-8"?>
<ds:datastoreItem xmlns:ds="http://schemas.openxmlformats.org/officeDocument/2006/customXml" ds:itemID="{5B813752-7E2E-4B32-9336-E80E9899C848}">
  <ds:schemaRefs>
    <ds:schemaRef ds:uri="http://schemas.microsoft.com/office/2006/metadata/properties"/>
    <ds:schemaRef ds:uri="http://schemas.microsoft.com/office/infopath/2007/PartnerControls"/>
    <ds:schemaRef ds:uri="cdc7663a-08f0-4737-9e8c-148ce897a09c"/>
    <ds:schemaRef ds:uri="7833b11a-6d6f-4e37-b4f9-19cd9dbb1aaa"/>
  </ds:schemaRefs>
</ds:datastoreItem>
</file>

<file path=docProps/app.xml><?xml version="1.0" encoding="utf-8"?>
<Properties xmlns="http://schemas.openxmlformats.org/officeDocument/2006/extended-properties" xmlns:vt="http://schemas.openxmlformats.org/officeDocument/2006/docPropsVTypes">
  <Template/>
  <TotalTime>1321</TotalTime>
  <Words>4899</Words>
  <Application>Microsoft Office PowerPoint</Application>
  <PresentationFormat>Custom</PresentationFormat>
  <Paragraphs>705</Paragraphs>
  <Slides>69</Slides>
  <Notes>0</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 Minimalist Colorful Project Proposal Basic Presentation</dc:title>
  <cp:lastModifiedBy>Santiago Soler</cp:lastModifiedBy>
  <cp:revision>11</cp:revision>
  <dcterms:created xsi:type="dcterms:W3CDTF">2006-08-16T00:00:00Z</dcterms:created>
  <dcterms:modified xsi:type="dcterms:W3CDTF">2023-09-26T15:14:35Z</dcterms:modified>
  <dc:identifier>DAFmc1esRso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0x010100DA0E75C6B9302C4EA5BA05FB3A88DB30</vt:lpwstr>
  </property>
</Properties>
</file>