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8.jpg" ContentType="image/jpeg"/>
  <Override PartName="/ppt/media/image9.JP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1797" r:id="rId5"/>
    <p:sldId id="257" r:id="rId6"/>
    <p:sldId id="1838" r:id="rId7"/>
    <p:sldId id="1846" r:id="rId8"/>
    <p:sldId id="1847" r:id="rId9"/>
    <p:sldId id="1848" r:id="rId10"/>
    <p:sldId id="1839" r:id="rId11"/>
    <p:sldId id="1840" r:id="rId12"/>
    <p:sldId id="1841" r:id="rId13"/>
    <p:sldId id="1842" r:id="rId14"/>
    <p:sldId id="1843" r:id="rId15"/>
    <p:sldId id="1844" r:id="rId16"/>
    <p:sldId id="1845" r:id="rId17"/>
    <p:sldId id="260" r:id="rId18"/>
    <p:sldId id="1829" r:id="rId19"/>
    <p:sldId id="1833" r:id="rId20"/>
    <p:sldId id="1827" r:id="rId21"/>
    <p:sldId id="1828" r:id="rId22"/>
    <p:sldId id="1835" r:id="rId23"/>
    <p:sldId id="1830" r:id="rId24"/>
    <p:sldId id="1831" r:id="rId25"/>
    <p:sldId id="1837" r:id="rId26"/>
    <p:sldId id="287" r:id="rId2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DD2F20-3638-7B91-7840-E8F38E5B4207}" name="Grant, Kayla Sharee" initials="KG" userId="S::kaylag@iadb.org::f3bd399c-7a47-41c5-816d-ec1f2b9fe7d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D5C9"/>
    <a:srgbClr val="B5B7B9"/>
    <a:srgbClr val="1A5EA8"/>
    <a:srgbClr val="FFFFFF"/>
    <a:srgbClr val="243D5E"/>
    <a:srgbClr val="F5A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0256EA-3348-425E-B598-CF06BEFE10F4}" v="38" dt="2026-05-11T19:36:36.248"/>
    <p1510:client id="{F663B96D-A823-4626-AD14-C61823410619}" v="6" dt="2026-05-12T12:42:58.8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14" y="15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svg"/><Relationship Id="rId1" Type="http://schemas.openxmlformats.org/officeDocument/2006/relationships/image" Target="../media/image12.sv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svg"/><Relationship Id="rId1" Type="http://schemas.openxmlformats.org/officeDocument/2006/relationships/image" Target="../media/image12.sv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7BD693-0758-4BCC-9B90-53CCD255A95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E9A6BA-2EA1-454D-85BC-3A4C4FA8B296}">
      <dgm:prSet phldrT="[Text]" phldr="0"/>
      <dgm:spPr/>
      <dgm:t>
        <a:bodyPr/>
        <a:lstStyle/>
        <a:p>
          <a:r>
            <a:rPr lang="en-US" b="1">
              <a:solidFill>
                <a:srgbClr val="FFFFFF"/>
              </a:solidFill>
              <a:latin typeface="Poppins" pitchFamily="34" charset="0"/>
              <a:ea typeface="Poppins" pitchFamily="34" charset="-122"/>
              <a:cs typeface="Poppins" pitchFamily="34" charset="-120"/>
            </a:rPr>
            <a:t>Deliver collective and public goods</a:t>
          </a:r>
          <a:r>
            <a:rPr lang="en-US"/>
            <a:t> </a:t>
          </a:r>
        </a:p>
      </dgm:t>
    </dgm:pt>
    <dgm:pt modelId="{81FD2172-06A5-43D2-B645-FC976A344A83}" type="parTrans" cxnId="{303499F0-1E60-487E-9878-0B8D4072BD69}">
      <dgm:prSet/>
      <dgm:spPr/>
      <dgm:t>
        <a:bodyPr/>
        <a:lstStyle/>
        <a:p>
          <a:endParaRPr lang="en-US"/>
        </a:p>
      </dgm:t>
    </dgm:pt>
    <dgm:pt modelId="{0FA5623F-102B-479D-B3B1-553CDC819821}" type="sibTrans" cxnId="{303499F0-1E60-487E-9878-0B8D4072BD69}">
      <dgm:prSet/>
      <dgm:spPr/>
      <dgm:t>
        <a:bodyPr/>
        <a:lstStyle/>
        <a:p>
          <a:endParaRPr lang="en-US"/>
        </a:p>
      </dgm:t>
    </dgm:pt>
    <dgm:pt modelId="{B620303B-884A-42F8-A198-A7A69C58703E}">
      <dgm:prSet phldrT="[Text]"/>
      <dgm:spPr/>
      <dgm:t>
        <a:bodyPr/>
        <a:lstStyle/>
        <a:p>
          <a:pPr>
            <a:buNone/>
          </a:pPr>
          <a:r>
            <a:rPr lang="en-US" b="1">
              <a:solidFill>
                <a:srgbClr val="FFFFFF"/>
              </a:solidFill>
              <a:latin typeface="Poppins" pitchFamily="34" charset="0"/>
              <a:ea typeface="Poppins" pitchFamily="34" charset="-122"/>
              <a:cs typeface="Poppins" pitchFamily="34" charset="-120"/>
            </a:rPr>
            <a:t>Economies of scale and scope</a:t>
          </a:r>
          <a:endParaRPr lang="en-US"/>
        </a:p>
      </dgm:t>
    </dgm:pt>
    <dgm:pt modelId="{54805990-6B0B-41E1-B653-9A857577579F}" type="parTrans" cxnId="{7DDB3862-B6B1-463D-9213-E813036C30A0}">
      <dgm:prSet/>
      <dgm:spPr/>
      <dgm:t>
        <a:bodyPr/>
        <a:lstStyle/>
        <a:p>
          <a:endParaRPr lang="en-US"/>
        </a:p>
      </dgm:t>
    </dgm:pt>
    <dgm:pt modelId="{57F8663A-525D-4F3C-B6FB-2999BD72A2FD}" type="sibTrans" cxnId="{7DDB3862-B6B1-463D-9213-E813036C30A0}">
      <dgm:prSet/>
      <dgm:spPr/>
      <dgm:t>
        <a:bodyPr/>
        <a:lstStyle/>
        <a:p>
          <a:endParaRPr lang="en-US"/>
        </a:p>
      </dgm:t>
    </dgm:pt>
    <dgm:pt modelId="{D1A96817-9416-45A5-85E4-50C88B292B5C}">
      <dgm:prSet phldrT="[Text]"/>
      <dgm:spPr/>
      <dgm:t>
        <a:bodyPr/>
        <a:lstStyle/>
        <a:p>
          <a:pPr>
            <a:buNone/>
          </a:pPr>
          <a:r>
            <a:rPr lang="en-US" b="1">
              <a:solidFill>
                <a:srgbClr val="FFFFFF"/>
              </a:solidFill>
              <a:latin typeface="Poppins" pitchFamily="34" charset="0"/>
              <a:cs typeface="Poppins" pitchFamily="34" charset="-120"/>
            </a:rPr>
            <a:t>Environmental sustainability</a:t>
          </a:r>
          <a:endParaRPr lang="en-US"/>
        </a:p>
      </dgm:t>
    </dgm:pt>
    <dgm:pt modelId="{B968103A-48DF-48B0-8DD2-A9E410B6245E}" type="parTrans" cxnId="{166AAD17-0CB6-475C-A967-393E6F71DEC9}">
      <dgm:prSet/>
      <dgm:spPr/>
      <dgm:t>
        <a:bodyPr/>
        <a:lstStyle/>
        <a:p>
          <a:endParaRPr lang="en-US"/>
        </a:p>
      </dgm:t>
    </dgm:pt>
    <dgm:pt modelId="{D4290151-013C-481A-BA2B-D861E0FB451D}" type="sibTrans" cxnId="{166AAD17-0CB6-475C-A967-393E6F71DEC9}">
      <dgm:prSet/>
      <dgm:spPr/>
      <dgm:t>
        <a:bodyPr/>
        <a:lstStyle/>
        <a:p>
          <a:endParaRPr lang="en-US"/>
        </a:p>
      </dgm:t>
    </dgm:pt>
    <dgm:pt modelId="{350879CD-85FD-44CF-86D0-FD48268426B4}">
      <dgm:prSet phldrT="[Text]"/>
      <dgm:spPr/>
      <dgm:t>
        <a:bodyPr/>
        <a:lstStyle/>
        <a:p>
          <a:pPr>
            <a:buNone/>
          </a:pPr>
          <a:r>
            <a:rPr lang="en-US" b="1">
              <a:solidFill>
                <a:srgbClr val="FFFFFF"/>
              </a:solidFill>
              <a:latin typeface="Poppins" pitchFamily="34" charset="0"/>
              <a:ea typeface="Poppins" pitchFamily="34" charset="-122"/>
              <a:cs typeface="Poppins" pitchFamily="34" charset="-120"/>
            </a:rPr>
            <a:t>Green Innovation and Growth </a:t>
          </a:r>
          <a:endParaRPr lang="en-US"/>
        </a:p>
      </dgm:t>
    </dgm:pt>
    <dgm:pt modelId="{00B30826-D967-4C46-BA6C-D44785A3A1C2}" type="parTrans" cxnId="{60A6FFD0-A245-4692-A4C7-DCBAA10786A1}">
      <dgm:prSet/>
      <dgm:spPr/>
      <dgm:t>
        <a:bodyPr/>
        <a:lstStyle/>
        <a:p>
          <a:endParaRPr lang="en-US"/>
        </a:p>
      </dgm:t>
    </dgm:pt>
    <dgm:pt modelId="{E82CB0A2-DB03-4743-B806-CBC6240AC445}" type="sibTrans" cxnId="{60A6FFD0-A245-4692-A4C7-DCBAA10786A1}">
      <dgm:prSet/>
      <dgm:spPr/>
      <dgm:t>
        <a:bodyPr/>
        <a:lstStyle/>
        <a:p>
          <a:endParaRPr lang="en-US"/>
        </a:p>
      </dgm:t>
    </dgm:pt>
    <dgm:pt modelId="{D385F04F-49E9-41AF-BF41-FFC1D9FDA67A}" type="pres">
      <dgm:prSet presAssocID="{D37BD693-0758-4BCC-9B90-53CCD255A951}" presName="linearFlow" presStyleCnt="0">
        <dgm:presLayoutVars>
          <dgm:dir/>
          <dgm:resizeHandles val="exact"/>
        </dgm:presLayoutVars>
      </dgm:prSet>
      <dgm:spPr/>
    </dgm:pt>
    <dgm:pt modelId="{4C3CF292-3921-4914-9060-7C9D2C943400}" type="pres">
      <dgm:prSet presAssocID="{BDE9A6BA-2EA1-454D-85BC-3A4C4FA8B296}" presName="composite" presStyleCnt="0"/>
      <dgm:spPr/>
    </dgm:pt>
    <dgm:pt modelId="{71661A6A-8689-49EA-8D49-019686E77A4E}" type="pres">
      <dgm:prSet presAssocID="{BDE9A6BA-2EA1-454D-85BC-3A4C4FA8B296}" presName="imgShp" presStyleLbl="fgImgPlace1" presStyleIdx="0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 with solid fill"/>
        </a:ext>
      </dgm:extLst>
    </dgm:pt>
    <dgm:pt modelId="{396FA8E4-F147-45A2-82E3-34F1E7C44BB3}" type="pres">
      <dgm:prSet presAssocID="{BDE9A6BA-2EA1-454D-85BC-3A4C4FA8B296}" presName="txShp" presStyleLbl="node1" presStyleIdx="0" presStyleCnt="4">
        <dgm:presLayoutVars>
          <dgm:bulletEnabled val="1"/>
        </dgm:presLayoutVars>
      </dgm:prSet>
      <dgm:spPr/>
    </dgm:pt>
    <dgm:pt modelId="{3213EFD9-F0F4-4A9E-A331-62FA440D2A37}" type="pres">
      <dgm:prSet presAssocID="{0FA5623F-102B-479D-B3B1-553CDC819821}" presName="spacing" presStyleCnt="0"/>
      <dgm:spPr/>
    </dgm:pt>
    <dgm:pt modelId="{0C22265F-45B8-4845-A8A7-182692FB320C}" type="pres">
      <dgm:prSet presAssocID="{B620303B-884A-42F8-A198-A7A69C58703E}" presName="composite" presStyleCnt="0"/>
      <dgm:spPr/>
    </dgm:pt>
    <dgm:pt modelId="{6DB250A9-34AE-4C23-AA7A-2D4600615E6F}" type="pres">
      <dgm:prSet presAssocID="{B620303B-884A-42F8-A198-A7A69C58703E}" presName="imgShp" presStyleLbl="fgImgPlace1" presStyleIdx="1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ood Inventory with solid fill"/>
        </a:ext>
      </dgm:extLst>
    </dgm:pt>
    <dgm:pt modelId="{7BDE4FEF-0547-4D22-8B36-D2E9104855A8}" type="pres">
      <dgm:prSet presAssocID="{B620303B-884A-42F8-A198-A7A69C58703E}" presName="txShp" presStyleLbl="node1" presStyleIdx="1" presStyleCnt="4">
        <dgm:presLayoutVars>
          <dgm:bulletEnabled val="1"/>
        </dgm:presLayoutVars>
      </dgm:prSet>
      <dgm:spPr/>
    </dgm:pt>
    <dgm:pt modelId="{BCABA11B-E5D7-4476-9ADB-E451107815AC}" type="pres">
      <dgm:prSet presAssocID="{57F8663A-525D-4F3C-B6FB-2999BD72A2FD}" presName="spacing" presStyleCnt="0"/>
      <dgm:spPr/>
    </dgm:pt>
    <dgm:pt modelId="{8F2A5561-1F21-4B92-B91A-1E201791D044}" type="pres">
      <dgm:prSet presAssocID="{D1A96817-9416-45A5-85E4-50C88B292B5C}" presName="composite" presStyleCnt="0"/>
      <dgm:spPr/>
    </dgm:pt>
    <dgm:pt modelId="{E3AD4F3D-CBE7-4C68-B6A9-99E0C025B3F6}" type="pres">
      <dgm:prSet presAssocID="{D1A96817-9416-45A5-85E4-50C88B292B5C}" presName="imgShp" presStyleLbl="fgImgPlace1" presStyleIdx="2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ermometer with solid fill"/>
        </a:ext>
      </dgm:extLst>
    </dgm:pt>
    <dgm:pt modelId="{7CC7571B-A0B8-4CAC-A913-BFBE2698E57F}" type="pres">
      <dgm:prSet presAssocID="{D1A96817-9416-45A5-85E4-50C88B292B5C}" presName="txShp" presStyleLbl="node1" presStyleIdx="2" presStyleCnt="4">
        <dgm:presLayoutVars>
          <dgm:bulletEnabled val="1"/>
        </dgm:presLayoutVars>
      </dgm:prSet>
      <dgm:spPr/>
    </dgm:pt>
    <dgm:pt modelId="{E043CCC3-55F9-4DC8-853B-E9CF34857FBF}" type="pres">
      <dgm:prSet presAssocID="{D4290151-013C-481A-BA2B-D861E0FB451D}" presName="spacing" presStyleCnt="0"/>
      <dgm:spPr/>
    </dgm:pt>
    <dgm:pt modelId="{5C39EB3C-4CD2-4B52-B17C-958C6E3DDAE2}" type="pres">
      <dgm:prSet presAssocID="{350879CD-85FD-44CF-86D0-FD48268426B4}" presName="composite" presStyleCnt="0"/>
      <dgm:spPr/>
    </dgm:pt>
    <dgm:pt modelId="{CFB20280-790D-4783-B1EA-F0AA14D7240E}" type="pres">
      <dgm:prSet presAssocID="{350879CD-85FD-44CF-86D0-FD48268426B4}" presName="imgShp" presStyleLbl="fgImgPlace1" presStyleIdx="3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graph with upward trend with solid fill"/>
        </a:ext>
      </dgm:extLst>
    </dgm:pt>
    <dgm:pt modelId="{6300C5D5-CF85-44E6-995A-443A6AFA7125}" type="pres">
      <dgm:prSet presAssocID="{350879CD-85FD-44CF-86D0-FD48268426B4}" presName="txShp" presStyleLbl="node1" presStyleIdx="3" presStyleCnt="4">
        <dgm:presLayoutVars>
          <dgm:bulletEnabled val="1"/>
        </dgm:presLayoutVars>
      </dgm:prSet>
      <dgm:spPr/>
    </dgm:pt>
  </dgm:ptLst>
  <dgm:cxnLst>
    <dgm:cxn modelId="{166AAD17-0CB6-475C-A967-393E6F71DEC9}" srcId="{D37BD693-0758-4BCC-9B90-53CCD255A951}" destId="{D1A96817-9416-45A5-85E4-50C88B292B5C}" srcOrd="2" destOrd="0" parTransId="{B968103A-48DF-48B0-8DD2-A9E410B6245E}" sibTransId="{D4290151-013C-481A-BA2B-D861E0FB451D}"/>
    <dgm:cxn modelId="{F7E47A1E-825B-4DC4-A023-04053CDF3A05}" type="presOf" srcId="{BDE9A6BA-2EA1-454D-85BC-3A4C4FA8B296}" destId="{396FA8E4-F147-45A2-82E3-34F1E7C44BB3}" srcOrd="0" destOrd="0" presId="urn:microsoft.com/office/officeart/2005/8/layout/vList3"/>
    <dgm:cxn modelId="{B9906361-AE3A-44ED-A8BD-68807B4714BA}" type="presOf" srcId="{B620303B-884A-42F8-A198-A7A69C58703E}" destId="{7BDE4FEF-0547-4D22-8B36-D2E9104855A8}" srcOrd="0" destOrd="0" presId="urn:microsoft.com/office/officeart/2005/8/layout/vList3"/>
    <dgm:cxn modelId="{7DDB3862-B6B1-463D-9213-E813036C30A0}" srcId="{D37BD693-0758-4BCC-9B90-53CCD255A951}" destId="{B620303B-884A-42F8-A198-A7A69C58703E}" srcOrd="1" destOrd="0" parTransId="{54805990-6B0B-41E1-B653-9A857577579F}" sibTransId="{57F8663A-525D-4F3C-B6FB-2999BD72A2FD}"/>
    <dgm:cxn modelId="{9055A286-AC90-4892-8703-B2CA9934041E}" type="presOf" srcId="{D1A96817-9416-45A5-85E4-50C88B292B5C}" destId="{7CC7571B-A0B8-4CAC-A913-BFBE2698E57F}" srcOrd="0" destOrd="0" presId="urn:microsoft.com/office/officeart/2005/8/layout/vList3"/>
    <dgm:cxn modelId="{2AAC77AF-3924-4FBE-AB44-2CFA9BBD8342}" type="presOf" srcId="{D37BD693-0758-4BCC-9B90-53CCD255A951}" destId="{D385F04F-49E9-41AF-BF41-FFC1D9FDA67A}" srcOrd="0" destOrd="0" presId="urn:microsoft.com/office/officeart/2005/8/layout/vList3"/>
    <dgm:cxn modelId="{69B5EBC1-DAC5-4270-B9C7-F5188D7793C8}" type="presOf" srcId="{350879CD-85FD-44CF-86D0-FD48268426B4}" destId="{6300C5D5-CF85-44E6-995A-443A6AFA7125}" srcOrd="0" destOrd="0" presId="urn:microsoft.com/office/officeart/2005/8/layout/vList3"/>
    <dgm:cxn modelId="{60A6FFD0-A245-4692-A4C7-DCBAA10786A1}" srcId="{D37BD693-0758-4BCC-9B90-53CCD255A951}" destId="{350879CD-85FD-44CF-86D0-FD48268426B4}" srcOrd="3" destOrd="0" parTransId="{00B30826-D967-4C46-BA6C-D44785A3A1C2}" sibTransId="{E82CB0A2-DB03-4743-B806-CBC6240AC445}"/>
    <dgm:cxn modelId="{303499F0-1E60-487E-9878-0B8D4072BD69}" srcId="{D37BD693-0758-4BCC-9B90-53CCD255A951}" destId="{BDE9A6BA-2EA1-454D-85BC-3A4C4FA8B296}" srcOrd="0" destOrd="0" parTransId="{81FD2172-06A5-43D2-B645-FC976A344A83}" sibTransId="{0FA5623F-102B-479D-B3B1-553CDC819821}"/>
    <dgm:cxn modelId="{280276F1-25A0-4628-BCBB-AB80054C1436}" type="presParOf" srcId="{D385F04F-49E9-41AF-BF41-FFC1D9FDA67A}" destId="{4C3CF292-3921-4914-9060-7C9D2C943400}" srcOrd="0" destOrd="0" presId="urn:microsoft.com/office/officeart/2005/8/layout/vList3"/>
    <dgm:cxn modelId="{FEC260BE-071C-4DE9-BC8C-3001EC0D0527}" type="presParOf" srcId="{4C3CF292-3921-4914-9060-7C9D2C943400}" destId="{71661A6A-8689-49EA-8D49-019686E77A4E}" srcOrd="0" destOrd="0" presId="urn:microsoft.com/office/officeart/2005/8/layout/vList3"/>
    <dgm:cxn modelId="{0BA3C3A1-98D1-4BA8-8BA0-31A93E3D83B4}" type="presParOf" srcId="{4C3CF292-3921-4914-9060-7C9D2C943400}" destId="{396FA8E4-F147-45A2-82E3-34F1E7C44BB3}" srcOrd="1" destOrd="0" presId="urn:microsoft.com/office/officeart/2005/8/layout/vList3"/>
    <dgm:cxn modelId="{219B2A52-45F4-4C0F-847D-544D943A7240}" type="presParOf" srcId="{D385F04F-49E9-41AF-BF41-FFC1D9FDA67A}" destId="{3213EFD9-F0F4-4A9E-A331-62FA440D2A37}" srcOrd="1" destOrd="0" presId="urn:microsoft.com/office/officeart/2005/8/layout/vList3"/>
    <dgm:cxn modelId="{2D312B25-DED1-4D92-8C78-3344BECA02A1}" type="presParOf" srcId="{D385F04F-49E9-41AF-BF41-FFC1D9FDA67A}" destId="{0C22265F-45B8-4845-A8A7-182692FB320C}" srcOrd="2" destOrd="0" presId="urn:microsoft.com/office/officeart/2005/8/layout/vList3"/>
    <dgm:cxn modelId="{5DD3EE6B-0EE1-41C9-8CA4-1610DC7DE2AE}" type="presParOf" srcId="{0C22265F-45B8-4845-A8A7-182692FB320C}" destId="{6DB250A9-34AE-4C23-AA7A-2D4600615E6F}" srcOrd="0" destOrd="0" presId="urn:microsoft.com/office/officeart/2005/8/layout/vList3"/>
    <dgm:cxn modelId="{2E9F0B0B-E6A4-42A7-A574-18C7C722AC6A}" type="presParOf" srcId="{0C22265F-45B8-4845-A8A7-182692FB320C}" destId="{7BDE4FEF-0547-4D22-8B36-D2E9104855A8}" srcOrd="1" destOrd="0" presId="urn:microsoft.com/office/officeart/2005/8/layout/vList3"/>
    <dgm:cxn modelId="{9A79E43F-773A-405A-9178-A0D761CA3792}" type="presParOf" srcId="{D385F04F-49E9-41AF-BF41-FFC1D9FDA67A}" destId="{BCABA11B-E5D7-4476-9ADB-E451107815AC}" srcOrd="3" destOrd="0" presId="urn:microsoft.com/office/officeart/2005/8/layout/vList3"/>
    <dgm:cxn modelId="{F003670A-9AC3-4D0B-BC7A-62B063F490C9}" type="presParOf" srcId="{D385F04F-49E9-41AF-BF41-FFC1D9FDA67A}" destId="{8F2A5561-1F21-4B92-B91A-1E201791D044}" srcOrd="4" destOrd="0" presId="urn:microsoft.com/office/officeart/2005/8/layout/vList3"/>
    <dgm:cxn modelId="{2E3D2BA1-3BB8-4C91-829C-B713116F886E}" type="presParOf" srcId="{8F2A5561-1F21-4B92-B91A-1E201791D044}" destId="{E3AD4F3D-CBE7-4C68-B6A9-99E0C025B3F6}" srcOrd="0" destOrd="0" presId="urn:microsoft.com/office/officeart/2005/8/layout/vList3"/>
    <dgm:cxn modelId="{754CCB8E-0E45-480A-8AD3-210ECE9828CE}" type="presParOf" srcId="{8F2A5561-1F21-4B92-B91A-1E201791D044}" destId="{7CC7571B-A0B8-4CAC-A913-BFBE2698E57F}" srcOrd="1" destOrd="0" presId="urn:microsoft.com/office/officeart/2005/8/layout/vList3"/>
    <dgm:cxn modelId="{18E27E9C-DE1F-4956-A108-E06F54AF2BDC}" type="presParOf" srcId="{D385F04F-49E9-41AF-BF41-FFC1D9FDA67A}" destId="{E043CCC3-55F9-4DC8-853B-E9CF34857FBF}" srcOrd="5" destOrd="0" presId="urn:microsoft.com/office/officeart/2005/8/layout/vList3"/>
    <dgm:cxn modelId="{4E0462C1-9C94-4CD1-BB9F-B9327700C114}" type="presParOf" srcId="{D385F04F-49E9-41AF-BF41-FFC1D9FDA67A}" destId="{5C39EB3C-4CD2-4B52-B17C-958C6E3DDAE2}" srcOrd="6" destOrd="0" presId="urn:microsoft.com/office/officeart/2005/8/layout/vList3"/>
    <dgm:cxn modelId="{D617B4BB-ED1A-434C-9952-DA9FF7C59B15}" type="presParOf" srcId="{5C39EB3C-4CD2-4B52-B17C-958C6E3DDAE2}" destId="{CFB20280-790D-4783-B1EA-F0AA14D7240E}" srcOrd="0" destOrd="0" presId="urn:microsoft.com/office/officeart/2005/8/layout/vList3"/>
    <dgm:cxn modelId="{4E47F046-497E-41F7-BB2C-98D168153804}" type="presParOf" srcId="{5C39EB3C-4CD2-4B52-B17C-958C6E3DDAE2}" destId="{6300C5D5-CF85-44E6-995A-443A6AFA712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C64BCD-7C09-49E4-80E4-A4A328E9C22B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49B623-2F1B-4549-9FFC-93DCF094848F}">
      <dgm:prSet phldrT="[Text]" phldr="0" custT="1"/>
      <dgm:spPr/>
      <dgm:t>
        <a:bodyPr/>
        <a:lstStyle/>
        <a:p>
          <a:r>
            <a:rPr lang="en-US" sz="105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Call for Proposals</a:t>
          </a:r>
        </a:p>
      </dgm:t>
    </dgm:pt>
    <dgm:pt modelId="{216B3A64-1C11-478E-A978-FBC6A47038E6}" type="parTrans" cxnId="{0C86C07B-8518-48F8-9E06-516140891073}">
      <dgm:prSet/>
      <dgm:spPr/>
      <dgm:t>
        <a:bodyPr/>
        <a:lstStyle/>
        <a:p>
          <a:endParaRPr lang="en-US" sz="2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C9D733F9-E61F-4D21-BD74-09B5506915E5}" type="sibTrans" cxnId="{0C86C07B-8518-48F8-9E06-516140891073}">
      <dgm:prSet/>
      <dgm:spPr/>
      <dgm:t>
        <a:bodyPr/>
        <a:lstStyle/>
        <a:p>
          <a:endParaRPr lang="en-US" sz="2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71793FEC-CDA9-43C1-BF99-12B990F37230}">
      <dgm:prSet phldrT="[Text]" phldr="0" custT="1"/>
      <dgm:spPr/>
      <dgm:t>
        <a:bodyPr/>
        <a:lstStyle/>
        <a:p>
          <a:r>
            <a:rPr lang="en-US" sz="11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Shortlisting of Cluster Proposals</a:t>
          </a:r>
        </a:p>
      </dgm:t>
    </dgm:pt>
    <dgm:pt modelId="{C80DAEC7-84E9-4B73-8B59-350CF6F6E1D7}" type="parTrans" cxnId="{CCF1834C-5063-4A5F-B684-432E34D90293}">
      <dgm:prSet/>
      <dgm:spPr/>
      <dgm:t>
        <a:bodyPr/>
        <a:lstStyle/>
        <a:p>
          <a:endParaRPr lang="en-US" sz="2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F36F6852-406D-4740-9967-886D321C1F5B}" type="sibTrans" cxnId="{CCF1834C-5063-4A5F-B684-432E34D90293}">
      <dgm:prSet/>
      <dgm:spPr/>
      <dgm:t>
        <a:bodyPr/>
        <a:lstStyle/>
        <a:p>
          <a:endParaRPr lang="en-US" sz="2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A4190BD8-F0D5-4D63-AB1C-62103DF343C6}">
      <dgm:prSet phldrT="[Text]" phldr="0" custT="1"/>
      <dgm:spPr/>
      <dgm:t>
        <a:bodyPr/>
        <a:lstStyle/>
        <a:p>
          <a:r>
            <a:rPr lang="en-US" sz="105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Technical Assistance to elaborate Cluster Development Plan</a:t>
          </a:r>
        </a:p>
      </dgm:t>
    </dgm:pt>
    <dgm:pt modelId="{B5424A50-B5A5-4628-BF5C-E94D00E22620}" type="parTrans" cxnId="{36E3F2A9-0A11-4528-9024-B5D783A03927}">
      <dgm:prSet/>
      <dgm:spPr/>
      <dgm:t>
        <a:bodyPr/>
        <a:lstStyle/>
        <a:p>
          <a:endParaRPr lang="en-US" sz="2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BD3AA7C-E461-40B8-9E80-52E240CC8656}" type="sibTrans" cxnId="{36E3F2A9-0A11-4528-9024-B5D783A03927}">
      <dgm:prSet/>
      <dgm:spPr/>
      <dgm:t>
        <a:bodyPr/>
        <a:lstStyle/>
        <a:p>
          <a:endParaRPr lang="en-US" sz="2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A2DFF31-0905-437E-A05D-12943F17ECEE}">
      <dgm:prSet phldrT="[Text]" phldr="0" custT="1"/>
      <dgm:spPr/>
      <dgm:t>
        <a:bodyPr/>
        <a:lstStyle/>
        <a:p>
          <a:r>
            <a:rPr lang="en-US" sz="11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Investment Panel</a:t>
          </a:r>
        </a:p>
      </dgm:t>
    </dgm:pt>
    <dgm:pt modelId="{63A6D741-D46E-4475-9CBF-BADA42AA86B4}" type="parTrans" cxnId="{F74A2D8D-ECC4-4A44-9EB2-180DB849ED3C}">
      <dgm:prSet/>
      <dgm:spPr/>
      <dgm:t>
        <a:bodyPr/>
        <a:lstStyle/>
        <a:p>
          <a:endParaRPr lang="en-US" sz="2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A421533C-CA9E-49A1-9A76-208AF7ED0A61}" type="sibTrans" cxnId="{F74A2D8D-ECC4-4A44-9EB2-180DB849ED3C}">
      <dgm:prSet/>
      <dgm:spPr/>
      <dgm:t>
        <a:bodyPr/>
        <a:lstStyle/>
        <a:p>
          <a:endParaRPr lang="en-US" sz="2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2C533CD-4948-41D1-A67E-378EE8FD777F}">
      <dgm:prSet phldrT="[Text]" phldr="0" custT="1"/>
      <dgm:spPr/>
      <dgm:t>
        <a:bodyPr/>
        <a:lstStyle/>
        <a:p>
          <a:r>
            <a:rPr lang="en-US" sz="8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Recommendation of Clusters to receive implementation grant funds</a:t>
          </a:r>
        </a:p>
      </dgm:t>
    </dgm:pt>
    <dgm:pt modelId="{6EE95743-6B78-498D-BC33-83C5C1070750}" type="parTrans" cxnId="{C37D259C-F003-4131-8410-FAC6F1826582}">
      <dgm:prSet/>
      <dgm:spPr/>
      <dgm:t>
        <a:bodyPr/>
        <a:lstStyle/>
        <a:p>
          <a:endParaRPr lang="en-US" sz="2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94E379D6-1F46-4035-80F3-ACAC9AA0AECA}" type="sibTrans" cxnId="{C37D259C-F003-4131-8410-FAC6F1826582}">
      <dgm:prSet/>
      <dgm:spPr/>
      <dgm:t>
        <a:bodyPr/>
        <a:lstStyle/>
        <a:p>
          <a:endParaRPr lang="en-US" sz="2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7D289686-688F-48C7-8002-4278B98E0F5E}" type="pres">
      <dgm:prSet presAssocID="{84C64BCD-7C09-49E4-80E4-A4A328E9C22B}" presName="Name0" presStyleCnt="0">
        <dgm:presLayoutVars>
          <dgm:dir/>
          <dgm:animOne val="branch"/>
          <dgm:animLvl val="lvl"/>
        </dgm:presLayoutVars>
      </dgm:prSet>
      <dgm:spPr/>
    </dgm:pt>
    <dgm:pt modelId="{46795A30-BE00-44E7-B726-89D1C5E8C80D}" type="pres">
      <dgm:prSet presAssocID="{6349B623-2F1B-4549-9FFC-93DCF094848F}" presName="chaos" presStyleCnt="0"/>
      <dgm:spPr/>
    </dgm:pt>
    <dgm:pt modelId="{E760DA5B-E9A6-4334-9E85-C0643E871330}" type="pres">
      <dgm:prSet presAssocID="{6349B623-2F1B-4549-9FFC-93DCF094848F}" presName="parTx1" presStyleLbl="revTx" presStyleIdx="0" presStyleCnt="4"/>
      <dgm:spPr/>
    </dgm:pt>
    <dgm:pt modelId="{A0D0189D-5BCC-41DF-BB58-A6A0AB118409}" type="pres">
      <dgm:prSet presAssocID="{6349B623-2F1B-4549-9FFC-93DCF094848F}" presName="c1" presStyleLbl="node1" presStyleIdx="0" presStyleCnt="19"/>
      <dgm:spPr/>
    </dgm:pt>
    <dgm:pt modelId="{373824B2-9CE8-4E49-915E-569570DF46B2}" type="pres">
      <dgm:prSet presAssocID="{6349B623-2F1B-4549-9FFC-93DCF094848F}" presName="c2" presStyleLbl="node1" presStyleIdx="1" presStyleCnt="19"/>
      <dgm:spPr/>
    </dgm:pt>
    <dgm:pt modelId="{94341C6F-2C91-4AC0-98CF-2EDF942A502A}" type="pres">
      <dgm:prSet presAssocID="{6349B623-2F1B-4549-9FFC-93DCF094848F}" presName="c3" presStyleLbl="node1" presStyleIdx="2" presStyleCnt="19"/>
      <dgm:spPr/>
    </dgm:pt>
    <dgm:pt modelId="{B84E7E75-A189-4267-9992-73B89DFA7D77}" type="pres">
      <dgm:prSet presAssocID="{6349B623-2F1B-4549-9FFC-93DCF094848F}" presName="c4" presStyleLbl="node1" presStyleIdx="3" presStyleCnt="19"/>
      <dgm:spPr/>
    </dgm:pt>
    <dgm:pt modelId="{2B6B340E-BE93-45FB-A9F1-D015F95E383E}" type="pres">
      <dgm:prSet presAssocID="{6349B623-2F1B-4549-9FFC-93DCF094848F}" presName="c5" presStyleLbl="node1" presStyleIdx="4" presStyleCnt="19"/>
      <dgm:spPr/>
    </dgm:pt>
    <dgm:pt modelId="{23FE4AA4-7F05-4444-AFCC-56BA48A45438}" type="pres">
      <dgm:prSet presAssocID="{6349B623-2F1B-4549-9FFC-93DCF094848F}" presName="c6" presStyleLbl="node1" presStyleIdx="5" presStyleCnt="19"/>
      <dgm:spPr/>
    </dgm:pt>
    <dgm:pt modelId="{CB0B3D4B-5845-4888-996A-D566762156AF}" type="pres">
      <dgm:prSet presAssocID="{6349B623-2F1B-4549-9FFC-93DCF094848F}" presName="c7" presStyleLbl="node1" presStyleIdx="6" presStyleCnt="19"/>
      <dgm:spPr/>
    </dgm:pt>
    <dgm:pt modelId="{302125BA-5955-4DBF-A9E9-6A337B69E676}" type="pres">
      <dgm:prSet presAssocID="{6349B623-2F1B-4549-9FFC-93DCF094848F}" presName="c8" presStyleLbl="node1" presStyleIdx="7" presStyleCnt="19"/>
      <dgm:spPr/>
    </dgm:pt>
    <dgm:pt modelId="{32463EFA-D0C3-42FA-B032-F266279A7D6E}" type="pres">
      <dgm:prSet presAssocID="{6349B623-2F1B-4549-9FFC-93DCF094848F}" presName="c9" presStyleLbl="node1" presStyleIdx="8" presStyleCnt="19"/>
      <dgm:spPr/>
    </dgm:pt>
    <dgm:pt modelId="{D9C5CC83-EF22-4792-B820-CFBB8C672787}" type="pres">
      <dgm:prSet presAssocID="{6349B623-2F1B-4549-9FFC-93DCF094848F}" presName="c10" presStyleLbl="node1" presStyleIdx="9" presStyleCnt="19"/>
      <dgm:spPr/>
    </dgm:pt>
    <dgm:pt modelId="{08B8F553-C9C6-4184-ACA7-3D38316A415A}" type="pres">
      <dgm:prSet presAssocID="{6349B623-2F1B-4549-9FFC-93DCF094848F}" presName="c11" presStyleLbl="node1" presStyleIdx="10" presStyleCnt="19"/>
      <dgm:spPr/>
    </dgm:pt>
    <dgm:pt modelId="{E19E78C8-8A09-4668-A38A-3D414737699E}" type="pres">
      <dgm:prSet presAssocID="{6349B623-2F1B-4549-9FFC-93DCF094848F}" presName="c12" presStyleLbl="node1" presStyleIdx="11" presStyleCnt="19"/>
      <dgm:spPr/>
    </dgm:pt>
    <dgm:pt modelId="{D0A643F0-E434-4916-B1C7-FFEE8177BD81}" type="pres">
      <dgm:prSet presAssocID="{6349B623-2F1B-4549-9FFC-93DCF094848F}" presName="c13" presStyleLbl="node1" presStyleIdx="12" presStyleCnt="19"/>
      <dgm:spPr/>
    </dgm:pt>
    <dgm:pt modelId="{EF388F75-763A-4C16-909B-9A3D0154D4FD}" type="pres">
      <dgm:prSet presAssocID="{6349B623-2F1B-4549-9FFC-93DCF094848F}" presName="c14" presStyleLbl="node1" presStyleIdx="13" presStyleCnt="19"/>
      <dgm:spPr/>
    </dgm:pt>
    <dgm:pt modelId="{2FC842F4-55B8-4A72-9DA6-A4D8599263E8}" type="pres">
      <dgm:prSet presAssocID="{6349B623-2F1B-4549-9FFC-93DCF094848F}" presName="c15" presStyleLbl="node1" presStyleIdx="14" presStyleCnt="19"/>
      <dgm:spPr/>
    </dgm:pt>
    <dgm:pt modelId="{38663696-3184-4B1B-9785-BE3239553BD5}" type="pres">
      <dgm:prSet presAssocID="{6349B623-2F1B-4549-9FFC-93DCF094848F}" presName="c16" presStyleLbl="node1" presStyleIdx="15" presStyleCnt="19"/>
      <dgm:spPr/>
    </dgm:pt>
    <dgm:pt modelId="{3E7949C1-4C02-4E6E-9EC0-06CCC5ACED22}" type="pres">
      <dgm:prSet presAssocID="{6349B623-2F1B-4549-9FFC-93DCF094848F}" presName="c17" presStyleLbl="node1" presStyleIdx="16" presStyleCnt="19"/>
      <dgm:spPr/>
    </dgm:pt>
    <dgm:pt modelId="{340176CE-82DA-4C6A-AB1C-CFC201C75312}" type="pres">
      <dgm:prSet presAssocID="{6349B623-2F1B-4549-9FFC-93DCF094848F}" presName="c18" presStyleLbl="node1" presStyleIdx="17" presStyleCnt="19"/>
      <dgm:spPr/>
    </dgm:pt>
    <dgm:pt modelId="{6E8C25F3-C7AE-4BB5-BCB3-163CBFE89391}" type="pres">
      <dgm:prSet presAssocID="{C9D733F9-E61F-4D21-BD74-09B5506915E5}" presName="chevronComposite1" presStyleCnt="0"/>
      <dgm:spPr/>
    </dgm:pt>
    <dgm:pt modelId="{BF7F8179-D6D3-4728-B497-4B74D819B4AE}" type="pres">
      <dgm:prSet presAssocID="{C9D733F9-E61F-4D21-BD74-09B5506915E5}" presName="chevron1" presStyleLbl="sibTrans2D1" presStyleIdx="0" presStyleCnt="4"/>
      <dgm:spPr/>
    </dgm:pt>
    <dgm:pt modelId="{2FCFB2C9-8ABA-46F1-B21A-4F8549C22CFC}" type="pres">
      <dgm:prSet presAssocID="{C9D733F9-E61F-4D21-BD74-09B5506915E5}" presName="spChevron1" presStyleCnt="0"/>
      <dgm:spPr/>
    </dgm:pt>
    <dgm:pt modelId="{F1C8679F-79E0-430F-9CF0-BC879FD27904}" type="pres">
      <dgm:prSet presAssocID="{71793FEC-CDA9-43C1-BF99-12B990F37230}" presName="middle" presStyleCnt="0"/>
      <dgm:spPr/>
    </dgm:pt>
    <dgm:pt modelId="{5FD37687-898C-4E86-A1BE-C6BDF3C960AA}" type="pres">
      <dgm:prSet presAssocID="{71793FEC-CDA9-43C1-BF99-12B990F37230}" presName="parTxMid" presStyleLbl="revTx" presStyleIdx="1" presStyleCnt="4"/>
      <dgm:spPr/>
    </dgm:pt>
    <dgm:pt modelId="{C9F027A4-9235-41A9-9F3E-2A048AE9151A}" type="pres">
      <dgm:prSet presAssocID="{71793FEC-CDA9-43C1-BF99-12B990F37230}" presName="spMid" presStyleCnt="0"/>
      <dgm:spPr/>
    </dgm:pt>
    <dgm:pt modelId="{7852F868-4E0E-4306-BD68-616CABD95335}" type="pres">
      <dgm:prSet presAssocID="{F36F6852-406D-4740-9967-886D321C1F5B}" presName="chevronComposite1" presStyleCnt="0"/>
      <dgm:spPr/>
    </dgm:pt>
    <dgm:pt modelId="{875A6202-71E2-4A54-98AC-6F1C9F4F8E26}" type="pres">
      <dgm:prSet presAssocID="{F36F6852-406D-4740-9967-886D321C1F5B}" presName="chevron1" presStyleLbl="sibTrans2D1" presStyleIdx="1" presStyleCnt="4"/>
      <dgm:spPr/>
    </dgm:pt>
    <dgm:pt modelId="{CB87A4F1-6C56-4107-B060-99C2C83049AA}" type="pres">
      <dgm:prSet presAssocID="{F36F6852-406D-4740-9967-886D321C1F5B}" presName="spChevron1" presStyleCnt="0"/>
      <dgm:spPr/>
    </dgm:pt>
    <dgm:pt modelId="{057D6D97-CDFD-4F21-B3B4-8C3AE82CD070}" type="pres">
      <dgm:prSet presAssocID="{A4190BD8-F0D5-4D63-AB1C-62103DF343C6}" presName="middle" presStyleCnt="0"/>
      <dgm:spPr/>
    </dgm:pt>
    <dgm:pt modelId="{684166A6-8353-4393-BEB0-E4D339020909}" type="pres">
      <dgm:prSet presAssocID="{A4190BD8-F0D5-4D63-AB1C-62103DF343C6}" presName="parTxMid" presStyleLbl="revTx" presStyleIdx="2" presStyleCnt="4"/>
      <dgm:spPr/>
    </dgm:pt>
    <dgm:pt modelId="{FDA04757-08C2-4E13-92E4-D1658C3D6957}" type="pres">
      <dgm:prSet presAssocID="{A4190BD8-F0D5-4D63-AB1C-62103DF343C6}" presName="spMid" presStyleCnt="0"/>
      <dgm:spPr/>
    </dgm:pt>
    <dgm:pt modelId="{6780AD1A-A2C8-4A36-BA5B-5AB9E486CA55}" type="pres">
      <dgm:prSet presAssocID="{2BD3AA7C-E461-40B8-9E80-52E240CC8656}" presName="chevronComposite1" presStyleCnt="0"/>
      <dgm:spPr/>
    </dgm:pt>
    <dgm:pt modelId="{D7A1668E-6849-4D98-AA9C-FC5000277288}" type="pres">
      <dgm:prSet presAssocID="{2BD3AA7C-E461-40B8-9E80-52E240CC8656}" presName="chevron1" presStyleLbl="sibTrans2D1" presStyleIdx="2" presStyleCnt="4"/>
      <dgm:spPr/>
    </dgm:pt>
    <dgm:pt modelId="{86CBD8F6-6F97-41ED-B265-0F488373FB0B}" type="pres">
      <dgm:prSet presAssocID="{2BD3AA7C-E461-40B8-9E80-52E240CC8656}" presName="spChevron1" presStyleCnt="0"/>
      <dgm:spPr/>
    </dgm:pt>
    <dgm:pt modelId="{10FFB9B4-B4F2-4770-B4AD-95D4516F3EB2}" type="pres">
      <dgm:prSet presAssocID="{DA2DFF31-0905-437E-A05D-12943F17ECEE}" presName="middle" presStyleCnt="0"/>
      <dgm:spPr/>
    </dgm:pt>
    <dgm:pt modelId="{8711F8CE-3DF8-4EF3-A7DB-A71E6062F486}" type="pres">
      <dgm:prSet presAssocID="{DA2DFF31-0905-437E-A05D-12943F17ECEE}" presName="parTxMid" presStyleLbl="revTx" presStyleIdx="3" presStyleCnt="4"/>
      <dgm:spPr/>
    </dgm:pt>
    <dgm:pt modelId="{D14F1C6C-7CD3-4AB3-A74C-BED2EE4CC3E8}" type="pres">
      <dgm:prSet presAssocID="{DA2DFF31-0905-437E-A05D-12943F17ECEE}" presName="spMid" presStyleCnt="0"/>
      <dgm:spPr/>
    </dgm:pt>
    <dgm:pt modelId="{A18EE20D-A6A1-4F2D-BF15-A496FD956C75}" type="pres">
      <dgm:prSet presAssocID="{A421533C-CA9E-49A1-9A76-208AF7ED0A61}" presName="chevronComposite1" presStyleCnt="0"/>
      <dgm:spPr/>
    </dgm:pt>
    <dgm:pt modelId="{87947EAA-360E-463B-88AC-71D9E606AED8}" type="pres">
      <dgm:prSet presAssocID="{A421533C-CA9E-49A1-9A76-208AF7ED0A61}" presName="chevron1" presStyleLbl="sibTrans2D1" presStyleIdx="3" presStyleCnt="4"/>
      <dgm:spPr/>
    </dgm:pt>
    <dgm:pt modelId="{7BEB604B-3CDD-4377-95CC-2FAFC6EDDC5C}" type="pres">
      <dgm:prSet presAssocID="{A421533C-CA9E-49A1-9A76-208AF7ED0A61}" presName="spChevron1" presStyleCnt="0"/>
      <dgm:spPr/>
    </dgm:pt>
    <dgm:pt modelId="{6D612727-68F8-4BC2-81F1-7721CD94E669}" type="pres">
      <dgm:prSet presAssocID="{D2C533CD-4948-41D1-A67E-378EE8FD777F}" presName="last" presStyleCnt="0"/>
      <dgm:spPr/>
    </dgm:pt>
    <dgm:pt modelId="{CC49580C-A7F4-457D-AF5D-622C49512682}" type="pres">
      <dgm:prSet presAssocID="{D2C533CD-4948-41D1-A67E-378EE8FD777F}" presName="circleTx" presStyleLbl="node1" presStyleIdx="18" presStyleCnt="19"/>
      <dgm:spPr/>
    </dgm:pt>
    <dgm:pt modelId="{9B51F677-7303-44EE-9150-A1848D233F11}" type="pres">
      <dgm:prSet presAssocID="{D2C533CD-4948-41D1-A67E-378EE8FD777F}" presName="spN" presStyleCnt="0"/>
      <dgm:spPr/>
    </dgm:pt>
  </dgm:ptLst>
  <dgm:cxnLst>
    <dgm:cxn modelId="{CCF1834C-5063-4A5F-B684-432E34D90293}" srcId="{84C64BCD-7C09-49E4-80E4-A4A328E9C22B}" destId="{71793FEC-CDA9-43C1-BF99-12B990F37230}" srcOrd="1" destOrd="0" parTransId="{C80DAEC7-84E9-4B73-8B59-350CF6F6E1D7}" sibTransId="{F36F6852-406D-4740-9967-886D321C1F5B}"/>
    <dgm:cxn modelId="{190C5256-0098-4B4B-A8C0-455BC49325B3}" type="presOf" srcId="{71793FEC-CDA9-43C1-BF99-12B990F37230}" destId="{5FD37687-898C-4E86-A1BE-C6BDF3C960AA}" srcOrd="0" destOrd="0" presId="urn:microsoft.com/office/officeart/2009/3/layout/RandomtoResultProcess"/>
    <dgm:cxn modelId="{0CC3A37B-A090-4DA8-9754-558AB8F2B6AD}" type="presOf" srcId="{D2C533CD-4948-41D1-A67E-378EE8FD777F}" destId="{CC49580C-A7F4-457D-AF5D-622C49512682}" srcOrd="0" destOrd="0" presId="urn:microsoft.com/office/officeart/2009/3/layout/RandomtoResultProcess"/>
    <dgm:cxn modelId="{0C86C07B-8518-48F8-9E06-516140891073}" srcId="{84C64BCD-7C09-49E4-80E4-A4A328E9C22B}" destId="{6349B623-2F1B-4549-9FFC-93DCF094848F}" srcOrd="0" destOrd="0" parTransId="{216B3A64-1C11-478E-A978-FBC6A47038E6}" sibTransId="{C9D733F9-E61F-4D21-BD74-09B5506915E5}"/>
    <dgm:cxn modelId="{F74A2D8D-ECC4-4A44-9EB2-180DB849ED3C}" srcId="{84C64BCD-7C09-49E4-80E4-A4A328E9C22B}" destId="{DA2DFF31-0905-437E-A05D-12943F17ECEE}" srcOrd="3" destOrd="0" parTransId="{63A6D741-D46E-4475-9CBF-BADA42AA86B4}" sibTransId="{A421533C-CA9E-49A1-9A76-208AF7ED0A61}"/>
    <dgm:cxn modelId="{767C9E97-46CE-4A95-BB3B-BDB7733E9146}" type="presOf" srcId="{DA2DFF31-0905-437E-A05D-12943F17ECEE}" destId="{8711F8CE-3DF8-4EF3-A7DB-A71E6062F486}" srcOrd="0" destOrd="0" presId="urn:microsoft.com/office/officeart/2009/3/layout/RandomtoResultProcess"/>
    <dgm:cxn modelId="{C37D259C-F003-4131-8410-FAC6F1826582}" srcId="{84C64BCD-7C09-49E4-80E4-A4A328E9C22B}" destId="{D2C533CD-4948-41D1-A67E-378EE8FD777F}" srcOrd="4" destOrd="0" parTransId="{6EE95743-6B78-498D-BC33-83C5C1070750}" sibTransId="{94E379D6-1F46-4035-80F3-ACAC9AA0AECA}"/>
    <dgm:cxn modelId="{B666799D-E8CF-4A02-A4B0-C4FEB1965B99}" type="presOf" srcId="{A4190BD8-F0D5-4D63-AB1C-62103DF343C6}" destId="{684166A6-8353-4393-BEB0-E4D339020909}" srcOrd="0" destOrd="0" presId="urn:microsoft.com/office/officeart/2009/3/layout/RandomtoResultProcess"/>
    <dgm:cxn modelId="{36E3F2A9-0A11-4528-9024-B5D783A03927}" srcId="{84C64BCD-7C09-49E4-80E4-A4A328E9C22B}" destId="{A4190BD8-F0D5-4D63-AB1C-62103DF343C6}" srcOrd="2" destOrd="0" parTransId="{B5424A50-B5A5-4628-BF5C-E94D00E22620}" sibTransId="{2BD3AA7C-E461-40B8-9E80-52E240CC8656}"/>
    <dgm:cxn modelId="{087F4BBC-1E28-4BC5-929B-EFE1BD3C09B0}" type="presOf" srcId="{6349B623-2F1B-4549-9FFC-93DCF094848F}" destId="{E760DA5B-E9A6-4334-9E85-C0643E871330}" srcOrd="0" destOrd="0" presId="urn:microsoft.com/office/officeart/2009/3/layout/RandomtoResultProcess"/>
    <dgm:cxn modelId="{5CC041F0-9992-4064-8775-7A4D5EB53762}" type="presOf" srcId="{84C64BCD-7C09-49E4-80E4-A4A328E9C22B}" destId="{7D289686-688F-48C7-8002-4278B98E0F5E}" srcOrd="0" destOrd="0" presId="urn:microsoft.com/office/officeart/2009/3/layout/RandomtoResultProcess"/>
    <dgm:cxn modelId="{35A2C95D-35E3-4CBC-9772-7B9C3DEE9C7D}" type="presParOf" srcId="{7D289686-688F-48C7-8002-4278B98E0F5E}" destId="{46795A30-BE00-44E7-B726-89D1C5E8C80D}" srcOrd="0" destOrd="0" presId="urn:microsoft.com/office/officeart/2009/3/layout/RandomtoResultProcess"/>
    <dgm:cxn modelId="{F9BED007-400D-4E41-A164-4450619DB867}" type="presParOf" srcId="{46795A30-BE00-44E7-B726-89D1C5E8C80D}" destId="{E760DA5B-E9A6-4334-9E85-C0643E871330}" srcOrd="0" destOrd="0" presId="urn:microsoft.com/office/officeart/2009/3/layout/RandomtoResultProcess"/>
    <dgm:cxn modelId="{54F8C946-149C-4421-90E6-F03AB3A83522}" type="presParOf" srcId="{46795A30-BE00-44E7-B726-89D1C5E8C80D}" destId="{A0D0189D-5BCC-41DF-BB58-A6A0AB118409}" srcOrd="1" destOrd="0" presId="urn:microsoft.com/office/officeart/2009/3/layout/RandomtoResultProcess"/>
    <dgm:cxn modelId="{594DDC7E-3828-49DE-A775-DC2F8B43DDC9}" type="presParOf" srcId="{46795A30-BE00-44E7-B726-89D1C5E8C80D}" destId="{373824B2-9CE8-4E49-915E-569570DF46B2}" srcOrd="2" destOrd="0" presId="urn:microsoft.com/office/officeart/2009/3/layout/RandomtoResultProcess"/>
    <dgm:cxn modelId="{532BF76B-99C0-4270-B2F9-A76E977E0A11}" type="presParOf" srcId="{46795A30-BE00-44E7-B726-89D1C5E8C80D}" destId="{94341C6F-2C91-4AC0-98CF-2EDF942A502A}" srcOrd="3" destOrd="0" presId="urn:microsoft.com/office/officeart/2009/3/layout/RandomtoResultProcess"/>
    <dgm:cxn modelId="{165C0B2C-8291-4946-8399-0412361BD969}" type="presParOf" srcId="{46795A30-BE00-44E7-B726-89D1C5E8C80D}" destId="{B84E7E75-A189-4267-9992-73B89DFA7D77}" srcOrd="4" destOrd="0" presId="urn:microsoft.com/office/officeart/2009/3/layout/RandomtoResultProcess"/>
    <dgm:cxn modelId="{CF6DA92D-92EC-40A4-BEA6-148B7CE1564E}" type="presParOf" srcId="{46795A30-BE00-44E7-B726-89D1C5E8C80D}" destId="{2B6B340E-BE93-45FB-A9F1-D015F95E383E}" srcOrd="5" destOrd="0" presId="urn:microsoft.com/office/officeart/2009/3/layout/RandomtoResultProcess"/>
    <dgm:cxn modelId="{F6E979D3-46AB-4361-AA94-459A907EA764}" type="presParOf" srcId="{46795A30-BE00-44E7-B726-89D1C5E8C80D}" destId="{23FE4AA4-7F05-4444-AFCC-56BA48A45438}" srcOrd="6" destOrd="0" presId="urn:microsoft.com/office/officeart/2009/3/layout/RandomtoResultProcess"/>
    <dgm:cxn modelId="{55AC2EA7-C02B-4B84-B5AF-C68FE00BAF54}" type="presParOf" srcId="{46795A30-BE00-44E7-B726-89D1C5E8C80D}" destId="{CB0B3D4B-5845-4888-996A-D566762156AF}" srcOrd="7" destOrd="0" presId="urn:microsoft.com/office/officeart/2009/3/layout/RandomtoResultProcess"/>
    <dgm:cxn modelId="{D84F1A18-D05C-4610-A1EB-88E388580066}" type="presParOf" srcId="{46795A30-BE00-44E7-B726-89D1C5E8C80D}" destId="{302125BA-5955-4DBF-A9E9-6A337B69E676}" srcOrd="8" destOrd="0" presId="urn:microsoft.com/office/officeart/2009/3/layout/RandomtoResultProcess"/>
    <dgm:cxn modelId="{42CC5785-EB51-4BF2-873C-0D6D1B93E003}" type="presParOf" srcId="{46795A30-BE00-44E7-B726-89D1C5E8C80D}" destId="{32463EFA-D0C3-42FA-B032-F266279A7D6E}" srcOrd="9" destOrd="0" presId="urn:microsoft.com/office/officeart/2009/3/layout/RandomtoResultProcess"/>
    <dgm:cxn modelId="{722ACBA2-E6B7-499F-AAA3-0A26E88D39D3}" type="presParOf" srcId="{46795A30-BE00-44E7-B726-89D1C5E8C80D}" destId="{D9C5CC83-EF22-4792-B820-CFBB8C672787}" srcOrd="10" destOrd="0" presId="urn:microsoft.com/office/officeart/2009/3/layout/RandomtoResultProcess"/>
    <dgm:cxn modelId="{B5BB47E3-92BD-4B9E-9805-32886A483A8D}" type="presParOf" srcId="{46795A30-BE00-44E7-B726-89D1C5E8C80D}" destId="{08B8F553-C9C6-4184-ACA7-3D38316A415A}" srcOrd="11" destOrd="0" presId="urn:microsoft.com/office/officeart/2009/3/layout/RandomtoResultProcess"/>
    <dgm:cxn modelId="{E056B410-B038-4843-B6D0-4665A487939F}" type="presParOf" srcId="{46795A30-BE00-44E7-B726-89D1C5E8C80D}" destId="{E19E78C8-8A09-4668-A38A-3D414737699E}" srcOrd="12" destOrd="0" presId="urn:microsoft.com/office/officeart/2009/3/layout/RandomtoResultProcess"/>
    <dgm:cxn modelId="{E937AAC9-97C7-4E5F-BEB3-BE3F237B6CE6}" type="presParOf" srcId="{46795A30-BE00-44E7-B726-89D1C5E8C80D}" destId="{D0A643F0-E434-4916-B1C7-FFEE8177BD81}" srcOrd="13" destOrd="0" presId="urn:microsoft.com/office/officeart/2009/3/layout/RandomtoResultProcess"/>
    <dgm:cxn modelId="{928CC6D1-6C88-4E4E-8270-7F96AF2F8434}" type="presParOf" srcId="{46795A30-BE00-44E7-B726-89D1C5E8C80D}" destId="{EF388F75-763A-4C16-909B-9A3D0154D4FD}" srcOrd="14" destOrd="0" presId="urn:microsoft.com/office/officeart/2009/3/layout/RandomtoResultProcess"/>
    <dgm:cxn modelId="{85B126A5-4F1E-4202-BBF9-4F4E7EA93E9B}" type="presParOf" srcId="{46795A30-BE00-44E7-B726-89D1C5E8C80D}" destId="{2FC842F4-55B8-4A72-9DA6-A4D8599263E8}" srcOrd="15" destOrd="0" presId="urn:microsoft.com/office/officeart/2009/3/layout/RandomtoResultProcess"/>
    <dgm:cxn modelId="{B136A3A2-F147-4754-A12E-D77CFABEE7FD}" type="presParOf" srcId="{46795A30-BE00-44E7-B726-89D1C5E8C80D}" destId="{38663696-3184-4B1B-9785-BE3239553BD5}" srcOrd="16" destOrd="0" presId="urn:microsoft.com/office/officeart/2009/3/layout/RandomtoResultProcess"/>
    <dgm:cxn modelId="{7C4D21C5-F5CA-4062-B705-8BA631DDBE39}" type="presParOf" srcId="{46795A30-BE00-44E7-B726-89D1C5E8C80D}" destId="{3E7949C1-4C02-4E6E-9EC0-06CCC5ACED22}" srcOrd="17" destOrd="0" presId="urn:microsoft.com/office/officeart/2009/3/layout/RandomtoResultProcess"/>
    <dgm:cxn modelId="{F4558124-3306-42B2-8708-CA0AA88023A6}" type="presParOf" srcId="{46795A30-BE00-44E7-B726-89D1C5E8C80D}" destId="{340176CE-82DA-4C6A-AB1C-CFC201C75312}" srcOrd="18" destOrd="0" presId="urn:microsoft.com/office/officeart/2009/3/layout/RandomtoResultProcess"/>
    <dgm:cxn modelId="{2917A0A3-AE7B-4F5E-8412-4193C9C672F2}" type="presParOf" srcId="{7D289686-688F-48C7-8002-4278B98E0F5E}" destId="{6E8C25F3-C7AE-4BB5-BCB3-163CBFE89391}" srcOrd="1" destOrd="0" presId="urn:microsoft.com/office/officeart/2009/3/layout/RandomtoResultProcess"/>
    <dgm:cxn modelId="{3CBBAA50-0E4D-4093-8861-79737CE71B44}" type="presParOf" srcId="{6E8C25F3-C7AE-4BB5-BCB3-163CBFE89391}" destId="{BF7F8179-D6D3-4728-B497-4B74D819B4AE}" srcOrd="0" destOrd="0" presId="urn:microsoft.com/office/officeart/2009/3/layout/RandomtoResultProcess"/>
    <dgm:cxn modelId="{553CCCED-C067-48FA-8708-92691AFADE22}" type="presParOf" srcId="{6E8C25F3-C7AE-4BB5-BCB3-163CBFE89391}" destId="{2FCFB2C9-8ABA-46F1-B21A-4F8549C22CFC}" srcOrd="1" destOrd="0" presId="urn:microsoft.com/office/officeart/2009/3/layout/RandomtoResultProcess"/>
    <dgm:cxn modelId="{EA63FBDC-80E3-4935-B1EA-A4C5166AC39F}" type="presParOf" srcId="{7D289686-688F-48C7-8002-4278B98E0F5E}" destId="{F1C8679F-79E0-430F-9CF0-BC879FD27904}" srcOrd="2" destOrd="0" presId="urn:microsoft.com/office/officeart/2009/3/layout/RandomtoResultProcess"/>
    <dgm:cxn modelId="{444CA181-8C55-44B3-8760-C9439F0FAA3F}" type="presParOf" srcId="{F1C8679F-79E0-430F-9CF0-BC879FD27904}" destId="{5FD37687-898C-4E86-A1BE-C6BDF3C960AA}" srcOrd="0" destOrd="0" presId="urn:microsoft.com/office/officeart/2009/3/layout/RandomtoResultProcess"/>
    <dgm:cxn modelId="{7A1128A3-17F1-4A15-9EBF-F4BF30D8C944}" type="presParOf" srcId="{F1C8679F-79E0-430F-9CF0-BC879FD27904}" destId="{C9F027A4-9235-41A9-9F3E-2A048AE9151A}" srcOrd="1" destOrd="0" presId="urn:microsoft.com/office/officeart/2009/3/layout/RandomtoResultProcess"/>
    <dgm:cxn modelId="{4757D628-5798-498A-BAF7-93048A5F2ABA}" type="presParOf" srcId="{7D289686-688F-48C7-8002-4278B98E0F5E}" destId="{7852F868-4E0E-4306-BD68-616CABD95335}" srcOrd="3" destOrd="0" presId="urn:microsoft.com/office/officeart/2009/3/layout/RandomtoResultProcess"/>
    <dgm:cxn modelId="{2F9C3BB5-7C43-4331-A3B5-FD9D986727A6}" type="presParOf" srcId="{7852F868-4E0E-4306-BD68-616CABD95335}" destId="{875A6202-71E2-4A54-98AC-6F1C9F4F8E26}" srcOrd="0" destOrd="0" presId="urn:microsoft.com/office/officeart/2009/3/layout/RandomtoResultProcess"/>
    <dgm:cxn modelId="{B9BCB8F7-3FF7-46C1-A737-C805CDF0ED70}" type="presParOf" srcId="{7852F868-4E0E-4306-BD68-616CABD95335}" destId="{CB87A4F1-6C56-4107-B060-99C2C83049AA}" srcOrd="1" destOrd="0" presId="urn:microsoft.com/office/officeart/2009/3/layout/RandomtoResultProcess"/>
    <dgm:cxn modelId="{B89FDCD6-64DE-4D22-9802-6E8E68FAE82E}" type="presParOf" srcId="{7D289686-688F-48C7-8002-4278B98E0F5E}" destId="{057D6D97-CDFD-4F21-B3B4-8C3AE82CD070}" srcOrd="4" destOrd="0" presId="urn:microsoft.com/office/officeart/2009/3/layout/RandomtoResultProcess"/>
    <dgm:cxn modelId="{91B8886C-DD54-42B6-8379-BF980B1A5696}" type="presParOf" srcId="{057D6D97-CDFD-4F21-B3B4-8C3AE82CD070}" destId="{684166A6-8353-4393-BEB0-E4D339020909}" srcOrd="0" destOrd="0" presId="urn:microsoft.com/office/officeart/2009/3/layout/RandomtoResultProcess"/>
    <dgm:cxn modelId="{70628193-4550-4001-A25E-68DB2DFDFBDF}" type="presParOf" srcId="{057D6D97-CDFD-4F21-B3B4-8C3AE82CD070}" destId="{FDA04757-08C2-4E13-92E4-D1658C3D6957}" srcOrd="1" destOrd="0" presId="urn:microsoft.com/office/officeart/2009/3/layout/RandomtoResultProcess"/>
    <dgm:cxn modelId="{0FFB3AA4-DE39-439A-834B-DEA6FA9A5D2F}" type="presParOf" srcId="{7D289686-688F-48C7-8002-4278B98E0F5E}" destId="{6780AD1A-A2C8-4A36-BA5B-5AB9E486CA55}" srcOrd="5" destOrd="0" presId="urn:microsoft.com/office/officeart/2009/3/layout/RandomtoResultProcess"/>
    <dgm:cxn modelId="{F202A622-0292-4D73-8B3D-AE25483079AE}" type="presParOf" srcId="{6780AD1A-A2C8-4A36-BA5B-5AB9E486CA55}" destId="{D7A1668E-6849-4D98-AA9C-FC5000277288}" srcOrd="0" destOrd="0" presId="urn:microsoft.com/office/officeart/2009/3/layout/RandomtoResultProcess"/>
    <dgm:cxn modelId="{44408E1C-C00A-4BC1-B7C1-0475AB58815D}" type="presParOf" srcId="{6780AD1A-A2C8-4A36-BA5B-5AB9E486CA55}" destId="{86CBD8F6-6F97-41ED-B265-0F488373FB0B}" srcOrd="1" destOrd="0" presId="urn:microsoft.com/office/officeart/2009/3/layout/RandomtoResultProcess"/>
    <dgm:cxn modelId="{11E2CC0C-EB78-4BDC-997E-183FA8EBE506}" type="presParOf" srcId="{7D289686-688F-48C7-8002-4278B98E0F5E}" destId="{10FFB9B4-B4F2-4770-B4AD-95D4516F3EB2}" srcOrd="6" destOrd="0" presId="urn:microsoft.com/office/officeart/2009/3/layout/RandomtoResultProcess"/>
    <dgm:cxn modelId="{134D714A-BCDA-45A4-AF17-F18285B65A34}" type="presParOf" srcId="{10FFB9B4-B4F2-4770-B4AD-95D4516F3EB2}" destId="{8711F8CE-3DF8-4EF3-A7DB-A71E6062F486}" srcOrd="0" destOrd="0" presId="urn:microsoft.com/office/officeart/2009/3/layout/RandomtoResultProcess"/>
    <dgm:cxn modelId="{3D9C1053-2D63-4943-B67C-808824A8BC9E}" type="presParOf" srcId="{10FFB9B4-B4F2-4770-B4AD-95D4516F3EB2}" destId="{D14F1C6C-7CD3-4AB3-A74C-BED2EE4CC3E8}" srcOrd="1" destOrd="0" presId="urn:microsoft.com/office/officeart/2009/3/layout/RandomtoResultProcess"/>
    <dgm:cxn modelId="{E2AC7B8F-1F83-4943-A8F4-A8F61A0F9143}" type="presParOf" srcId="{7D289686-688F-48C7-8002-4278B98E0F5E}" destId="{A18EE20D-A6A1-4F2D-BF15-A496FD956C75}" srcOrd="7" destOrd="0" presId="urn:microsoft.com/office/officeart/2009/3/layout/RandomtoResultProcess"/>
    <dgm:cxn modelId="{C62F2888-8B9E-4A77-BC6A-80BE9DDCACD7}" type="presParOf" srcId="{A18EE20D-A6A1-4F2D-BF15-A496FD956C75}" destId="{87947EAA-360E-463B-88AC-71D9E606AED8}" srcOrd="0" destOrd="0" presId="urn:microsoft.com/office/officeart/2009/3/layout/RandomtoResultProcess"/>
    <dgm:cxn modelId="{29C0ECD3-3EBF-4EE2-AC5C-AA3C50576662}" type="presParOf" srcId="{A18EE20D-A6A1-4F2D-BF15-A496FD956C75}" destId="{7BEB604B-3CDD-4377-95CC-2FAFC6EDDC5C}" srcOrd="1" destOrd="0" presId="urn:microsoft.com/office/officeart/2009/3/layout/RandomtoResultProcess"/>
    <dgm:cxn modelId="{4B2D2F4D-2423-4412-903C-0C5FE424AB69}" type="presParOf" srcId="{7D289686-688F-48C7-8002-4278B98E0F5E}" destId="{6D612727-68F8-4BC2-81F1-7721CD94E669}" srcOrd="8" destOrd="0" presId="urn:microsoft.com/office/officeart/2009/3/layout/RandomtoResultProcess"/>
    <dgm:cxn modelId="{7FEC7719-DABD-441B-BC6A-BA53C94ADBAF}" type="presParOf" srcId="{6D612727-68F8-4BC2-81F1-7721CD94E669}" destId="{CC49580C-A7F4-457D-AF5D-622C49512682}" srcOrd="0" destOrd="0" presId="urn:microsoft.com/office/officeart/2009/3/layout/RandomtoResultProcess"/>
    <dgm:cxn modelId="{4C478C40-D609-494B-A0D7-270D6B837C60}" type="presParOf" srcId="{6D612727-68F8-4BC2-81F1-7721CD94E669}" destId="{9B51F677-7303-44EE-9150-A1848D233F11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7BD693-0758-4BCC-9B90-53CCD255A95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0C5893-9463-4110-95B9-81F977A032A2}">
      <dgm:prSet custT="1"/>
      <dgm:spPr/>
      <dgm:t>
        <a:bodyPr/>
        <a:lstStyle/>
        <a:p>
          <a:r>
            <a:rPr lang="en-US" sz="1200" b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Project feasibility 35%</a:t>
          </a:r>
        </a:p>
      </dgm:t>
    </dgm:pt>
    <dgm:pt modelId="{D84F3953-C278-4DCA-B6E0-83D5F0576450}" type="parTrans" cxnId="{8A851DB4-0EAD-40D8-8C33-496C039E22CE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94929E5-518C-4CA3-8E31-BEE49712772B}" type="sibTrans" cxnId="{8A851DB4-0EAD-40D8-8C33-496C039E22CE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54E5B4CB-E75F-44C1-B3BE-2A3014FF2624}">
      <dgm:prSet custT="1"/>
      <dgm:spPr/>
      <dgm:t>
        <a:bodyPr/>
        <a:lstStyle/>
        <a:p>
          <a:r>
            <a:rPr lang="en-US" sz="1200" b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Revenue generation (sales &amp; exports) and/or job creation 20%</a:t>
          </a:r>
        </a:p>
      </dgm:t>
    </dgm:pt>
    <dgm:pt modelId="{24099977-E419-4135-B9D0-26392D568BA1}" type="parTrans" cxnId="{A8F92970-0466-4BDD-8106-44E0C70B7787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B9890A6-7616-4E42-8FB7-CBCFC7BFB84F}" type="sibTrans" cxnId="{A8F92970-0466-4BDD-8106-44E0C70B7787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F8810BD2-F240-470B-84BE-8A1EED7D6237}">
      <dgm:prSet custT="1"/>
      <dgm:spPr/>
      <dgm:t>
        <a:bodyPr/>
        <a:lstStyle/>
        <a:p>
          <a:r>
            <a:rPr lang="en-US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Increased sales</a:t>
          </a:r>
        </a:p>
      </dgm:t>
    </dgm:pt>
    <dgm:pt modelId="{FD303931-DB3E-4231-89B2-D9168503C805}" type="parTrans" cxnId="{C60A47D5-8C86-45C0-9AAA-55FB61112D68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4EAA0BAF-2ED2-496A-A393-D8215C0F17CA}" type="sibTrans" cxnId="{C60A47D5-8C86-45C0-9AAA-55FB61112D68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82001CCD-6798-4FA6-A001-384B615FA7A4}">
      <dgm:prSet custT="1"/>
      <dgm:spPr/>
      <dgm:t>
        <a:bodyPr/>
        <a:lstStyle/>
        <a:p>
          <a:r>
            <a:rPr lang="en-US" sz="1200" b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Sustainability 15%</a:t>
          </a:r>
        </a:p>
      </dgm:t>
    </dgm:pt>
    <dgm:pt modelId="{64900484-3F83-4A8B-9D61-4BFFE59412F0}" type="parTrans" cxnId="{05594A97-06C6-4EA5-B15B-4D93BF2BCF41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F82FB642-5C56-48F1-B3B7-FB0A14DD7890}" type="sibTrans" cxnId="{05594A97-06C6-4EA5-B15B-4D93BF2BCF41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F522F810-1763-4639-A9B0-C45AB0EDF435}">
      <dgm:prSet custT="1"/>
      <dgm:spPr/>
      <dgm:t>
        <a:bodyPr/>
        <a:lstStyle/>
        <a:p>
          <a:r>
            <a:rPr lang="en-US" sz="1200" b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Mainstreaming climate for competitiveness 25%</a:t>
          </a:r>
        </a:p>
      </dgm:t>
    </dgm:pt>
    <dgm:pt modelId="{2C984F55-28B8-4A94-9B80-CE98FB0F2CC8}" type="parTrans" cxnId="{66B48EE3-0E59-4464-811E-152347341A23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0041ECF4-B649-47EB-800D-740AABAEFE20}" type="sibTrans" cxnId="{66B48EE3-0E59-4464-811E-152347341A23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43729D0-1DBD-4FF5-A41A-870F3F737067}">
      <dgm:prSet custT="1"/>
      <dgm:spPr/>
      <dgm:t>
        <a:bodyPr/>
        <a:lstStyle/>
        <a:p>
          <a:r>
            <a:rPr lang="en-US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Global market demand</a:t>
          </a:r>
        </a:p>
      </dgm:t>
    </dgm:pt>
    <dgm:pt modelId="{E60CF95E-D477-40DE-941E-839EC90C2710}" type="parTrans" cxnId="{B2B30623-E438-43CE-8573-6DE44FF6D8EC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65133651-FD8F-4B05-B58A-1611A6D7AEAE}" type="sibTrans" cxnId="{B2B30623-E438-43CE-8573-6DE44FF6D8EC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FDEA856-51D4-443D-A157-B2E8E2A7B5EF}">
      <dgm:prSet custT="1"/>
      <dgm:spPr/>
      <dgm:t>
        <a:bodyPr/>
        <a:lstStyle/>
        <a:p>
          <a:r>
            <a:rPr lang="en-US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Likelihood of sustaining and scaling the results achieved once the project ends. </a:t>
          </a:r>
        </a:p>
      </dgm:t>
    </dgm:pt>
    <dgm:pt modelId="{8107EF5F-7BB1-40C0-8C95-8BE8478FDE6A}" type="parTrans" cxnId="{333FAEBE-C549-4D6E-A03A-C32B4670F49C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1F50DA22-9007-4BDD-B533-48783174C541}" type="sibTrans" cxnId="{333FAEBE-C549-4D6E-A03A-C32B4670F49C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FFC32910-C804-439B-A612-AB1E676BC6F6}">
      <dgm:prSet custT="1"/>
      <dgm:spPr/>
      <dgm:t>
        <a:bodyPr/>
        <a:lstStyle/>
        <a:p>
          <a:r>
            <a:rPr lang="en-US" sz="1200" b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Gender, Diversity and Inclusion 5%</a:t>
          </a:r>
        </a:p>
      </dgm:t>
    </dgm:pt>
    <dgm:pt modelId="{D9D19CD3-6119-4924-A523-0D9B5ACC78C8}" type="parTrans" cxnId="{DAEA400A-E7FC-4C9F-AC4F-4B3AE98EEA86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C825997-5AB7-43D1-B701-AED3FA157CDA}" type="sibTrans" cxnId="{DAEA400A-E7FC-4C9F-AC4F-4B3AE98EEA86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4317163A-35BA-47E3-91E7-C06DDCF64A6C}">
      <dgm:prSet custT="1"/>
      <dgm:spPr/>
      <dgm:t>
        <a:bodyPr/>
        <a:lstStyle/>
        <a:p>
          <a:r>
            <a:rPr lang="en-US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Activities that benefit diverse and vulnerable groups</a:t>
          </a:r>
        </a:p>
      </dgm:t>
    </dgm:pt>
    <dgm:pt modelId="{E21DE14F-52A0-49AA-901F-49157EBED48D}" type="parTrans" cxnId="{3E032D79-F898-4F30-B6F7-0F48CDB4FB62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FE726592-1CA2-4F41-BAD7-13F68074D373}" type="sibTrans" cxnId="{3E032D79-F898-4F30-B6F7-0F48CDB4FB62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91B9ECFA-F9CF-42C9-8DEA-7E348A722DD6}">
      <dgm:prSet custT="1"/>
      <dgm:spPr/>
      <dgm:t>
        <a:bodyPr/>
        <a:lstStyle/>
        <a:p>
          <a:r>
            <a:rPr lang="en-US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Capacity to meet demand</a:t>
          </a:r>
        </a:p>
      </dgm:t>
    </dgm:pt>
    <dgm:pt modelId="{BE498B8C-332C-4F16-A638-F1AFBD6EE643}" type="parTrans" cxnId="{DDF08CF2-48BE-48DE-A658-3F3770F9302F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98717377-3288-4001-9B34-526BFF00871D}" type="sibTrans" cxnId="{DDF08CF2-48BE-48DE-A658-3F3770F9302F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5FBC848-4CAE-4A3D-8AD7-241B9D017808}">
      <dgm:prSet custT="1"/>
      <dgm:spPr/>
      <dgm:t>
        <a:bodyPr/>
        <a:lstStyle/>
        <a:p>
          <a:r>
            <a:rPr lang="en-US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Cluster resources and commitment</a:t>
          </a:r>
        </a:p>
      </dgm:t>
    </dgm:pt>
    <dgm:pt modelId="{9974A90A-475B-4BA6-B4F3-8832496F6E51}" type="parTrans" cxnId="{85D1504B-1A9E-4876-A271-9C35F19358F6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EEDA55E9-455C-4DED-BBDF-C542FF98609A}" type="sibTrans" cxnId="{85D1504B-1A9E-4876-A271-9C35F19358F6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8F298382-414A-436B-A036-CC6354EA0FCC}">
      <dgm:prSet custT="1"/>
      <dgm:spPr/>
      <dgm:t>
        <a:bodyPr/>
        <a:lstStyle/>
        <a:p>
          <a:r>
            <a:rPr lang="en-US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Risk management</a:t>
          </a:r>
        </a:p>
      </dgm:t>
    </dgm:pt>
    <dgm:pt modelId="{41AB9FA9-5BB4-4BDE-BABE-7842BC062177}" type="parTrans" cxnId="{0FBDECD4-D707-45EF-B428-ABFDB5096669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6351532D-ABC8-4247-9CF8-EFA77A8490C3}" type="sibTrans" cxnId="{0FBDECD4-D707-45EF-B428-ABFDB5096669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F904958-4D27-451D-B464-C1C69720E2A1}">
      <dgm:prSet custT="1"/>
      <dgm:spPr/>
      <dgm:t>
        <a:bodyPr/>
        <a:lstStyle/>
        <a:p>
          <a:r>
            <a:rPr lang="en-US" sz="1200" b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Aligning climate action with economic objectives to:</a:t>
          </a:r>
          <a:endParaRPr lang="en-US" sz="1200" b="1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300757E-8DCD-45C4-BFCC-5F5880B6B441}" type="parTrans" cxnId="{78B5ABF5-8383-4582-AEE1-FA3FE60A88C7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054D0140-A74E-412A-8A3B-A2013B4AEF3C}" type="sibTrans" cxnId="{78B5ABF5-8383-4582-AEE1-FA3FE60A88C7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A7D53743-830B-483A-825A-87999D0279DD}">
      <dgm:prSet custT="1"/>
      <dgm:spPr/>
      <dgm:t>
        <a:bodyPr/>
        <a:lstStyle/>
        <a:p>
          <a:r>
            <a:rPr lang="en-US" sz="1200" b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Improve climate resilience</a:t>
          </a:r>
          <a:endParaRPr lang="en-US" sz="1200" b="1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CE53C6E-FCE1-4049-818F-B2F27B341CE5}" type="parTrans" cxnId="{0CEE97B7-820C-4A5E-943B-6826AB7942F0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58709B5B-6807-4BB5-90D3-12284043B7A3}" type="sibTrans" cxnId="{0CEE97B7-820C-4A5E-943B-6826AB7942F0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37B5D81A-F5B5-462D-84F5-94E7741CA67C}">
      <dgm:prSet custT="1"/>
      <dgm:spPr/>
      <dgm:t>
        <a:bodyPr/>
        <a:lstStyle/>
        <a:p>
          <a:r>
            <a:rPr lang="en-US" sz="1200" b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Create innovative green products, services or processes</a:t>
          </a:r>
        </a:p>
      </dgm:t>
    </dgm:pt>
    <dgm:pt modelId="{98AFF413-957A-4C98-BB24-4B46874AF3EA}" type="parTrans" cxnId="{A2EF1185-4A6A-4F92-AE2F-CE7C3A4AEF48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050D3E9C-5896-4436-BDD5-A2B60ED5225C}" type="sibTrans" cxnId="{A2EF1185-4A6A-4F92-AE2F-CE7C3A4AEF48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8026F58B-9E06-4C5C-A97B-876563FFB2F1}">
      <dgm:prSet custT="1"/>
      <dgm:spPr/>
      <dgm:t>
        <a:bodyPr/>
        <a:lstStyle/>
        <a:p>
          <a:r>
            <a:rPr lang="en-US" sz="1200" b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Reduce emissions </a:t>
          </a:r>
        </a:p>
      </dgm:t>
    </dgm:pt>
    <dgm:pt modelId="{B1956871-11CC-465D-803C-3CD371283D2A}" type="parTrans" cxnId="{1C37E121-CD5C-4332-B028-1E07EB22799A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61170806-1A50-4CF7-B9C6-473E5A7E4AF1}" type="sibTrans" cxnId="{1C37E121-CD5C-4332-B028-1E07EB22799A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A27543A3-3662-457A-AA10-8B96B08F4672}">
      <dgm:prSet custT="1"/>
      <dgm:spPr/>
      <dgm:t>
        <a:bodyPr/>
        <a:lstStyle/>
        <a:p>
          <a:r>
            <a:rPr lang="en-US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Increased exports</a:t>
          </a:r>
        </a:p>
      </dgm:t>
    </dgm:pt>
    <dgm:pt modelId="{5EF1B45E-D9B5-4342-8323-24A34CE2C601}" type="parTrans" cxnId="{D202B3F4-C2AE-40D5-A01F-0FA46C7D6939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84C38E0E-6259-4128-801E-00D05B07476A}" type="sibTrans" cxnId="{D202B3F4-C2AE-40D5-A01F-0FA46C7D6939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5210A940-8058-4B9D-85A2-52B75301F763}">
      <dgm:prSet custT="1"/>
      <dgm:spPr/>
      <dgm:t>
        <a:bodyPr/>
        <a:lstStyle/>
        <a:p>
          <a:r>
            <a:rPr lang="en-US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Job creation</a:t>
          </a:r>
        </a:p>
      </dgm:t>
    </dgm:pt>
    <dgm:pt modelId="{F4F1EA86-AF19-4AB5-90AE-96CA9E880C76}" type="parTrans" cxnId="{AC9B3AAA-7220-4853-BFE8-C1D04ECF643E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EDE861FE-EC3A-434A-970E-609A78C5BA9B}" type="sibTrans" cxnId="{AC9B3AAA-7220-4853-BFE8-C1D04ECF643E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B571AA7-72E8-4335-A1BE-72A0487DD2FB}">
      <dgm:prSet custT="1"/>
      <dgm:spPr/>
      <dgm:t>
        <a:bodyPr/>
        <a:lstStyle/>
        <a:p>
          <a:r>
            <a:rPr lang="en-US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Promote skills training</a:t>
          </a:r>
        </a:p>
      </dgm:t>
    </dgm:pt>
    <dgm:pt modelId="{90EAF5E2-0B2D-4596-A220-D556FEAD84C2}" type="parTrans" cxnId="{85D53B05-C280-49CB-BBCD-E9D102C68B21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0754A945-F5E4-49D6-B04D-3436F9EFEF0D}" type="sibTrans" cxnId="{85D53B05-C280-49CB-BBCD-E9D102C68B21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F2489959-39F7-4B5C-B7D4-A69904BD74D1}" type="pres">
      <dgm:prSet presAssocID="{D37BD693-0758-4BCC-9B90-53CCD255A951}" presName="linear" presStyleCnt="0">
        <dgm:presLayoutVars>
          <dgm:dir/>
          <dgm:animLvl val="lvl"/>
          <dgm:resizeHandles val="exact"/>
        </dgm:presLayoutVars>
      </dgm:prSet>
      <dgm:spPr/>
    </dgm:pt>
    <dgm:pt modelId="{817A22C9-DBCD-4C08-B6FB-4616B5303C7C}" type="pres">
      <dgm:prSet presAssocID="{850C5893-9463-4110-95B9-81F977A032A2}" presName="parentLin" presStyleCnt="0"/>
      <dgm:spPr/>
    </dgm:pt>
    <dgm:pt modelId="{F2895930-6DDA-443F-BDDA-9106B29BA22D}" type="pres">
      <dgm:prSet presAssocID="{850C5893-9463-4110-95B9-81F977A032A2}" presName="parentLeftMargin" presStyleLbl="node1" presStyleIdx="0" presStyleCnt="5"/>
      <dgm:spPr/>
    </dgm:pt>
    <dgm:pt modelId="{E8DB50C1-D487-4A17-9F0E-7ABE1BFC4CD7}" type="pres">
      <dgm:prSet presAssocID="{850C5893-9463-4110-95B9-81F977A032A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BA46201-541A-4070-9239-20E45A15FFE0}" type="pres">
      <dgm:prSet presAssocID="{850C5893-9463-4110-95B9-81F977A032A2}" presName="negativeSpace" presStyleCnt="0"/>
      <dgm:spPr/>
    </dgm:pt>
    <dgm:pt modelId="{3E87A914-A515-4FCD-A48C-287C8646E50C}" type="pres">
      <dgm:prSet presAssocID="{850C5893-9463-4110-95B9-81F977A032A2}" presName="childText" presStyleLbl="conFgAcc1" presStyleIdx="0" presStyleCnt="5">
        <dgm:presLayoutVars>
          <dgm:bulletEnabled val="1"/>
        </dgm:presLayoutVars>
      </dgm:prSet>
      <dgm:spPr/>
    </dgm:pt>
    <dgm:pt modelId="{EEA2D996-89BF-4F5E-8CFD-94F4D206EF1D}" type="pres">
      <dgm:prSet presAssocID="{D94929E5-518C-4CA3-8E31-BEE49712772B}" presName="spaceBetweenRectangles" presStyleCnt="0"/>
      <dgm:spPr/>
    </dgm:pt>
    <dgm:pt modelId="{0A83E053-86D3-459A-98CB-C7B869F3BC2D}" type="pres">
      <dgm:prSet presAssocID="{F522F810-1763-4639-A9B0-C45AB0EDF435}" presName="parentLin" presStyleCnt="0"/>
      <dgm:spPr/>
    </dgm:pt>
    <dgm:pt modelId="{8C139EE1-AE2F-4B1B-8B02-C34585865B75}" type="pres">
      <dgm:prSet presAssocID="{F522F810-1763-4639-A9B0-C45AB0EDF435}" presName="parentLeftMargin" presStyleLbl="node1" presStyleIdx="0" presStyleCnt="5"/>
      <dgm:spPr/>
    </dgm:pt>
    <dgm:pt modelId="{9869899F-7E62-481D-9E6E-7DB78BB4F214}" type="pres">
      <dgm:prSet presAssocID="{F522F810-1763-4639-A9B0-C45AB0EDF43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CBECABD-4496-4808-80BB-99D07EA2AAA2}" type="pres">
      <dgm:prSet presAssocID="{F522F810-1763-4639-A9B0-C45AB0EDF435}" presName="negativeSpace" presStyleCnt="0"/>
      <dgm:spPr/>
    </dgm:pt>
    <dgm:pt modelId="{4B262F49-64F3-44BB-BEC4-DA345825E6BB}" type="pres">
      <dgm:prSet presAssocID="{F522F810-1763-4639-A9B0-C45AB0EDF435}" presName="childText" presStyleLbl="conFgAcc1" presStyleIdx="1" presStyleCnt="5">
        <dgm:presLayoutVars>
          <dgm:bulletEnabled val="1"/>
        </dgm:presLayoutVars>
      </dgm:prSet>
      <dgm:spPr/>
    </dgm:pt>
    <dgm:pt modelId="{D8FA816E-9CEB-4DD1-8B67-48EA4967E82D}" type="pres">
      <dgm:prSet presAssocID="{0041ECF4-B649-47EB-800D-740AABAEFE20}" presName="spaceBetweenRectangles" presStyleCnt="0"/>
      <dgm:spPr/>
    </dgm:pt>
    <dgm:pt modelId="{7E8404FA-CB89-4584-8952-44C1F53E42B8}" type="pres">
      <dgm:prSet presAssocID="{54E5B4CB-E75F-44C1-B3BE-2A3014FF2624}" presName="parentLin" presStyleCnt="0"/>
      <dgm:spPr/>
    </dgm:pt>
    <dgm:pt modelId="{6326F25D-C77A-46A5-80A3-D1517DC729B5}" type="pres">
      <dgm:prSet presAssocID="{54E5B4CB-E75F-44C1-B3BE-2A3014FF2624}" presName="parentLeftMargin" presStyleLbl="node1" presStyleIdx="1" presStyleCnt="5"/>
      <dgm:spPr/>
    </dgm:pt>
    <dgm:pt modelId="{E6E0E7ED-22F9-4531-B398-B1E80201FD45}" type="pres">
      <dgm:prSet presAssocID="{54E5B4CB-E75F-44C1-B3BE-2A3014FF262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9657FA3-0B6E-4DA8-A17D-E15504634BA6}" type="pres">
      <dgm:prSet presAssocID="{54E5B4CB-E75F-44C1-B3BE-2A3014FF2624}" presName="negativeSpace" presStyleCnt="0"/>
      <dgm:spPr/>
    </dgm:pt>
    <dgm:pt modelId="{A99CE5FE-5F11-4564-8E5F-A64C1586749D}" type="pres">
      <dgm:prSet presAssocID="{54E5B4CB-E75F-44C1-B3BE-2A3014FF2624}" presName="childText" presStyleLbl="conFgAcc1" presStyleIdx="2" presStyleCnt="5">
        <dgm:presLayoutVars>
          <dgm:bulletEnabled val="1"/>
        </dgm:presLayoutVars>
      </dgm:prSet>
      <dgm:spPr/>
    </dgm:pt>
    <dgm:pt modelId="{F57F97CB-840E-446C-B63E-2C769F8BB9B7}" type="pres">
      <dgm:prSet presAssocID="{2B9890A6-7616-4E42-8FB7-CBCFC7BFB84F}" presName="spaceBetweenRectangles" presStyleCnt="0"/>
      <dgm:spPr/>
    </dgm:pt>
    <dgm:pt modelId="{05F0F92C-FE4B-4BFC-BD36-42DC4F81DD2B}" type="pres">
      <dgm:prSet presAssocID="{82001CCD-6798-4FA6-A001-384B615FA7A4}" presName="parentLin" presStyleCnt="0"/>
      <dgm:spPr/>
    </dgm:pt>
    <dgm:pt modelId="{026913E0-65CE-4B84-B961-1CDFFA972CA4}" type="pres">
      <dgm:prSet presAssocID="{82001CCD-6798-4FA6-A001-384B615FA7A4}" presName="parentLeftMargin" presStyleLbl="node1" presStyleIdx="2" presStyleCnt="5"/>
      <dgm:spPr/>
    </dgm:pt>
    <dgm:pt modelId="{1621ABF8-4DBE-443E-B9CC-F282D29EBE2A}" type="pres">
      <dgm:prSet presAssocID="{82001CCD-6798-4FA6-A001-384B615FA7A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E69D74E-6FD7-4713-9DF5-EB6332731745}" type="pres">
      <dgm:prSet presAssocID="{82001CCD-6798-4FA6-A001-384B615FA7A4}" presName="negativeSpace" presStyleCnt="0"/>
      <dgm:spPr/>
    </dgm:pt>
    <dgm:pt modelId="{0C8C67B8-C654-4AA3-BCD2-803C1FF7488F}" type="pres">
      <dgm:prSet presAssocID="{82001CCD-6798-4FA6-A001-384B615FA7A4}" presName="childText" presStyleLbl="conFgAcc1" presStyleIdx="3" presStyleCnt="5">
        <dgm:presLayoutVars>
          <dgm:bulletEnabled val="1"/>
        </dgm:presLayoutVars>
      </dgm:prSet>
      <dgm:spPr/>
    </dgm:pt>
    <dgm:pt modelId="{A5E7636C-DE82-4EA3-B3EA-794E1A17D8D2}" type="pres">
      <dgm:prSet presAssocID="{F82FB642-5C56-48F1-B3B7-FB0A14DD7890}" presName="spaceBetweenRectangles" presStyleCnt="0"/>
      <dgm:spPr/>
    </dgm:pt>
    <dgm:pt modelId="{89D1CD6D-B7D1-46D9-8218-72498D05E465}" type="pres">
      <dgm:prSet presAssocID="{FFC32910-C804-439B-A612-AB1E676BC6F6}" presName="parentLin" presStyleCnt="0"/>
      <dgm:spPr/>
    </dgm:pt>
    <dgm:pt modelId="{778F5BE8-B6B5-45DA-8CA6-897DBA97AB46}" type="pres">
      <dgm:prSet presAssocID="{FFC32910-C804-439B-A612-AB1E676BC6F6}" presName="parentLeftMargin" presStyleLbl="node1" presStyleIdx="3" presStyleCnt="5"/>
      <dgm:spPr/>
    </dgm:pt>
    <dgm:pt modelId="{B7E757F1-AADA-487D-9AE3-38423C1B96FB}" type="pres">
      <dgm:prSet presAssocID="{FFC32910-C804-439B-A612-AB1E676BC6F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5712FDA6-14C3-4D6A-BF05-84ADCB74C22D}" type="pres">
      <dgm:prSet presAssocID="{FFC32910-C804-439B-A612-AB1E676BC6F6}" presName="negativeSpace" presStyleCnt="0"/>
      <dgm:spPr/>
    </dgm:pt>
    <dgm:pt modelId="{5E7D4E8A-5409-4BB1-9984-5394A55A6F3E}" type="pres">
      <dgm:prSet presAssocID="{FFC32910-C804-439B-A612-AB1E676BC6F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5D53B05-C280-49CB-BBCD-E9D102C68B21}" srcId="{54E5B4CB-E75F-44C1-B3BE-2A3014FF2624}" destId="{DB571AA7-72E8-4335-A1BE-72A0487DD2FB}" srcOrd="3" destOrd="0" parTransId="{90EAF5E2-0B2D-4596-A220-D556FEAD84C2}" sibTransId="{0754A945-F5E4-49D6-B04D-3436F9EFEF0D}"/>
    <dgm:cxn modelId="{DAEA400A-E7FC-4C9F-AC4F-4B3AE98EEA86}" srcId="{D37BD693-0758-4BCC-9B90-53CCD255A951}" destId="{FFC32910-C804-439B-A612-AB1E676BC6F6}" srcOrd="4" destOrd="0" parTransId="{D9D19CD3-6119-4924-A523-0D9B5ACC78C8}" sibTransId="{DC825997-5AB7-43D1-B701-AED3FA157CDA}"/>
    <dgm:cxn modelId="{03297C14-3AC4-42A4-9F4F-0FF461921A13}" type="presOf" srcId="{FFC32910-C804-439B-A612-AB1E676BC6F6}" destId="{778F5BE8-B6B5-45DA-8CA6-897DBA97AB46}" srcOrd="0" destOrd="0" presId="urn:microsoft.com/office/officeart/2005/8/layout/list1"/>
    <dgm:cxn modelId="{85E70C19-96CF-4C99-9B34-66ED7D760D8B}" type="presOf" srcId="{8026F58B-9E06-4C5C-A97B-876563FFB2F1}" destId="{4B262F49-64F3-44BB-BEC4-DA345825E6BB}" srcOrd="0" destOrd="3" presId="urn:microsoft.com/office/officeart/2005/8/layout/list1"/>
    <dgm:cxn modelId="{79AF6519-7303-443A-91BD-DEF175C742C1}" type="presOf" srcId="{82001CCD-6798-4FA6-A001-384B615FA7A4}" destId="{026913E0-65CE-4B84-B961-1CDFFA972CA4}" srcOrd="0" destOrd="0" presId="urn:microsoft.com/office/officeart/2005/8/layout/list1"/>
    <dgm:cxn modelId="{80EF2020-BB19-419A-AF6B-625C29E4E447}" type="presOf" srcId="{FFC32910-C804-439B-A612-AB1E676BC6F6}" destId="{B7E757F1-AADA-487D-9AE3-38423C1B96FB}" srcOrd="1" destOrd="0" presId="urn:microsoft.com/office/officeart/2005/8/layout/list1"/>
    <dgm:cxn modelId="{1C37E121-CD5C-4332-B028-1E07EB22799A}" srcId="{2F904958-4D27-451D-B464-C1C69720E2A1}" destId="{8026F58B-9E06-4C5C-A97B-876563FFB2F1}" srcOrd="2" destOrd="0" parTransId="{B1956871-11CC-465D-803C-3CD371283D2A}" sibTransId="{61170806-1A50-4CF7-B9C6-473E5A7E4AF1}"/>
    <dgm:cxn modelId="{B2B30623-E438-43CE-8573-6DE44FF6D8EC}" srcId="{850C5893-9463-4110-95B9-81F977A032A2}" destId="{243729D0-1DBD-4FF5-A41A-870F3F737067}" srcOrd="0" destOrd="0" parTransId="{E60CF95E-D477-40DE-941E-839EC90C2710}" sibTransId="{65133651-FD8F-4B05-B58A-1611A6D7AEAE}"/>
    <dgm:cxn modelId="{A70C8725-8846-4D11-9855-8E7827D10B82}" type="presOf" srcId="{F8810BD2-F240-470B-84BE-8A1EED7D6237}" destId="{A99CE5FE-5F11-4564-8E5F-A64C1586749D}" srcOrd="0" destOrd="0" presId="urn:microsoft.com/office/officeart/2005/8/layout/list1"/>
    <dgm:cxn modelId="{52710C26-AE17-4045-BC9C-57D64D2A35EE}" type="presOf" srcId="{850C5893-9463-4110-95B9-81F977A032A2}" destId="{E8DB50C1-D487-4A17-9F0E-7ABE1BFC4CD7}" srcOrd="1" destOrd="0" presId="urn:microsoft.com/office/officeart/2005/8/layout/list1"/>
    <dgm:cxn modelId="{79F4B52A-A31D-4A5D-B369-A6BB14CFA3D3}" type="presOf" srcId="{54E5B4CB-E75F-44C1-B3BE-2A3014FF2624}" destId="{6326F25D-C77A-46A5-80A3-D1517DC729B5}" srcOrd="0" destOrd="0" presId="urn:microsoft.com/office/officeart/2005/8/layout/list1"/>
    <dgm:cxn modelId="{2BDFFF2D-ABE3-4DA5-8A96-C6D867DC01C5}" type="presOf" srcId="{243729D0-1DBD-4FF5-A41A-870F3F737067}" destId="{3E87A914-A515-4FCD-A48C-287C8646E50C}" srcOrd="0" destOrd="0" presId="urn:microsoft.com/office/officeart/2005/8/layout/list1"/>
    <dgm:cxn modelId="{C0BE6840-53AB-4610-961F-75F816743A93}" type="presOf" srcId="{2F904958-4D27-451D-B464-C1C69720E2A1}" destId="{4B262F49-64F3-44BB-BEC4-DA345825E6BB}" srcOrd="0" destOrd="0" presId="urn:microsoft.com/office/officeart/2005/8/layout/list1"/>
    <dgm:cxn modelId="{8562D443-F94B-48DE-95A1-F4245B128EAC}" type="presOf" srcId="{A7D53743-830B-483A-825A-87999D0279DD}" destId="{4B262F49-64F3-44BB-BEC4-DA345825E6BB}" srcOrd="0" destOrd="1" presId="urn:microsoft.com/office/officeart/2005/8/layout/list1"/>
    <dgm:cxn modelId="{A9E5A065-4081-4A73-85A0-4DE9643BCFB5}" type="presOf" srcId="{F522F810-1763-4639-A9B0-C45AB0EDF435}" destId="{9869899F-7E62-481D-9E6E-7DB78BB4F214}" srcOrd="1" destOrd="0" presId="urn:microsoft.com/office/officeart/2005/8/layout/list1"/>
    <dgm:cxn modelId="{DED6FA47-4167-432E-9D7C-A41FAA86829C}" type="presOf" srcId="{91B9ECFA-F9CF-42C9-8DEA-7E348A722DD6}" destId="{3E87A914-A515-4FCD-A48C-287C8646E50C}" srcOrd="0" destOrd="1" presId="urn:microsoft.com/office/officeart/2005/8/layout/list1"/>
    <dgm:cxn modelId="{9AE87A49-0D19-436C-B0E1-886CDE88761D}" type="presOf" srcId="{850C5893-9463-4110-95B9-81F977A032A2}" destId="{F2895930-6DDA-443F-BDDA-9106B29BA22D}" srcOrd="0" destOrd="0" presId="urn:microsoft.com/office/officeart/2005/8/layout/list1"/>
    <dgm:cxn modelId="{85D1504B-1A9E-4876-A271-9C35F19358F6}" srcId="{850C5893-9463-4110-95B9-81F977A032A2}" destId="{25FBC848-4CAE-4A3D-8AD7-241B9D017808}" srcOrd="2" destOrd="0" parTransId="{9974A90A-475B-4BA6-B4F3-8832496F6E51}" sibTransId="{EEDA55E9-455C-4DED-BBDF-C542FF98609A}"/>
    <dgm:cxn modelId="{A8F92970-0466-4BDD-8106-44E0C70B7787}" srcId="{D37BD693-0758-4BCC-9B90-53CCD255A951}" destId="{54E5B4CB-E75F-44C1-B3BE-2A3014FF2624}" srcOrd="2" destOrd="0" parTransId="{24099977-E419-4135-B9D0-26392D568BA1}" sibTransId="{2B9890A6-7616-4E42-8FB7-CBCFC7BFB84F}"/>
    <dgm:cxn modelId="{0ED37671-BCEC-456C-A221-F7466253F368}" type="presOf" srcId="{4317163A-35BA-47E3-91E7-C06DDCF64A6C}" destId="{5E7D4E8A-5409-4BB1-9984-5394A55A6F3E}" srcOrd="0" destOrd="0" presId="urn:microsoft.com/office/officeart/2005/8/layout/list1"/>
    <dgm:cxn modelId="{3E032D79-F898-4F30-B6F7-0F48CDB4FB62}" srcId="{FFC32910-C804-439B-A612-AB1E676BC6F6}" destId="{4317163A-35BA-47E3-91E7-C06DDCF64A6C}" srcOrd="0" destOrd="0" parTransId="{E21DE14F-52A0-49AA-901F-49157EBED48D}" sibTransId="{FE726592-1CA2-4F41-BAD7-13F68074D373}"/>
    <dgm:cxn modelId="{FD65DC7B-ACCF-47D5-8782-59B0D7EAC345}" type="presOf" srcId="{25FBC848-4CAE-4A3D-8AD7-241B9D017808}" destId="{3E87A914-A515-4FCD-A48C-287C8646E50C}" srcOrd="0" destOrd="2" presId="urn:microsoft.com/office/officeart/2005/8/layout/list1"/>
    <dgm:cxn modelId="{A2EF1185-4A6A-4F92-AE2F-CE7C3A4AEF48}" srcId="{2F904958-4D27-451D-B464-C1C69720E2A1}" destId="{37B5D81A-F5B5-462D-84F5-94E7741CA67C}" srcOrd="1" destOrd="0" parTransId="{98AFF413-957A-4C98-BB24-4B46874AF3EA}" sibTransId="{050D3E9C-5896-4436-BDD5-A2B60ED5225C}"/>
    <dgm:cxn modelId="{9C5A7689-DAE7-4C74-89F2-03EBFA158ED4}" type="presOf" srcId="{F522F810-1763-4639-A9B0-C45AB0EDF435}" destId="{8C139EE1-AE2F-4B1B-8B02-C34585865B75}" srcOrd="0" destOrd="0" presId="urn:microsoft.com/office/officeart/2005/8/layout/list1"/>
    <dgm:cxn modelId="{600EEA94-C01B-403B-B318-03FB57C3F0A2}" type="presOf" srcId="{DFDEA856-51D4-443D-A157-B2E8E2A7B5EF}" destId="{0C8C67B8-C654-4AA3-BCD2-803C1FF7488F}" srcOrd="0" destOrd="0" presId="urn:microsoft.com/office/officeart/2005/8/layout/list1"/>
    <dgm:cxn modelId="{05594A97-06C6-4EA5-B15B-4D93BF2BCF41}" srcId="{D37BD693-0758-4BCC-9B90-53CCD255A951}" destId="{82001CCD-6798-4FA6-A001-384B615FA7A4}" srcOrd="3" destOrd="0" parTransId="{64900484-3F83-4A8B-9D61-4BFFE59412F0}" sibTransId="{F82FB642-5C56-48F1-B3B7-FB0A14DD7890}"/>
    <dgm:cxn modelId="{82AFCCA2-2EC5-426C-97AF-1610C1AF90CE}" type="presOf" srcId="{5210A940-8058-4B9D-85A2-52B75301F763}" destId="{A99CE5FE-5F11-4564-8E5F-A64C1586749D}" srcOrd="0" destOrd="2" presId="urn:microsoft.com/office/officeart/2005/8/layout/list1"/>
    <dgm:cxn modelId="{6309FDA2-50A2-4722-8A6A-E585740B8083}" type="presOf" srcId="{82001CCD-6798-4FA6-A001-384B615FA7A4}" destId="{1621ABF8-4DBE-443E-B9CC-F282D29EBE2A}" srcOrd="1" destOrd="0" presId="urn:microsoft.com/office/officeart/2005/8/layout/list1"/>
    <dgm:cxn modelId="{AC9B3AAA-7220-4853-BFE8-C1D04ECF643E}" srcId="{54E5B4CB-E75F-44C1-B3BE-2A3014FF2624}" destId="{5210A940-8058-4B9D-85A2-52B75301F763}" srcOrd="2" destOrd="0" parTransId="{F4F1EA86-AF19-4AB5-90AE-96CA9E880C76}" sibTransId="{EDE861FE-EC3A-434A-970E-609A78C5BA9B}"/>
    <dgm:cxn modelId="{9DBFD1B0-F07A-4CCF-B12B-2F8510142EDB}" type="presOf" srcId="{A27543A3-3662-457A-AA10-8B96B08F4672}" destId="{A99CE5FE-5F11-4564-8E5F-A64C1586749D}" srcOrd="0" destOrd="1" presId="urn:microsoft.com/office/officeart/2005/8/layout/list1"/>
    <dgm:cxn modelId="{8A851DB4-0EAD-40D8-8C33-496C039E22CE}" srcId="{D37BD693-0758-4BCC-9B90-53CCD255A951}" destId="{850C5893-9463-4110-95B9-81F977A032A2}" srcOrd="0" destOrd="0" parTransId="{D84F3953-C278-4DCA-B6E0-83D5F0576450}" sibTransId="{D94929E5-518C-4CA3-8E31-BEE49712772B}"/>
    <dgm:cxn modelId="{0CEE97B7-820C-4A5E-943B-6826AB7942F0}" srcId="{2F904958-4D27-451D-B464-C1C69720E2A1}" destId="{A7D53743-830B-483A-825A-87999D0279DD}" srcOrd="0" destOrd="0" parTransId="{DCE53C6E-FCE1-4049-818F-B2F27B341CE5}" sibTransId="{58709B5B-6807-4BB5-90D3-12284043B7A3}"/>
    <dgm:cxn modelId="{333FAEBE-C549-4D6E-A03A-C32B4670F49C}" srcId="{82001CCD-6798-4FA6-A001-384B615FA7A4}" destId="{DFDEA856-51D4-443D-A157-B2E8E2A7B5EF}" srcOrd="0" destOrd="0" parTransId="{8107EF5F-7BB1-40C0-8C95-8BE8478FDE6A}" sibTransId="{1F50DA22-9007-4BDD-B533-48783174C541}"/>
    <dgm:cxn modelId="{A9FC7CC2-321D-487D-8297-C895165A62FC}" type="presOf" srcId="{8F298382-414A-436B-A036-CC6354EA0FCC}" destId="{3E87A914-A515-4FCD-A48C-287C8646E50C}" srcOrd="0" destOrd="3" presId="urn:microsoft.com/office/officeart/2005/8/layout/list1"/>
    <dgm:cxn modelId="{3DBF22C3-2620-495F-AA52-3C18FC6FAE2D}" type="presOf" srcId="{DB571AA7-72E8-4335-A1BE-72A0487DD2FB}" destId="{A99CE5FE-5F11-4564-8E5F-A64C1586749D}" srcOrd="0" destOrd="3" presId="urn:microsoft.com/office/officeart/2005/8/layout/list1"/>
    <dgm:cxn modelId="{EF993AC3-D7E8-4DE5-B7F4-525EF79E6863}" type="presOf" srcId="{54E5B4CB-E75F-44C1-B3BE-2A3014FF2624}" destId="{E6E0E7ED-22F9-4531-B398-B1E80201FD45}" srcOrd="1" destOrd="0" presId="urn:microsoft.com/office/officeart/2005/8/layout/list1"/>
    <dgm:cxn modelId="{0FBDECD4-D707-45EF-B428-ABFDB5096669}" srcId="{850C5893-9463-4110-95B9-81F977A032A2}" destId="{8F298382-414A-436B-A036-CC6354EA0FCC}" srcOrd="3" destOrd="0" parTransId="{41AB9FA9-5BB4-4BDE-BABE-7842BC062177}" sibTransId="{6351532D-ABC8-4247-9CF8-EFA77A8490C3}"/>
    <dgm:cxn modelId="{C60A47D5-8C86-45C0-9AAA-55FB61112D68}" srcId="{54E5B4CB-E75F-44C1-B3BE-2A3014FF2624}" destId="{F8810BD2-F240-470B-84BE-8A1EED7D6237}" srcOrd="0" destOrd="0" parTransId="{FD303931-DB3E-4231-89B2-D9168503C805}" sibTransId="{4EAA0BAF-2ED2-496A-A393-D8215C0F17CA}"/>
    <dgm:cxn modelId="{66B48EE3-0E59-4464-811E-152347341A23}" srcId="{D37BD693-0758-4BCC-9B90-53CCD255A951}" destId="{F522F810-1763-4639-A9B0-C45AB0EDF435}" srcOrd="1" destOrd="0" parTransId="{2C984F55-28B8-4A94-9B80-CE98FB0F2CC8}" sibTransId="{0041ECF4-B649-47EB-800D-740AABAEFE20}"/>
    <dgm:cxn modelId="{FE693BF0-F244-47F2-BEBF-C149C22ABC20}" type="presOf" srcId="{D37BD693-0758-4BCC-9B90-53CCD255A951}" destId="{F2489959-39F7-4B5C-B7D4-A69904BD74D1}" srcOrd="0" destOrd="0" presId="urn:microsoft.com/office/officeart/2005/8/layout/list1"/>
    <dgm:cxn modelId="{DDF08CF2-48BE-48DE-A658-3F3770F9302F}" srcId="{850C5893-9463-4110-95B9-81F977A032A2}" destId="{91B9ECFA-F9CF-42C9-8DEA-7E348A722DD6}" srcOrd="1" destOrd="0" parTransId="{BE498B8C-332C-4F16-A638-F1AFBD6EE643}" sibTransId="{98717377-3288-4001-9B34-526BFF00871D}"/>
    <dgm:cxn modelId="{D202B3F4-C2AE-40D5-A01F-0FA46C7D6939}" srcId="{54E5B4CB-E75F-44C1-B3BE-2A3014FF2624}" destId="{A27543A3-3662-457A-AA10-8B96B08F4672}" srcOrd="1" destOrd="0" parTransId="{5EF1B45E-D9B5-4342-8323-24A34CE2C601}" sibTransId="{84C38E0E-6259-4128-801E-00D05B07476A}"/>
    <dgm:cxn modelId="{78B5ABF5-8383-4582-AEE1-FA3FE60A88C7}" srcId="{F522F810-1763-4639-A9B0-C45AB0EDF435}" destId="{2F904958-4D27-451D-B464-C1C69720E2A1}" srcOrd="0" destOrd="0" parTransId="{D300757E-8DCD-45C4-BFCC-5F5880B6B441}" sibTransId="{054D0140-A74E-412A-8A3B-A2013B4AEF3C}"/>
    <dgm:cxn modelId="{6847DCF5-8C51-4DA9-B28B-EA08FA705E39}" type="presOf" srcId="{37B5D81A-F5B5-462D-84F5-94E7741CA67C}" destId="{4B262F49-64F3-44BB-BEC4-DA345825E6BB}" srcOrd="0" destOrd="2" presId="urn:microsoft.com/office/officeart/2005/8/layout/list1"/>
    <dgm:cxn modelId="{F4AE7ADA-21CE-4042-A529-074CDDBD6A2D}" type="presParOf" srcId="{F2489959-39F7-4B5C-B7D4-A69904BD74D1}" destId="{817A22C9-DBCD-4C08-B6FB-4616B5303C7C}" srcOrd="0" destOrd="0" presId="urn:microsoft.com/office/officeart/2005/8/layout/list1"/>
    <dgm:cxn modelId="{18D35CA9-DF2E-4B90-B520-FD3C8C6A0793}" type="presParOf" srcId="{817A22C9-DBCD-4C08-B6FB-4616B5303C7C}" destId="{F2895930-6DDA-443F-BDDA-9106B29BA22D}" srcOrd="0" destOrd="0" presId="urn:microsoft.com/office/officeart/2005/8/layout/list1"/>
    <dgm:cxn modelId="{9AEC0AAD-AB6A-44C4-8D62-1DD551E9FC00}" type="presParOf" srcId="{817A22C9-DBCD-4C08-B6FB-4616B5303C7C}" destId="{E8DB50C1-D487-4A17-9F0E-7ABE1BFC4CD7}" srcOrd="1" destOrd="0" presId="urn:microsoft.com/office/officeart/2005/8/layout/list1"/>
    <dgm:cxn modelId="{3FF0D71C-0298-4644-B6AD-5D10D366FD08}" type="presParOf" srcId="{F2489959-39F7-4B5C-B7D4-A69904BD74D1}" destId="{5BA46201-541A-4070-9239-20E45A15FFE0}" srcOrd="1" destOrd="0" presId="urn:microsoft.com/office/officeart/2005/8/layout/list1"/>
    <dgm:cxn modelId="{A312CC6D-AB9B-49E0-A2D7-9AED02D171C6}" type="presParOf" srcId="{F2489959-39F7-4B5C-B7D4-A69904BD74D1}" destId="{3E87A914-A515-4FCD-A48C-287C8646E50C}" srcOrd="2" destOrd="0" presId="urn:microsoft.com/office/officeart/2005/8/layout/list1"/>
    <dgm:cxn modelId="{0A21E036-97CA-4DE3-9BDC-562668F64894}" type="presParOf" srcId="{F2489959-39F7-4B5C-B7D4-A69904BD74D1}" destId="{EEA2D996-89BF-4F5E-8CFD-94F4D206EF1D}" srcOrd="3" destOrd="0" presId="urn:microsoft.com/office/officeart/2005/8/layout/list1"/>
    <dgm:cxn modelId="{C8D6E6EC-2CC1-4B4E-A775-BBECA070DEC3}" type="presParOf" srcId="{F2489959-39F7-4B5C-B7D4-A69904BD74D1}" destId="{0A83E053-86D3-459A-98CB-C7B869F3BC2D}" srcOrd="4" destOrd="0" presId="urn:microsoft.com/office/officeart/2005/8/layout/list1"/>
    <dgm:cxn modelId="{58CFA1AC-13A3-49A2-AC33-BB8AE1AF766E}" type="presParOf" srcId="{0A83E053-86D3-459A-98CB-C7B869F3BC2D}" destId="{8C139EE1-AE2F-4B1B-8B02-C34585865B75}" srcOrd="0" destOrd="0" presId="urn:microsoft.com/office/officeart/2005/8/layout/list1"/>
    <dgm:cxn modelId="{ACD8A2A4-3CA6-4262-BAE8-EF77886EEC08}" type="presParOf" srcId="{0A83E053-86D3-459A-98CB-C7B869F3BC2D}" destId="{9869899F-7E62-481D-9E6E-7DB78BB4F214}" srcOrd="1" destOrd="0" presId="urn:microsoft.com/office/officeart/2005/8/layout/list1"/>
    <dgm:cxn modelId="{E6ECB1E6-97B7-4844-8DC9-6F527AF54837}" type="presParOf" srcId="{F2489959-39F7-4B5C-B7D4-A69904BD74D1}" destId="{0CBECABD-4496-4808-80BB-99D07EA2AAA2}" srcOrd="5" destOrd="0" presId="urn:microsoft.com/office/officeart/2005/8/layout/list1"/>
    <dgm:cxn modelId="{90F88A48-7A30-49FF-97C2-E97285EB165C}" type="presParOf" srcId="{F2489959-39F7-4B5C-B7D4-A69904BD74D1}" destId="{4B262F49-64F3-44BB-BEC4-DA345825E6BB}" srcOrd="6" destOrd="0" presId="urn:microsoft.com/office/officeart/2005/8/layout/list1"/>
    <dgm:cxn modelId="{E6ABB98A-2599-4186-B121-90E1C6971872}" type="presParOf" srcId="{F2489959-39F7-4B5C-B7D4-A69904BD74D1}" destId="{D8FA816E-9CEB-4DD1-8B67-48EA4967E82D}" srcOrd="7" destOrd="0" presId="urn:microsoft.com/office/officeart/2005/8/layout/list1"/>
    <dgm:cxn modelId="{48BA5A49-0403-475B-AF8C-82209CFEC03D}" type="presParOf" srcId="{F2489959-39F7-4B5C-B7D4-A69904BD74D1}" destId="{7E8404FA-CB89-4584-8952-44C1F53E42B8}" srcOrd="8" destOrd="0" presId="urn:microsoft.com/office/officeart/2005/8/layout/list1"/>
    <dgm:cxn modelId="{E93E14B3-BFD8-4B5B-B2B4-B47166FBD3BF}" type="presParOf" srcId="{7E8404FA-CB89-4584-8952-44C1F53E42B8}" destId="{6326F25D-C77A-46A5-80A3-D1517DC729B5}" srcOrd="0" destOrd="0" presId="urn:microsoft.com/office/officeart/2005/8/layout/list1"/>
    <dgm:cxn modelId="{6C3EEC9D-0878-4B62-85BF-889BFB4781C2}" type="presParOf" srcId="{7E8404FA-CB89-4584-8952-44C1F53E42B8}" destId="{E6E0E7ED-22F9-4531-B398-B1E80201FD45}" srcOrd="1" destOrd="0" presId="urn:microsoft.com/office/officeart/2005/8/layout/list1"/>
    <dgm:cxn modelId="{55D4A262-4783-46CD-A7D6-AFF76A428CEA}" type="presParOf" srcId="{F2489959-39F7-4B5C-B7D4-A69904BD74D1}" destId="{E9657FA3-0B6E-4DA8-A17D-E15504634BA6}" srcOrd="9" destOrd="0" presId="urn:microsoft.com/office/officeart/2005/8/layout/list1"/>
    <dgm:cxn modelId="{99E546C3-2757-458C-BC3E-B46192FF4165}" type="presParOf" srcId="{F2489959-39F7-4B5C-B7D4-A69904BD74D1}" destId="{A99CE5FE-5F11-4564-8E5F-A64C1586749D}" srcOrd="10" destOrd="0" presId="urn:microsoft.com/office/officeart/2005/8/layout/list1"/>
    <dgm:cxn modelId="{274485C4-1737-44DA-B418-AB435A6B9F80}" type="presParOf" srcId="{F2489959-39F7-4B5C-B7D4-A69904BD74D1}" destId="{F57F97CB-840E-446C-B63E-2C769F8BB9B7}" srcOrd="11" destOrd="0" presId="urn:microsoft.com/office/officeart/2005/8/layout/list1"/>
    <dgm:cxn modelId="{36C55B74-E878-4256-8DE9-3E292ACAC9C2}" type="presParOf" srcId="{F2489959-39F7-4B5C-B7D4-A69904BD74D1}" destId="{05F0F92C-FE4B-4BFC-BD36-42DC4F81DD2B}" srcOrd="12" destOrd="0" presId="urn:microsoft.com/office/officeart/2005/8/layout/list1"/>
    <dgm:cxn modelId="{FD1A2A6E-1DCF-4B8B-A5E4-8FC257C23EA1}" type="presParOf" srcId="{05F0F92C-FE4B-4BFC-BD36-42DC4F81DD2B}" destId="{026913E0-65CE-4B84-B961-1CDFFA972CA4}" srcOrd="0" destOrd="0" presId="urn:microsoft.com/office/officeart/2005/8/layout/list1"/>
    <dgm:cxn modelId="{3F0A78D1-8566-4B3D-BDE8-D1AC077AF57B}" type="presParOf" srcId="{05F0F92C-FE4B-4BFC-BD36-42DC4F81DD2B}" destId="{1621ABF8-4DBE-443E-B9CC-F282D29EBE2A}" srcOrd="1" destOrd="0" presId="urn:microsoft.com/office/officeart/2005/8/layout/list1"/>
    <dgm:cxn modelId="{2564A6BC-A461-49AD-ADC1-2DC652B7541F}" type="presParOf" srcId="{F2489959-39F7-4B5C-B7D4-A69904BD74D1}" destId="{2E69D74E-6FD7-4713-9DF5-EB6332731745}" srcOrd="13" destOrd="0" presId="urn:microsoft.com/office/officeart/2005/8/layout/list1"/>
    <dgm:cxn modelId="{D1A736C6-9261-41D2-B963-AAFBACC27762}" type="presParOf" srcId="{F2489959-39F7-4B5C-B7D4-A69904BD74D1}" destId="{0C8C67B8-C654-4AA3-BCD2-803C1FF7488F}" srcOrd="14" destOrd="0" presId="urn:microsoft.com/office/officeart/2005/8/layout/list1"/>
    <dgm:cxn modelId="{24496BE6-2FC8-498C-81A2-A38F1A0602BF}" type="presParOf" srcId="{F2489959-39F7-4B5C-B7D4-A69904BD74D1}" destId="{A5E7636C-DE82-4EA3-B3EA-794E1A17D8D2}" srcOrd="15" destOrd="0" presId="urn:microsoft.com/office/officeart/2005/8/layout/list1"/>
    <dgm:cxn modelId="{EDCC4EE3-88DB-4471-8F9B-270802D5C952}" type="presParOf" srcId="{F2489959-39F7-4B5C-B7D4-A69904BD74D1}" destId="{89D1CD6D-B7D1-46D9-8218-72498D05E465}" srcOrd="16" destOrd="0" presId="urn:microsoft.com/office/officeart/2005/8/layout/list1"/>
    <dgm:cxn modelId="{0FAC8FF0-6761-4CF1-8958-CE722ED6387A}" type="presParOf" srcId="{89D1CD6D-B7D1-46D9-8218-72498D05E465}" destId="{778F5BE8-B6B5-45DA-8CA6-897DBA97AB46}" srcOrd="0" destOrd="0" presId="urn:microsoft.com/office/officeart/2005/8/layout/list1"/>
    <dgm:cxn modelId="{AB7EB0EA-7333-4047-B521-5F237B5D9FC9}" type="presParOf" srcId="{89D1CD6D-B7D1-46D9-8218-72498D05E465}" destId="{B7E757F1-AADA-487D-9AE3-38423C1B96FB}" srcOrd="1" destOrd="0" presId="urn:microsoft.com/office/officeart/2005/8/layout/list1"/>
    <dgm:cxn modelId="{F0DB85AF-5D4F-48C8-8A15-25A6DBC1BCF0}" type="presParOf" srcId="{F2489959-39F7-4B5C-B7D4-A69904BD74D1}" destId="{5712FDA6-14C3-4D6A-BF05-84ADCB74C22D}" srcOrd="17" destOrd="0" presId="urn:microsoft.com/office/officeart/2005/8/layout/list1"/>
    <dgm:cxn modelId="{5809E0ED-F648-47D1-96F6-B008E020A73C}" type="presParOf" srcId="{F2489959-39F7-4B5C-B7D4-A69904BD74D1}" destId="{5E7D4E8A-5409-4BB1-9984-5394A55A6F3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19ED6B-9006-41D6-AF8B-03D67B28B611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C311A8-4509-4D43-988A-C97063BA14FB}">
      <dgm:prSet phldrT="[Text]" phldr="0"/>
      <dgm:spPr/>
      <dgm:t>
        <a:bodyPr/>
        <a:lstStyle/>
        <a:p>
          <a:r>
            <a:rPr lang="en-US"/>
            <a:t>$250k</a:t>
          </a:r>
        </a:p>
      </dgm:t>
    </dgm:pt>
    <dgm:pt modelId="{5CA730A2-B549-4253-815F-A6283C57D63F}" type="parTrans" cxnId="{39F7B058-131B-4BCA-80C7-CE1741CCAD2A}">
      <dgm:prSet/>
      <dgm:spPr/>
      <dgm:t>
        <a:bodyPr/>
        <a:lstStyle/>
        <a:p>
          <a:endParaRPr lang="en-US"/>
        </a:p>
      </dgm:t>
    </dgm:pt>
    <dgm:pt modelId="{63765937-50EA-48AD-954C-CC8761BBD18F}" type="sibTrans" cxnId="{39F7B058-131B-4BCA-80C7-CE1741CCAD2A}">
      <dgm:prSet/>
      <dgm:spPr/>
      <dgm:t>
        <a:bodyPr/>
        <a:lstStyle/>
        <a:p>
          <a:endParaRPr lang="en-US"/>
        </a:p>
      </dgm:t>
    </dgm:pt>
    <dgm:pt modelId="{CAF13755-F0E9-4A9A-B6FA-AF368772C052}">
      <dgm:prSet phldrT="[Text]" phldr="0"/>
      <dgm:spPr/>
      <dgm:t>
        <a:bodyPr/>
        <a:lstStyle/>
        <a:p>
          <a:r>
            <a:rPr lang="en-US"/>
            <a:t>31.5k</a:t>
          </a:r>
        </a:p>
      </dgm:t>
    </dgm:pt>
    <dgm:pt modelId="{4F303EDB-0279-455B-9DFE-D20853EAD163}" type="parTrans" cxnId="{44D78507-97E1-442D-A985-D751381D3CA9}">
      <dgm:prSet/>
      <dgm:spPr/>
      <dgm:t>
        <a:bodyPr/>
        <a:lstStyle/>
        <a:p>
          <a:endParaRPr lang="en-US"/>
        </a:p>
      </dgm:t>
    </dgm:pt>
    <dgm:pt modelId="{CF393366-6208-4272-9A2F-0DD7CADB5243}" type="sibTrans" cxnId="{44D78507-97E1-442D-A985-D751381D3CA9}">
      <dgm:prSet/>
      <dgm:spPr/>
      <dgm:t>
        <a:bodyPr/>
        <a:lstStyle/>
        <a:p>
          <a:endParaRPr lang="en-US"/>
        </a:p>
      </dgm:t>
    </dgm:pt>
    <dgm:pt modelId="{498FA50E-A246-4585-938A-F418DBE949AD}">
      <dgm:prSet phldrT="[Text]" phldr="0"/>
      <dgm:spPr/>
      <dgm:t>
        <a:bodyPr/>
        <a:lstStyle/>
        <a:p>
          <a:r>
            <a:rPr lang="en-US"/>
            <a:t>312.5k</a:t>
          </a:r>
        </a:p>
      </dgm:t>
    </dgm:pt>
    <dgm:pt modelId="{925CA867-7F10-4A7A-8792-4177E9BC7381}" type="parTrans" cxnId="{56E40222-9F7E-446A-812E-16B0130640C4}">
      <dgm:prSet/>
      <dgm:spPr/>
      <dgm:t>
        <a:bodyPr/>
        <a:lstStyle/>
        <a:p>
          <a:endParaRPr lang="en-US"/>
        </a:p>
      </dgm:t>
    </dgm:pt>
    <dgm:pt modelId="{60A7AB3D-BC40-449E-AC61-568B51E42804}" type="sibTrans" cxnId="{56E40222-9F7E-446A-812E-16B0130640C4}">
      <dgm:prSet/>
      <dgm:spPr/>
      <dgm:t>
        <a:bodyPr/>
        <a:lstStyle/>
        <a:p>
          <a:endParaRPr lang="en-US"/>
        </a:p>
      </dgm:t>
    </dgm:pt>
    <dgm:pt modelId="{8358183C-9FF8-4DF5-BA31-F2ECDC1CE29E}">
      <dgm:prSet phldrT="[Text]" phldr="0"/>
      <dgm:spPr/>
      <dgm:t>
        <a:bodyPr/>
        <a:lstStyle/>
        <a:p>
          <a:r>
            <a:rPr lang="en-US"/>
            <a:t>31.5k</a:t>
          </a:r>
        </a:p>
      </dgm:t>
    </dgm:pt>
    <dgm:pt modelId="{05073DE6-7840-465E-BFBA-E099C65CD046}" type="parTrans" cxnId="{5C202EC3-2FA7-4DA5-81BB-BDD6547E7510}">
      <dgm:prSet/>
      <dgm:spPr/>
      <dgm:t>
        <a:bodyPr/>
        <a:lstStyle/>
        <a:p>
          <a:endParaRPr lang="en-US"/>
        </a:p>
      </dgm:t>
    </dgm:pt>
    <dgm:pt modelId="{757D6589-E39A-452E-B050-CD9EF4E87A15}" type="sibTrans" cxnId="{5C202EC3-2FA7-4DA5-81BB-BDD6547E7510}">
      <dgm:prSet/>
      <dgm:spPr/>
      <dgm:t>
        <a:bodyPr/>
        <a:lstStyle/>
        <a:p>
          <a:endParaRPr lang="en-US"/>
        </a:p>
      </dgm:t>
    </dgm:pt>
    <dgm:pt modelId="{1D5AAB40-020E-469D-84B2-B95296B3CFFA}" type="pres">
      <dgm:prSet presAssocID="{3019ED6B-9006-41D6-AF8B-03D67B28B611}" presName="linearFlow" presStyleCnt="0">
        <dgm:presLayoutVars>
          <dgm:dir/>
          <dgm:resizeHandles val="exact"/>
        </dgm:presLayoutVars>
      </dgm:prSet>
      <dgm:spPr/>
    </dgm:pt>
    <dgm:pt modelId="{7E45CE59-F110-44F8-B784-6BC103BCD19D}" type="pres">
      <dgm:prSet presAssocID="{3EC311A8-4509-4D43-988A-C97063BA14FB}" presName="node" presStyleLbl="node1" presStyleIdx="0" presStyleCnt="4">
        <dgm:presLayoutVars>
          <dgm:bulletEnabled val="1"/>
        </dgm:presLayoutVars>
      </dgm:prSet>
      <dgm:spPr/>
    </dgm:pt>
    <dgm:pt modelId="{34F8769A-9A2B-4632-8336-6F8A9F2BC748}" type="pres">
      <dgm:prSet presAssocID="{63765937-50EA-48AD-954C-CC8761BBD18F}" presName="spacerL" presStyleCnt="0"/>
      <dgm:spPr/>
    </dgm:pt>
    <dgm:pt modelId="{85915CB6-D5F4-405E-94A6-F2F5195D9DF4}" type="pres">
      <dgm:prSet presAssocID="{63765937-50EA-48AD-954C-CC8761BBD18F}" presName="sibTrans" presStyleLbl="sibTrans2D1" presStyleIdx="0" presStyleCnt="3"/>
      <dgm:spPr/>
    </dgm:pt>
    <dgm:pt modelId="{904AA52D-602F-4226-B315-4DFC2D54D54B}" type="pres">
      <dgm:prSet presAssocID="{63765937-50EA-48AD-954C-CC8761BBD18F}" presName="spacerR" presStyleCnt="0"/>
      <dgm:spPr/>
    </dgm:pt>
    <dgm:pt modelId="{0BC28821-A05D-4233-86F1-9D4855D69FFC}" type="pres">
      <dgm:prSet presAssocID="{CAF13755-F0E9-4A9A-B6FA-AF368772C052}" presName="node" presStyleLbl="node1" presStyleIdx="1" presStyleCnt="4">
        <dgm:presLayoutVars>
          <dgm:bulletEnabled val="1"/>
        </dgm:presLayoutVars>
      </dgm:prSet>
      <dgm:spPr/>
    </dgm:pt>
    <dgm:pt modelId="{DCAA110C-BE4B-462E-8DB9-63224D806C34}" type="pres">
      <dgm:prSet presAssocID="{CF393366-6208-4272-9A2F-0DD7CADB5243}" presName="spacerL" presStyleCnt="0"/>
      <dgm:spPr/>
    </dgm:pt>
    <dgm:pt modelId="{FBF631CB-7660-461A-977C-11BB5493C644}" type="pres">
      <dgm:prSet presAssocID="{CF393366-6208-4272-9A2F-0DD7CADB5243}" presName="sibTrans" presStyleLbl="sibTrans2D1" presStyleIdx="1" presStyleCnt="3"/>
      <dgm:spPr/>
    </dgm:pt>
    <dgm:pt modelId="{AE64DD31-59C9-4867-A24A-38C0BA99DE01}" type="pres">
      <dgm:prSet presAssocID="{CF393366-6208-4272-9A2F-0DD7CADB5243}" presName="spacerR" presStyleCnt="0"/>
      <dgm:spPr/>
    </dgm:pt>
    <dgm:pt modelId="{95509D86-F416-473B-9826-6BAE5D30D9D4}" type="pres">
      <dgm:prSet presAssocID="{8358183C-9FF8-4DF5-BA31-F2ECDC1CE29E}" presName="node" presStyleLbl="node1" presStyleIdx="2" presStyleCnt="4">
        <dgm:presLayoutVars>
          <dgm:bulletEnabled val="1"/>
        </dgm:presLayoutVars>
      </dgm:prSet>
      <dgm:spPr/>
    </dgm:pt>
    <dgm:pt modelId="{65F582A6-5D8A-4C36-A450-C0902B21F4BA}" type="pres">
      <dgm:prSet presAssocID="{757D6589-E39A-452E-B050-CD9EF4E87A15}" presName="spacerL" presStyleCnt="0"/>
      <dgm:spPr/>
    </dgm:pt>
    <dgm:pt modelId="{DA72B7D1-0C87-4478-A99A-10C9BDA4E105}" type="pres">
      <dgm:prSet presAssocID="{757D6589-E39A-452E-B050-CD9EF4E87A15}" presName="sibTrans" presStyleLbl="sibTrans2D1" presStyleIdx="2" presStyleCnt="3"/>
      <dgm:spPr/>
    </dgm:pt>
    <dgm:pt modelId="{1CDE707D-2908-4313-87DB-868CBA20218E}" type="pres">
      <dgm:prSet presAssocID="{757D6589-E39A-452E-B050-CD9EF4E87A15}" presName="spacerR" presStyleCnt="0"/>
      <dgm:spPr/>
    </dgm:pt>
    <dgm:pt modelId="{4D009AAC-DBAC-4F2A-B744-3D5D266FB4F0}" type="pres">
      <dgm:prSet presAssocID="{498FA50E-A246-4585-938A-F418DBE949AD}" presName="node" presStyleLbl="node1" presStyleIdx="3" presStyleCnt="4">
        <dgm:presLayoutVars>
          <dgm:bulletEnabled val="1"/>
        </dgm:presLayoutVars>
      </dgm:prSet>
      <dgm:spPr/>
    </dgm:pt>
  </dgm:ptLst>
  <dgm:cxnLst>
    <dgm:cxn modelId="{44D78507-97E1-442D-A985-D751381D3CA9}" srcId="{3019ED6B-9006-41D6-AF8B-03D67B28B611}" destId="{CAF13755-F0E9-4A9A-B6FA-AF368772C052}" srcOrd="1" destOrd="0" parTransId="{4F303EDB-0279-455B-9DFE-D20853EAD163}" sibTransId="{CF393366-6208-4272-9A2F-0DD7CADB5243}"/>
    <dgm:cxn modelId="{728A2E0F-09E3-49B6-8FAB-D4FE67D9D45D}" type="presOf" srcId="{63765937-50EA-48AD-954C-CC8761BBD18F}" destId="{85915CB6-D5F4-405E-94A6-F2F5195D9DF4}" srcOrd="0" destOrd="0" presId="urn:microsoft.com/office/officeart/2005/8/layout/equation1"/>
    <dgm:cxn modelId="{35386721-D35A-4125-AA0E-3DBEE194E18F}" type="presOf" srcId="{CF393366-6208-4272-9A2F-0DD7CADB5243}" destId="{FBF631CB-7660-461A-977C-11BB5493C644}" srcOrd="0" destOrd="0" presId="urn:microsoft.com/office/officeart/2005/8/layout/equation1"/>
    <dgm:cxn modelId="{56E40222-9F7E-446A-812E-16B0130640C4}" srcId="{3019ED6B-9006-41D6-AF8B-03D67B28B611}" destId="{498FA50E-A246-4585-938A-F418DBE949AD}" srcOrd="3" destOrd="0" parTransId="{925CA867-7F10-4A7A-8792-4177E9BC7381}" sibTransId="{60A7AB3D-BC40-449E-AC61-568B51E42804}"/>
    <dgm:cxn modelId="{F9F0DE3B-3D9A-4235-B26A-397D4B894DFE}" type="presOf" srcId="{3019ED6B-9006-41D6-AF8B-03D67B28B611}" destId="{1D5AAB40-020E-469D-84B2-B95296B3CFFA}" srcOrd="0" destOrd="0" presId="urn:microsoft.com/office/officeart/2005/8/layout/equation1"/>
    <dgm:cxn modelId="{A2B9E86D-6A34-4F70-B952-B77330B5E747}" type="presOf" srcId="{757D6589-E39A-452E-B050-CD9EF4E87A15}" destId="{DA72B7D1-0C87-4478-A99A-10C9BDA4E105}" srcOrd="0" destOrd="0" presId="urn:microsoft.com/office/officeart/2005/8/layout/equation1"/>
    <dgm:cxn modelId="{39F7B058-131B-4BCA-80C7-CE1741CCAD2A}" srcId="{3019ED6B-9006-41D6-AF8B-03D67B28B611}" destId="{3EC311A8-4509-4D43-988A-C97063BA14FB}" srcOrd="0" destOrd="0" parTransId="{5CA730A2-B549-4253-815F-A6283C57D63F}" sibTransId="{63765937-50EA-48AD-954C-CC8761BBD18F}"/>
    <dgm:cxn modelId="{981CEA59-3234-43BB-AA93-32367D775F9E}" type="presOf" srcId="{8358183C-9FF8-4DF5-BA31-F2ECDC1CE29E}" destId="{95509D86-F416-473B-9826-6BAE5D30D9D4}" srcOrd="0" destOrd="0" presId="urn:microsoft.com/office/officeart/2005/8/layout/equation1"/>
    <dgm:cxn modelId="{6EC98DBD-99CF-4898-931F-A532DADE0D2D}" type="presOf" srcId="{CAF13755-F0E9-4A9A-B6FA-AF368772C052}" destId="{0BC28821-A05D-4233-86F1-9D4855D69FFC}" srcOrd="0" destOrd="0" presId="urn:microsoft.com/office/officeart/2005/8/layout/equation1"/>
    <dgm:cxn modelId="{5C202EC3-2FA7-4DA5-81BB-BDD6547E7510}" srcId="{3019ED6B-9006-41D6-AF8B-03D67B28B611}" destId="{8358183C-9FF8-4DF5-BA31-F2ECDC1CE29E}" srcOrd="2" destOrd="0" parTransId="{05073DE6-7840-465E-BFBA-E099C65CD046}" sibTransId="{757D6589-E39A-452E-B050-CD9EF4E87A15}"/>
    <dgm:cxn modelId="{1ADBDFD1-2CA0-4510-9DFA-F5197E9247F7}" type="presOf" srcId="{498FA50E-A246-4585-938A-F418DBE949AD}" destId="{4D009AAC-DBAC-4F2A-B744-3D5D266FB4F0}" srcOrd="0" destOrd="0" presId="urn:microsoft.com/office/officeart/2005/8/layout/equation1"/>
    <dgm:cxn modelId="{95F50AE1-7BF3-44C3-B9C4-34EF57042F48}" type="presOf" srcId="{3EC311A8-4509-4D43-988A-C97063BA14FB}" destId="{7E45CE59-F110-44F8-B784-6BC103BCD19D}" srcOrd="0" destOrd="0" presId="urn:microsoft.com/office/officeart/2005/8/layout/equation1"/>
    <dgm:cxn modelId="{D008D235-051E-495C-9B59-9702C1E9A111}" type="presParOf" srcId="{1D5AAB40-020E-469D-84B2-B95296B3CFFA}" destId="{7E45CE59-F110-44F8-B784-6BC103BCD19D}" srcOrd="0" destOrd="0" presId="urn:microsoft.com/office/officeart/2005/8/layout/equation1"/>
    <dgm:cxn modelId="{20691D15-3340-4FFB-8EF5-D0E1C606CD6D}" type="presParOf" srcId="{1D5AAB40-020E-469D-84B2-B95296B3CFFA}" destId="{34F8769A-9A2B-4632-8336-6F8A9F2BC748}" srcOrd="1" destOrd="0" presId="urn:microsoft.com/office/officeart/2005/8/layout/equation1"/>
    <dgm:cxn modelId="{9B05C542-88BF-4219-91FB-19014AC893EE}" type="presParOf" srcId="{1D5AAB40-020E-469D-84B2-B95296B3CFFA}" destId="{85915CB6-D5F4-405E-94A6-F2F5195D9DF4}" srcOrd="2" destOrd="0" presId="urn:microsoft.com/office/officeart/2005/8/layout/equation1"/>
    <dgm:cxn modelId="{EB6B3EF2-51A5-484A-938F-134AE3DFF4A2}" type="presParOf" srcId="{1D5AAB40-020E-469D-84B2-B95296B3CFFA}" destId="{904AA52D-602F-4226-B315-4DFC2D54D54B}" srcOrd="3" destOrd="0" presId="urn:microsoft.com/office/officeart/2005/8/layout/equation1"/>
    <dgm:cxn modelId="{22DD5E46-F61D-423F-8ABC-2C1F7B8CAB0C}" type="presParOf" srcId="{1D5AAB40-020E-469D-84B2-B95296B3CFFA}" destId="{0BC28821-A05D-4233-86F1-9D4855D69FFC}" srcOrd="4" destOrd="0" presId="urn:microsoft.com/office/officeart/2005/8/layout/equation1"/>
    <dgm:cxn modelId="{C8F965CE-0FB4-4191-B006-E03233CEA8B1}" type="presParOf" srcId="{1D5AAB40-020E-469D-84B2-B95296B3CFFA}" destId="{DCAA110C-BE4B-462E-8DB9-63224D806C34}" srcOrd="5" destOrd="0" presId="urn:microsoft.com/office/officeart/2005/8/layout/equation1"/>
    <dgm:cxn modelId="{D24F26CF-A4B4-4DAC-9124-FC991F2811B1}" type="presParOf" srcId="{1D5AAB40-020E-469D-84B2-B95296B3CFFA}" destId="{FBF631CB-7660-461A-977C-11BB5493C644}" srcOrd="6" destOrd="0" presId="urn:microsoft.com/office/officeart/2005/8/layout/equation1"/>
    <dgm:cxn modelId="{67CEBA88-A654-4088-99D3-97C62976AD99}" type="presParOf" srcId="{1D5AAB40-020E-469D-84B2-B95296B3CFFA}" destId="{AE64DD31-59C9-4867-A24A-38C0BA99DE01}" srcOrd="7" destOrd="0" presId="urn:microsoft.com/office/officeart/2005/8/layout/equation1"/>
    <dgm:cxn modelId="{9EB6BAD3-E20B-4143-9648-EAAAC638A618}" type="presParOf" srcId="{1D5AAB40-020E-469D-84B2-B95296B3CFFA}" destId="{95509D86-F416-473B-9826-6BAE5D30D9D4}" srcOrd="8" destOrd="0" presId="urn:microsoft.com/office/officeart/2005/8/layout/equation1"/>
    <dgm:cxn modelId="{A9AF7E15-73D2-4820-BC62-0C17D716843D}" type="presParOf" srcId="{1D5AAB40-020E-469D-84B2-B95296B3CFFA}" destId="{65F582A6-5D8A-4C36-A450-C0902B21F4BA}" srcOrd="9" destOrd="0" presId="urn:microsoft.com/office/officeart/2005/8/layout/equation1"/>
    <dgm:cxn modelId="{EDF20685-48C4-4B5E-8E3E-7ED0E3E3B383}" type="presParOf" srcId="{1D5AAB40-020E-469D-84B2-B95296B3CFFA}" destId="{DA72B7D1-0C87-4478-A99A-10C9BDA4E105}" srcOrd="10" destOrd="0" presId="urn:microsoft.com/office/officeart/2005/8/layout/equation1"/>
    <dgm:cxn modelId="{1A1C4CFA-A683-40B4-8427-4AE900E06D75}" type="presParOf" srcId="{1D5AAB40-020E-469D-84B2-B95296B3CFFA}" destId="{1CDE707D-2908-4313-87DB-868CBA20218E}" srcOrd="11" destOrd="0" presId="urn:microsoft.com/office/officeart/2005/8/layout/equation1"/>
    <dgm:cxn modelId="{FE9D5422-E1B8-4022-80A4-D7062590B00E}" type="presParOf" srcId="{1D5AAB40-020E-469D-84B2-B95296B3CFFA}" destId="{4D009AAC-DBAC-4F2A-B744-3D5D266FB4F0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FA8E4-F147-45A2-82E3-34F1E7C44BB3}">
      <dsp:nvSpPr>
        <dsp:cNvPr id="0" name=""/>
        <dsp:cNvSpPr/>
      </dsp:nvSpPr>
      <dsp:spPr>
        <a:xfrm rot="10800000">
          <a:off x="1136617" y="367"/>
          <a:ext cx="4092900" cy="4227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441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rgbClr val="FFFFFF"/>
              </a:solidFill>
              <a:latin typeface="Poppins" pitchFamily="34" charset="0"/>
              <a:ea typeface="Poppins" pitchFamily="34" charset="-122"/>
              <a:cs typeface="Poppins" pitchFamily="34" charset="-120"/>
            </a:rPr>
            <a:t>Deliver collective and public goods</a:t>
          </a:r>
          <a:r>
            <a:rPr lang="en-US" sz="1600" kern="1200"/>
            <a:t> </a:t>
          </a:r>
        </a:p>
      </dsp:txBody>
      <dsp:txXfrm rot="10800000">
        <a:off x="1242316" y="367"/>
        <a:ext cx="3987201" cy="422795"/>
      </dsp:txXfrm>
    </dsp:sp>
    <dsp:sp modelId="{71661A6A-8689-49EA-8D49-019686E77A4E}">
      <dsp:nvSpPr>
        <dsp:cNvPr id="0" name=""/>
        <dsp:cNvSpPr/>
      </dsp:nvSpPr>
      <dsp:spPr>
        <a:xfrm>
          <a:off x="925219" y="367"/>
          <a:ext cx="422795" cy="422795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E4FEF-0547-4D22-8B36-D2E9104855A8}">
      <dsp:nvSpPr>
        <dsp:cNvPr id="0" name=""/>
        <dsp:cNvSpPr/>
      </dsp:nvSpPr>
      <dsp:spPr>
        <a:xfrm rot="10800000">
          <a:off x="1136617" y="528862"/>
          <a:ext cx="4092900" cy="4227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441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rgbClr val="FFFFFF"/>
              </a:solidFill>
              <a:latin typeface="Poppins" pitchFamily="34" charset="0"/>
              <a:ea typeface="Poppins" pitchFamily="34" charset="-122"/>
              <a:cs typeface="Poppins" pitchFamily="34" charset="-120"/>
            </a:rPr>
            <a:t>Economies of scale and scope</a:t>
          </a:r>
          <a:endParaRPr lang="en-US" sz="1600" kern="1200"/>
        </a:p>
      </dsp:txBody>
      <dsp:txXfrm rot="10800000">
        <a:off x="1242316" y="528862"/>
        <a:ext cx="3987201" cy="422795"/>
      </dsp:txXfrm>
    </dsp:sp>
    <dsp:sp modelId="{6DB250A9-34AE-4C23-AA7A-2D4600615E6F}">
      <dsp:nvSpPr>
        <dsp:cNvPr id="0" name=""/>
        <dsp:cNvSpPr/>
      </dsp:nvSpPr>
      <dsp:spPr>
        <a:xfrm>
          <a:off x="925219" y="528862"/>
          <a:ext cx="422795" cy="422795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C7571B-A0B8-4CAC-A913-BFBE2698E57F}">
      <dsp:nvSpPr>
        <dsp:cNvPr id="0" name=""/>
        <dsp:cNvSpPr/>
      </dsp:nvSpPr>
      <dsp:spPr>
        <a:xfrm rot="10800000">
          <a:off x="1136617" y="1057357"/>
          <a:ext cx="4092900" cy="4227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441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rgbClr val="FFFFFF"/>
              </a:solidFill>
              <a:latin typeface="Poppins" pitchFamily="34" charset="0"/>
              <a:cs typeface="Poppins" pitchFamily="34" charset="-120"/>
            </a:rPr>
            <a:t>Environmental sustainability</a:t>
          </a:r>
          <a:endParaRPr lang="en-US" sz="1600" kern="1200"/>
        </a:p>
      </dsp:txBody>
      <dsp:txXfrm rot="10800000">
        <a:off x="1242316" y="1057357"/>
        <a:ext cx="3987201" cy="422795"/>
      </dsp:txXfrm>
    </dsp:sp>
    <dsp:sp modelId="{E3AD4F3D-CBE7-4C68-B6A9-99E0C025B3F6}">
      <dsp:nvSpPr>
        <dsp:cNvPr id="0" name=""/>
        <dsp:cNvSpPr/>
      </dsp:nvSpPr>
      <dsp:spPr>
        <a:xfrm>
          <a:off x="925219" y="1057357"/>
          <a:ext cx="422795" cy="422795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00C5D5-CF85-44E6-995A-443A6AFA7125}">
      <dsp:nvSpPr>
        <dsp:cNvPr id="0" name=""/>
        <dsp:cNvSpPr/>
      </dsp:nvSpPr>
      <dsp:spPr>
        <a:xfrm rot="10800000">
          <a:off x="1136617" y="1585852"/>
          <a:ext cx="4092900" cy="4227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441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rgbClr val="FFFFFF"/>
              </a:solidFill>
              <a:latin typeface="Poppins" pitchFamily="34" charset="0"/>
              <a:ea typeface="Poppins" pitchFamily="34" charset="-122"/>
              <a:cs typeface="Poppins" pitchFamily="34" charset="-120"/>
            </a:rPr>
            <a:t>Green Innovation and Growth </a:t>
          </a:r>
          <a:endParaRPr lang="en-US" sz="1600" kern="1200"/>
        </a:p>
      </dsp:txBody>
      <dsp:txXfrm rot="10800000">
        <a:off x="1242316" y="1585852"/>
        <a:ext cx="3987201" cy="422795"/>
      </dsp:txXfrm>
    </dsp:sp>
    <dsp:sp modelId="{CFB20280-790D-4783-B1EA-F0AA14D7240E}">
      <dsp:nvSpPr>
        <dsp:cNvPr id="0" name=""/>
        <dsp:cNvSpPr/>
      </dsp:nvSpPr>
      <dsp:spPr>
        <a:xfrm>
          <a:off x="925219" y="1585852"/>
          <a:ext cx="422795" cy="422795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0DA5B-E9A6-4334-9E85-C0643E871330}">
      <dsp:nvSpPr>
        <dsp:cNvPr id="0" name=""/>
        <dsp:cNvSpPr/>
      </dsp:nvSpPr>
      <dsp:spPr>
        <a:xfrm>
          <a:off x="92792" y="2462601"/>
          <a:ext cx="1353421" cy="446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Call for Proposals</a:t>
          </a:r>
        </a:p>
      </dsp:txBody>
      <dsp:txXfrm>
        <a:off x="92792" y="2462601"/>
        <a:ext cx="1353421" cy="446013"/>
      </dsp:txXfrm>
    </dsp:sp>
    <dsp:sp modelId="{A0D0189D-5BCC-41DF-BB58-A6A0AB118409}">
      <dsp:nvSpPr>
        <dsp:cNvPr id="0" name=""/>
        <dsp:cNvSpPr/>
      </dsp:nvSpPr>
      <dsp:spPr>
        <a:xfrm>
          <a:off x="91254" y="2326951"/>
          <a:ext cx="107658" cy="107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824B2-9CE8-4E49-915E-569570DF46B2}">
      <dsp:nvSpPr>
        <dsp:cNvPr id="0" name=""/>
        <dsp:cNvSpPr/>
      </dsp:nvSpPr>
      <dsp:spPr>
        <a:xfrm>
          <a:off x="166615" y="2176229"/>
          <a:ext cx="107658" cy="107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341C6F-2C91-4AC0-98CF-2EDF942A502A}">
      <dsp:nvSpPr>
        <dsp:cNvPr id="0" name=""/>
        <dsp:cNvSpPr/>
      </dsp:nvSpPr>
      <dsp:spPr>
        <a:xfrm>
          <a:off x="347481" y="2206373"/>
          <a:ext cx="169177" cy="1691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E7E75-A189-4267-9992-73B89DFA7D77}">
      <dsp:nvSpPr>
        <dsp:cNvPr id="0" name=""/>
        <dsp:cNvSpPr/>
      </dsp:nvSpPr>
      <dsp:spPr>
        <a:xfrm>
          <a:off x="498203" y="2040579"/>
          <a:ext cx="107658" cy="107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6B340E-BE93-45FB-A9F1-D015F95E383E}">
      <dsp:nvSpPr>
        <dsp:cNvPr id="0" name=""/>
        <dsp:cNvSpPr/>
      </dsp:nvSpPr>
      <dsp:spPr>
        <a:xfrm>
          <a:off x="694141" y="1980290"/>
          <a:ext cx="107658" cy="107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E4AA4-7F05-4444-AFCC-56BA48A45438}">
      <dsp:nvSpPr>
        <dsp:cNvPr id="0" name=""/>
        <dsp:cNvSpPr/>
      </dsp:nvSpPr>
      <dsp:spPr>
        <a:xfrm>
          <a:off x="935296" y="2085796"/>
          <a:ext cx="107658" cy="107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0B3D4B-5845-4888-996A-D566762156AF}">
      <dsp:nvSpPr>
        <dsp:cNvPr id="0" name=""/>
        <dsp:cNvSpPr/>
      </dsp:nvSpPr>
      <dsp:spPr>
        <a:xfrm>
          <a:off x="1086018" y="2161157"/>
          <a:ext cx="169177" cy="1691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2125BA-5955-4DBF-A9E9-6A337B69E676}">
      <dsp:nvSpPr>
        <dsp:cNvPr id="0" name=""/>
        <dsp:cNvSpPr/>
      </dsp:nvSpPr>
      <dsp:spPr>
        <a:xfrm>
          <a:off x="1297029" y="2326951"/>
          <a:ext cx="107658" cy="107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63EFA-D0C3-42FA-B032-F266279A7D6E}">
      <dsp:nvSpPr>
        <dsp:cNvPr id="0" name=""/>
        <dsp:cNvSpPr/>
      </dsp:nvSpPr>
      <dsp:spPr>
        <a:xfrm>
          <a:off x="1387462" y="2492745"/>
          <a:ext cx="107658" cy="107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C5CC83-EF22-4792-B820-CFBB8C672787}">
      <dsp:nvSpPr>
        <dsp:cNvPr id="0" name=""/>
        <dsp:cNvSpPr/>
      </dsp:nvSpPr>
      <dsp:spPr>
        <a:xfrm>
          <a:off x="603708" y="2176229"/>
          <a:ext cx="276836" cy="2768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8F553-C9C6-4184-ACA7-3D38316A415A}">
      <dsp:nvSpPr>
        <dsp:cNvPr id="0" name=""/>
        <dsp:cNvSpPr/>
      </dsp:nvSpPr>
      <dsp:spPr>
        <a:xfrm>
          <a:off x="15893" y="2748972"/>
          <a:ext cx="107658" cy="107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E78C8-8A09-4668-A38A-3D414737699E}">
      <dsp:nvSpPr>
        <dsp:cNvPr id="0" name=""/>
        <dsp:cNvSpPr/>
      </dsp:nvSpPr>
      <dsp:spPr>
        <a:xfrm>
          <a:off x="106326" y="2884622"/>
          <a:ext cx="169177" cy="1691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A643F0-E434-4916-B1C7-FFEE8177BD81}">
      <dsp:nvSpPr>
        <dsp:cNvPr id="0" name=""/>
        <dsp:cNvSpPr/>
      </dsp:nvSpPr>
      <dsp:spPr>
        <a:xfrm>
          <a:off x="332409" y="3005199"/>
          <a:ext cx="246076" cy="2460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88F75-763A-4C16-909B-9A3D0154D4FD}">
      <dsp:nvSpPr>
        <dsp:cNvPr id="0" name=""/>
        <dsp:cNvSpPr/>
      </dsp:nvSpPr>
      <dsp:spPr>
        <a:xfrm>
          <a:off x="648925" y="3201138"/>
          <a:ext cx="107658" cy="107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842F4-55B8-4A72-9DA6-A4D8599263E8}">
      <dsp:nvSpPr>
        <dsp:cNvPr id="0" name=""/>
        <dsp:cNvSpPr/>
      </dsp:nvSpPr>
      <dsp:spPr>
        <a:xfrm>
          <a:off x="709213" y="3005199"/>
          <a:ext cx="169177" cy="1691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663696-3184-4B1B-9785-BE3239553BD5}">
      <dsp:nvSpPr>
        <dsp:cNvPr id="0" name=""/>
        <dsp:cNvSpPr/>
      </dsp:nvSpPr>
      <dsp:spPr>
        <a:xfrm>
          <a:off x="859935" y="3216210"/>
          <a:ext cx="107658" cy="107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949C1-4C02-4E6E-9EC0-06CCC5ACED22}">
      <dsp:nvSpPr>
        <dsp:cNvPr id="0" name=""/>
        <dsp:cNvSpPr/>
      </dsp:nvSpPr>
      <dsp:spPr>
        <a:xfrm>
          <a:off x="995585" y="2975055"/>
          <a:ext cx="246076" cy="2460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0176CE-82DA-4C6A-AB1C-CFC201C75312}">
      <dsp:nvSpPr>
        <dsp:cNvPr id="0" name=""/>
        <dsp:cNvSpPr/>
      </dsp:nvSpPr>
      <dsp:spPr>
        <a:xfrm>
          <a:off x="1327173" y="2914766"/>
          <a:ext cx="169177" cy="1691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F8179-D6D3-4728-B497-4B74D819B4AE}">
      <dsp:nvSpPr>
        <dsp:cNvPr id="0" name=""/>
        <dsp:cNvSpPr/>
      </dsp:nvSpPr>
      <dsp:spPr>
        <a:xfrm>
          <a:off x="1496351" y="2206123"/>
          <a:ext cx="496850" cy="948542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D37687-898C-4E86-A1BE-C6BDF3C960AA}">
      <dsp:nvSpPr>
        <dsp:cNvPr id="0" name=""/>
        <dsp:cNvSpPr/>
      </dsp:nvSpPr>
      <dsp:spPr>
        <a:xfrm>
          <a:off x="1993201" y="2206583"/>
          <a:ext cx="1355047" cy="948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Shortlisting of Cluster Proposals</a:t>
          </a:r>
        </a:p>
      </dsp:txBody>
      <dsp:txXfrm>
        <a:off x="1993201" y="2206583"/>
        <a:ext cx="1355047" cy="948532"/>
      </dsp:txXfrm>
    </dsp:sp>
    <dsp:sp modelId="{875A6202-71E2-4A54-98AC-6F1C9F4F8E26}">
      <dsp:nvSpPr>
        <dsp:cNvPr id="0" name=""/>
        <dsp:cNvSpPr/>
      </dsp:nvSpPr>
      <dsp:spPr>
        <a:xfrm>
          <a:off x="3348248" y="2206123"/>
          <a:ext cx="496850" cy="948542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166A6-8353-4393-BEB0-E4D339020909}">
      <dsp:nvSpPr>
        <dsp:cNvPr id="0" name=""/>
        <dsp:cNvSpPr/>
      </dsp:nvSpPr>
      <dsp:spPr>
        <a:xfrm>
          <a:off x="3845099" y="2206583"/>
          <a:ext cx="1355047" cy="948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Technical Assistance to elaborate Cluster Development Plan</a:t>
          </a:r>
        </a:p>
      </dsp:txBody>
      <dsp:txXfrm>
        <a:off x="3845099" y="2206583"/>
        <a:ext cx="1355047" cy="948532"/>
      </dsp:txXfrm>
    </dsp:sp>
    <dsp:sp modelId="{D7A1668E-6849-4D98-AA9C-FC5000277288}">
      <dsp:nvSpPr>
        <dsp:cNvPr id="0" name=""/>
        <dsp:cNvSpPr/>
      </dsp:nvSpPr>
      <dsp:spPr>
        <a:xfrm>
          <a:off x="5200146" y="2206123"/>
          <a:ext cx="496850" cy="948542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11F8CE-3DF8-4EF3-A7DB-A71E6062F486}">
      <dsp:nvSpPr>
        <dsp:cNvPr id="0" name=""/>
        <dsp:cNvSpPr/>
      </dsp:nvSpPr>
      <dsp:spPr>
        <a:xfrm>
          <a:off x="5696997" y="2206583"/>
          <a:ext cx="1355047" cy="948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Investment Panel</a:t>
          </a:r>
        </a:p>
      </dsp:txBody>
      <dsp:txXfrm>
        <a:off x="5696997" y="2206583"/>
        <a:ext cx="1355047" cy="948532"/>
      </dsp:txXfrm>
    </dsp:sp>
    <dsp:sp modelId="{87947EAA-360E-463B-88AC-71D9E606AED8}">
      <dsp:nvSpPr>
        <dsp:cNvPr id="0" name=""/>
        <dsp:cNvSpPr/>
      </dsp:nvSpPr>
      <dsp:spPr>
        <a:xfrm>
          <a:off x="7052044" y="2206123"/>
          <a:ext cx="496850" cy="948542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9580C-A7F4-457D-AF5D-622C49512682}">
      <dsp:nvSpPr>
        <dsp:cNvPr id="0" name=""/>
        <dsp:cNvSpPr/>
      </dsp:nvSpPr>
      <dsp:spPr>
        <a:xfrm>
          <a:off x="7603096" y="2127733"/>
          <a:ext cx="1151790" cy="11517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Recommendation of Clusters to receive implementation grant funds</a:t>
          </a:r>
        </a:p>
      </dsp:txBody>
      <dsp:txXfrm>
        <a:off x="7771772" y="2296409"/>
        <a:ext cx="814438" cy="8144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7A914-A515-4FCD-A48C-287C8646E50C}">
      <dsp:nvSpPr>
        <dsp:cNvPr id="0" name=""/>
        <dsp:cNvSpPr/>
      </dsp:nvSpPr>
      <dsp:spPr>
        <a:xfrm>
          <a:off x="0" y="191899"/>
          <a:ext cx="8444867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416" tIns="145796" rIns="65541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Global market demand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Capacity to meet demand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Cluster resources and commitment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Risk management</a:t>
          </a:r>
        </a:p>
      </dsp:txBody>
      <dsp:txXfrm>
        <a:off x="0" y="191899"/>
        <a:ext cx="8444867" cy="992250"/>
      </dsp:txXfrm>
    </dsp:sp>
    <dsp:sp modelId="{E8DB50C1-D487-4A17-9F0E-7ABE1BFC4CD7}">
      <dsp:nvSpPr>
        <dsp:cNvPr id="0" name=""/>
        <dsp:cNvSpPr/>
      </dsp:nvSpPr>
      <dsp:spPr>
        <a:xfrm>
          <a:off x="422243" y="88579"/>
          <a:ext cx="5911406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437" tIns="0" rIns="22343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Project feasibility 35%</a:t>
          </a:r>
        </a:p>
      </dsp:txBody>
      <dsp:txXfrm>
        <a:off x="432330" y="98666"/>
        <a:ext cx="5891232" cy="186466"/>
      </dsp:txXfrm>
    </dsp:sp>
    <dsp:sp modelId="{4B262F49-64F3-44BB-BEC4-DA345825E6BB}">
      <dsp:nvSpPr>
        <dsp:cNvPr id="0" name=""/>
        <dsp:cNvSpPr/>
      </dsp:nvSpPr>
      <dsp:spPr>
        <a:xfrm>
          <a:off x="0" y="1325269"/>
          <a:ext cx="8444867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416" tIns="145796" rIns="65541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Aligning climate action with economic objectives to:</a:t>
          </a:r>
          <a:endParaRPr lang="en-US" sz="1200" b="1" kern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Improve climate resilience</a:t>
          </a:r>
          <a:endParaRPr lang="en-US" sz="1200" b="1" kern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Create innovative green products, services or processes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Reduce emissions </a:t>
          </a:r>
        </a:p>
      </dsp:txBody>
      <dsp:txXfrm>
        <a:off x="0" y="1325269"/>
        <a:ext cx="8444867" cy="992250"/>
      </dsp:txXfrm>
    </dsp:sp>
    <dsp:sp modelId="{9869899F-7E62-481D-9E6E-7DB78BB4F214}">
      <dsp:nvSpPr>
        <dsp:cNvPr id="0" name=""/>
        <dsp:cNvSpPr/>
      </dsp:nvSpPr>
      <dsp:spPr>
        <a:xfrm>
          <a:off x="422243" y="1221949"/>
          <a:ext cx="5911406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437" tIns="0" rIns="22343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Mainstreaming climate for competitiveness 25%</a:t>
          </a:r>
        </a:p>
      </dsp:txBody>
      <dsp:txXfrm>
        <a:off x="432330" y="1232036"/>
        <a:ext cx="5891232" cy="186466"/>
      </dsp:txXfrm>
    </dsp:sp>
    <dsp:sp modelId="{A99CE5FE-5F11-4564-8E5F-A64C1586749D}">
      <dsp:nvSpPr>
        <dsp:cNvPr id="0" name=""/>
        <dsp:cNvSpPr/>
      </dsp:nvSpPr>
      <dsp:spPr>
        <a:xfrm>
          <a:off x="0" y="2458639"/>
          <a:ext cx="8444867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416" tIns="145796" rIns="65541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Increased sales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Increased exports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Job creation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Promote skills training</a:t>
          </a:r>
        </a:p>
      </dsp:txBody>
      <dsp:txXfrm>
        <a:off x="0" y="2458639"/>
        <a:ext cx="8444867" cy="992250"/>
      </dsp:txXfrm>
    </dsp:sp>
    <dsp:sp modelId="{E6E0E7ED-22F9-4531-B398-B1E80201FD45}">
      <dsp:nvSpPr>
        <dsp:cNvPr id="0" name=""/>
        <dsp:cNvSpPr/>
      </dsp:nvSpPr>
      <dsp:spPr>
        <a:xfrm>
          <a:off x="422243" y="2355319"/>
          <a:ext cx="5911406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437" tIns="0" rIns="22343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Revenue generation (sales &amp; exports) and/or job creation 20%</a:t>
          </a:r>
        </a:p>
      </dsp:txBody>
      <dsp:txXfrm>
        <a:off x="432330" y="2365406"/>
        <a:ext cx="5891232" cy="186466"/>
      </dsp:txXfrm>
    </dsp:sp>
    <dsp:sp modelId="{0C8C67B8-C654-4AA3-BCD2-803C1FF7488F}">
      <dsp:nvSpPr>
        <dsp:cNvPr id="0" name=""/>
        <dsp:cNvSpPr/>
      </dsp:nvSpPr>
      <dsp:spPr>
        <a:xfrm>
          <a:off x="0" y="3592009"/>
          <a:ext cx="8444867" cy="396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416" tIns="145796" rIns="65541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Likelihood of sustaining and scaling the results achieved once the project ends. </a:t>
          </a:r>
        </a:p>
      </dsp:txBody>
      <dsp:txXfrm>
        <a:off x="0" y="3592009"/>
        <a:ext cx="8444867" cy="396900"/>
      </dsp:txXfrm>
    </dsp:sp>
    <dsp:sp modelId="{1621ABF8-4DBE-443E-B9CC-F282D29EBE2A}">
      <dsp:nvSpPr>
        <dsp:cNvPr id="0" name=""/>
        <dsp:cNvSpPr/>
      </dsp:nvSpPr>
      <dsp:spPr>
        <a:xfrm>
          <a:off x="422243" y="3488689"/>
          <a:ext cx="5911406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437" tIns="0" rIns="22343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Sustainability 15%</a:t>
          </a:r>
        </a:p>
      </dsp:txBody>
      <dsp:txXfrm>
        <a:off x="432330" y="3498776"/>
        <a:ext cx="5891232" cy="186466"/>
      </dsp:txXfrm>
    </dsp:sp>
    <dsp:sp modelId="{5E7D4E8A-5409-4BB1-9984-5394A55A6F3E}">
      <dsp:nvSpPr>
        <dsp:cNvPr id="0" name=""/>
        <dsp:cNvSpPr/>
      </dsp:nvSpPr>
      <dsp:spPr>
        <a:xfrm>
          <a:off x="0" y="4130029"/>
          <a:ext cx="8444867" cy="396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416" tIns="145796" rIns="65541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Activities that benefit diverse and vulnerable groups</a:t>
          </a:r>
        </a:p>
      </dsp:txBody>
      <dsp:txXfrm>
        <a:off x="0" y="4130029"/>
        <a:ext cx="8444867" cy="396900"/>
      </dsp:txXfrm>
    </dsp:sp>
    <dsp:sp modelId="{B7E757F1-AADA-487D-9AE3-38423C1B96FB}">
      <dsp:nvSpPr>
        <dsp:cNvPr id="0" name=""/>
        <dsp:cNvSpPr/>
      </dsp:nvSpPr>
      <dsp:spPr>
        <a:xfrm>
          <a:off x="422243" y="4026709"/>
          <a:ext cx="5911406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437" tIns="0" rIns="22343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Gender, Diversity and Inclusion 5%</a:t>
          </a:r>
        </a:p>
      </dsp:txBody>
      <dsp:txXfrm>
        <a:off x="432330" y="4036796"/>
        <a:ext cx="5891232" cy="1864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5CE59-F110-44F8-B784-6BC103BCD19D}">
      <dsp:nvSpPr>
        <dsp:cNvPr id="0" name=""/>
        <dsp:cNvSpPr/>
      </dsp:nvSpPr>
      <dsp:spPr>
        <a:xfrm>
          <a:off x="2325" y="91313"/>
          <a:ext cx="646114" cy="646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$250k</a:t>
          </a:r>
        </a:p>
      </dsp:txBody>
      <dsp:txXfrm>
        <a:off x="96946" y="185934"/>
        <a:ext cx="456872" cy="456872"/>
      </dsp:txXfrm>
    </dsp:sp>
    <dsp:sp modelId="{85915CB6-D5F4-405E-94A6-F2F5195D9DF4}">
      <dsp:nvSpPr>
        <dsp:cNvPr id="0" name=""/>
        <dsp:cNvSpPr/>
      </dsp:nvSpPr>
      <dsp:spPr>
        <a:xfrm>
          <a:off x="700904" y="226997"/>
          <a:ext cx="374746" cy="37474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750577" y="370300"/>
        <a:ext cx="275400" cy="88140"/>
      </dsp:txXfrm>
    </dsp:sp>
    <dsp:sp modelId="{0BC28821-A05D-4233-86F1-9D4855D69FFC}">
      <dsp:nvSpPr>
        <dsp:cNvPr id="0" name=""/>
        <dsp:cNvSpPr/>
      </dsp:nvSpPr>
      <dsp:spPr>
        <a:xfrm>
          <a:off x="1128115" y="91313"/>
          <a:ext cx="646114" cy="646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31.5k</a:t>
          </a:r>
        </a:p>
      </dsp:txBody>
      <dsp:txXfrm>
        <a:off x="1222736" y="185934"/>
        <a:ext cx="456872" cy="456872"/>
      </dsp:txXfrm>
    </dsp:sp>
    <dsp:sp modelId="{FBF631CB-7660-461A-977C-11BB5493C644}">
      <dsp:nvSpPr>
        <dsp:cNvPr id="0" name=""/>
        <dsp:cNvSpPr/>
      </dsp:nvSpPr>
      <dsp:spPr>
        <a:xfrm>
          <a:off x="1826694" y="226997"/>
          <a:ext cx="374746" cy="37474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876367" y="370300"/>
        <a:ext cx="275400" cy="88140"/>
      </dsp:txXfrm>
    </dsp:sp>
    <dsp:sp modelId="{95509D86-F416-473B-9826-6BAE5D30D9D4}">
      <dsp:nvSpPr>
        <dsp:cNvPr id="0" name=""/>
        <dsp:cNvSpPr/>
      </dsp:nvSpPr>
      <dsp:spPr>
        <a:xfrm>
          <a:off x="2253905" y="91313"/>
          <a:ext cx="646114" cy="646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31.5k</a:t>
          </a:r>
        </a:p>
      </dsp:txBody>
      <dsp:txXfrm>
        <a:off x="2348526" y="185934"/>
        <a:ext cx="456872" cy="456872"/>
      </dsp:txXfrm>
    </dsp:sp>
    <dsp:sp modelId="{DA72B7D1-0C87-4478-A99A-10C9BDA4E105}">
      <dsp:nvSpPr>
        <dsp:cNvPr id="0" name=""/>
        <dsp:cNvSpPr/>
      </dsp:nvSpPr>
      <dsp:spPr>
        <a:xfrm>
          <a:off x="2952484" y="226997"/>
          <a:ext cx="374746" cy="374746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002157" y="304195"/>
        <a:ext cx="275400" cy="220350"/>
      </dsp:txXfrm>
    </dsp:sp>
    <dsp:sp modelId="{4D009AAC-DBAC-4F2A-B744-3D5D266FB4F0}">
      <dsp:nvSpPr>
        <dsp:cNvPr id="0" name=""/>
        <dsp:cNvSpPr/>
      </dsp:nvSpPr>
      <dsp:spPr>
        <a:xfrm>
          <a:off x="3379695" y="91313"/>
          <a:ext cx="646114" cy="646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312.5k</a:t>
          </a:r>
        </a:p>
      </dsp:txBody>
      <dsp:txXfrm>
        <a:off x="3474316" y="185934"/>
        <a:ext cx="456872" cy="456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152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26A53-79E2-EA6B-B689-0267FDA6C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062936-B6A5-82A8-3100-A1394F5019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458EC6-8DB8-BB98-8A17-56772854F5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62E93-7A32-3A6F-961F-3E26B193A0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0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4D320-7A75-BFE3-9C5A-A4A740BD6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A215E8-059A-36ED-E163-195507A33E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887856-9F8A-D775-4CA2-91C107380C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B77BB-6C07-B030-429F-FB3409B975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85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48B59-FDED-2F62-F29E-65B19E857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87726F-C8D8-38A5-9E45-F93DBC20BD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85CCE5-B514-2196-AC69-4F900E8DCC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94326-3A5D-0552-CC82-CBBE1BAB37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28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5E63D-C2B5-E665-0F1F-B1FEF24E1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E9BC8A-98FA-9F72-3D35-B3BE3A4008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F21A8F-D494-7482-1A00-A3AD70E5D1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14815-F705-DF8C-79D0-2F9D478A27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978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D953D-D11E-67CA-D364-C8D5C5C2D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1B865F-D471-513F-1457-9D069D714C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5E7F51-9D9A-4E69-0088-2A4AA6A188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B8056-68B6-EBB2-D231-46338F48D0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35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0BAA1-709D-B800-B247-A45E0A311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980EE7-5B9C-C41F-148C-CD1CBF72BE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D4EB63-8212-176B-9524-965A2BCBCB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1EB2D-77E2-ACC4-2DAB-23524F0923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23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59D83-EE07-B086-AA48-7F1E8C7D5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D4642A-97EF-5AE4-3B88-426962802D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A68BA4-B71A-44D2-87C6-A8029AFDF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16E9B-7E97-4337-DD7C-CC8EE378BF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346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4E4AB-A865-4CE9-5D19-8A360701D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D41604-EA64-E236-0B05-11CE1326EE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51699F-B63A-53FC-9DAF-E6A2CE1AF7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27079-CB0C-BA19-C860-8810E4B05E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673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A6844-4300-336F-28FE-4D4EC0D1F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8DD3E4-4E9F-A11E-016B-336D41453A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D8A3FE-0EF0-9D52-8E8C-F6E9E91AC9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B430A-11C7-E93D-F257-84479E7500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62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3C64A-56C5-E813-F43C-92C288E97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4CF2AE-9D06-A548-A5F2-5DEE2DD2B9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5340B7-6CDC-9A63-D7AD-40263CB39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F9B57-33CC-B72B-8E57-9F9E9825DA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932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DB2B3-D1F7-39C4-8C99-F1E87421A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D66A83-9D0D-A900-330B-A73702408B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752124-A650-8E3A-622D-CE977A5897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DDACE-2219-D2C3-6E8D-AB28FB7167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29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FCCA0-9E96-1698-A174-A698EBAA7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799581-ECD0-C0E8-6101-33F7A5C7BF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8097FB-136C-B1FA-7D2F-AD9B2F6372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40780-9BAC-CC38-0811-EEAB7F135A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343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F5D98-6925-F652-5EEF-75F98755D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126683-6A1D-797A-2CDB-C4A43A6A30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C4FD72-B953-354D-8F1A-8948571FE1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7FA88-F5F5-25E5-313A-3856D1E39E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28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5CA49-C068-C9B2-87FB-386553DA7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29ABE9-BB40-18A3-37DE-FAB73A0051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B80AF3-35E6-A644-B0E0-E7BABA0E08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57CBC-57E4-DBAD-8B79-2ADAEDD728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0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70FDB-FFE8-FC57-1FD5-4F4FD6358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E7042C-76D2-BF74-1FCD-40935DC2C1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1F0055-1F7D-9130-3E2B-8C438A74F6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DFC6D-CA91-04C5-88DB-C5041C981E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01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0A33F-8D12-E65E-B014-D4E1910E2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861099-DA20-A675-AADA-D1D29C5323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622AB9-FE8D-C05A-EF7A-EB7ADBD290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C3C03-C9D6-CB77-6084-79DEFD7AB9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87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3DA5D-92CB-FAE0-5574-4B20E87ED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75C3D7-6700-1268-546A-7E45A10490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F0B6E3-3E7F-C117-1F2F-8E979784FB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D7AE6-FB47-5E7F-8090-FFC5EF5734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14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2D185-C73D-E9A9-8FF8-46610A103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59D114-CD08-0BCB-8D27-970011B644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F7AF10-16DA-69A3-9B55-DFBFA7B701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C9BE9-DDB8-FF80-E342-0E43055C6C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39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0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6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png"/><Relationship Id="rId9" Type="http://schemas.microsoft.com/office/2007/relationships/diagramDrawing" Target="../diagrams/drawing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FF9F9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5143500"/>
            <a:chOff x="0" y="0"/>
            <a:chExt cx="18288000" cy="10287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958" y="0"/>
              <a:ext cx="10333085" cy="10287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8287998" cy="102869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1C50F-2702-F9DD-B55D-E7AD0BAED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B04DE22F-CB80-FD7A-EACF-CA96210BB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53" y="31208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B5724199-7DA2-AC0D-E97F-5FE592669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3157" y="-18347"/>
            <a:ext cx="1537981" cy="645769"/>
          </a:xfrm>
          <a:prstGeom prst="rect">
            <a:avLst/>
          </a:prstGeom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id="{DFD75B08-9D0F-33C1-F0C5-7C8C63F99D30}"/>
              </a:ext>
            </a:extLst>
          </p:cNvPr>
          <p:cNvSpPr/>
          <p:nvPr/>
        </p:nvSpPr>
        <p:spPr>
          <a:xfrm>
            <a:off x="485775" y="187561"/>
            <a:ext cx="1535357" cy="122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CLUSTERING RATIONALE</a:t>
            </a:r>
            <a:endParaRPr lang="en-US" sz="1000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DE05E92B-2547-D50E-AA9E-EC8C0210DEDA}"/>
              </a:ext>
            </a:extLst>
          </p:cNvPr>
          <p:cNvSpPr/>
          <p:nvPr/>
        </p:nvSpPr>
        <p:spPr>
          <a:xfrm>
            <a:off x="485775" y="361121"/>
            <a:ext cx="3149901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Clustering Best Practices</a:t>
            </a:r>
            <a:endParaRPr lang="en-US" sz="1912"/>
          </a:p>
        </p:txBody>
      </p:sp>
      <p:sp>
        <p:nvSpPr>
          <p:cNvPr id="7" name="Shape 3">
            <a:extLst>
              <a:ext uri="{FF2B5EF4-FFF2-40B4-BE49-F238E27FC236}">
                <a16:creationId xmlns:a16="http://schemas.microsoft.com/office/drawing/2014/main" id="{8370EDF1-46B3-9713-168E-586A068F729E}"/>
              </a:ext>
            </a:extLst>
          </p:cNvPr>
          <p:cNvSpPr/>
          <p:nvPr/>
        </p:nvSpPr>
        <p:spPr>
          <a:xfrm>
            <a:off x="414683" y="667716"/>
            <a:ext cx="8299728" cy="1712565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BFF37635-2569-566C-C59C-091ABBCF81D9}"/>
              </a:ext>
            </a:extLst>
          </p:cNvPr>
          <p:cNvSpPr/>
          <p:nvPr/>
        </p:nvSpPr>
        <p:spPr>
          <a:xfrm>
            <a:off x="661276" y="684634"/>
            <a:ext cx="8053135" cy="167404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000"/>
              </a:lnSpc>
              <a:buNone/>
            </a:pPr>
            <a:endParaRPr lang="en-US" sz="1200" b="1">
              <a:solidFill>
                <a:srgbClr val="55555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>
              <a:lnSpc>
                <a:spcPts val="1000"/>
              </a:lnSpc>
              <a:buAutoNum type="arabicPeriod"/>
            </a:pPr>
            <a:r>
              <a:rPr lang="en-US" sz="1200" b="1" i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Demand driven </a:t>
            </a:r>
            <a:r>
              <a:rPr lang="en-US" sz="1200" b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– respond to market opportunities.</a:t>
            </a:r>
          </a:p>
          <a:p>
            <a:pPr>
              <a:lnSpc>
                <a:spcPts val="1000"/>
              </a:lnSpc>
            </a:pPr>
            <a:endParaRPr lang="en-US" sz="1200" b="1">
              <a:solidFill>
                <a:srgbClr val="55555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>
              <a:lnSpc>
                <a:spcPts val="1000"/>
              </a:lnSpc>
              <a:buFont typeface="+mj-lt"/>
              <a:buAutoNum type="arabicPeriod" startAt="2"/>
            </a:pPr>
            <a:r>
              <a:rPr lang="en-US" sz="1200" b="1" i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Start with Quick Wins </a:t>
            </a:r>
            <a:r>
              <a:rPr lang="en-US" sz="1200" b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– address low hanging fruit first.</a:t>
            </a:r>
          </a:p>
          <a:p>
            <a:pPr marL="0" indent="0">
              <a:lnSpc>
                <a:spcPts val="1000"/>
              </a:lnSpc>
              <a:buNone/>
            </a:pPr>
            <a:endParaRPr lang="en-US" sz="1200" b="1">
              <a:solidFill>
                <a:srgbClr val="55555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>
              <a:lnSpc>
                <a:spcPts val="1000"/>
              </a:lnSpc>
              <a:buAutoNum type="arabicPeriod" startAt="3"/>
            </a:pPr>
            <a:r>
              <a:rPr lang="en-US" sz="1200" b="1" i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Build Consensus </a:t>
            </a:r>
            <a:r>
              <a:rPr lang="en-US" sz="1200" b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– cluster members agree on top priorities for the cluster to grow.</a:t>
            </a:r>
          </a:p>
          <a:p>
            <a:pPr marL="228600" indent="-228600">
              <a:lnSpc>
                <a:spcPts val="1000"/>
              </a:lnSpc>
              <a:buAutoNum type="arabicPeriod" startAt="3"/>
            </a:pPr>
            <a:endParaRPr lang="en-US" sz="1200" b="1">
              <a:solidFill>
                <a:srgbClr val="55555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>
              <a:lnSpc>
                <a:spcPts val="1000"/>
              </a:lnSpc>
              <a:buAutoNum type="arabicPeriod" startAt="3"/>
            </a:pPr>
            <a:r>
              <a:rPr lang="en-US" sz="1200" b="1" i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Long-Term Commitment </a:t>
            </a:r>
            <a:r>
              <a:rPr lang="en-US" sz="1200" b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– clusters develop over a long period of time, typically years. </a:t>
            </a:r>
          </a:p>
          <a:p>
            <a:pPr marL="228600" indent="-228600">
              <a:lnSpc>
                <a:spcPts val="1000"/>
              </a:lnSpc>
              <a:buAutoNum type="arabicPeriod" startAt="3"/>
            </a:pPr>
            <a:endParaRPr lang="en-US" sz="1200" b="1">
              <a:solidFill>
                <a:srgbClr val="55555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>
              <a:lnSpc>
                <a:spcPts val="1000"/>
              </a:lnSpc>
              <a:buAutoNum type="arabicPeriod" startAt="3"/>
            </a:pPr>
            <a:r>
              <a:rPr lang="en-US" sz="1200" b="1" i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Proximity</a:t>
            </a:r>
            <a:r>
              <a:rPr lang="en-US" sz="1200" b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– face-to-face engagement to build trust and share knowledge.</a:t>
            </a:r>
          </a:p>
          <a:p>
            <a:pPr marL="228600" indent="-228600">
              <a:lnSpc>
                <a:spcPts val="1000"/>
              </a:lnSpc>
              <a:buAutoNum type="arabicPeriod" startAt="3"/>
            </a:pPr>
            <a:endParaRPr lang="en-US" sz="1200" b="1">
              <a:solidFill>
                <a:srgbClr val="55555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>
              <a:lnSpc>
                <a:spcPts val="1000"/>
              </a:lnSpc>
              <a:buAutoNum type="arabicPeriod" startAt="3"/>
            </a:pPr>
            <a:r>
              <a:rPr lang="en-US" sz="1200" b="1" i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Highly-skilled Cluster Facilitator </a:t>
            </a:r>
            <a:r>
              <a:rPr lang="en-US" sz="1200" b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– a credible and independent individual to align different interests towards common goals and facilitate trust building. </a:t>
            </a:r>
            <a:endParaRPr lang="en-US" sz="1200"/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0349D8A8-C8BD-1DE9-0473-CAD655066D68}"/>
              </a:ext>
            </a:extLst>
          </p:cNvPr>
          <p:cNvSpPr/>
          <p:nvPr/>
        </p:nvSpPr>
        <p:spPr>
          <a:xfrm>
            <a:off x="485775" y="2396906"/>
            <a:ext cx="3589124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ts val="2600"/>
              </a:lnSpc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Why is CC+ issuing this Call?</a:t>
            </a:r>
            <a:endParaRPr lang="en-US" sz="1912"/>
          </a:p>
        </p:txBody>
      </p:sp>
      <p:graphicFrame>
        <p:nvGraphicFramePr>
          <p:cNvPr id="45" name="Diagram 44">
            <a:extLst>
              <a:ext uri="{FF2B5EF4-FFF2-40B4-BE49-F238E27FC236}">
                <a16:creationId xmlns:a16="http://schemas.microsoft.com/office/drawing/2014/main" id="{3011823F-0E2E-1201-37E1-AF3E5EC9AC30}"/>
              </a:ext>
            </a:extLst>
          </p:cNvPr>
          <p:cNvGraphicFramePr/>
          <p:nvPr/>
        </p:nvGraphicFramePr>
        <p:xfrm>
          <a:off x="-521225" y="2791002"/>
          <a:ext cx="6154738" cy="2009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9" name="Shape 7">
            <a:extLst>
              <a:ext uri="{FF2B5EF4-FFF2-40B4-BE49-F238E27FC236}">
                <a16:creationId xmlns:a16="http://schemas.microsoft.com/office/drawing/2014/main" id="{BDC2820C-EA20-2A88-3DA2-7A3B6FCF5DA4}"/>
              </a:ext>
            </a:extLst>
          </p:cNvPr>
          <p:cNvSpPr/>
          <p:nvPr/>
        </p:nvSpPr>
        <p:spPr>
          <a:xfrm>
            <a:off x="4818546" y="3400551"/>
            <a:ext cx="4175327" cy="423500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0" name="Text 6">
            <a:extLst>
              <a:ext uri="{FF2B5EF4-FFF2-40B4-BE49-F238E27FC236}">
                <a16:creationId xmlns:a16="http://schemas.microsoft.com/office/drawing/2014/main" id="{4C196C06-9923-F9A1-8BA3-51E427855B9E}"/>
              </a:ext>
            </a:extLst>
          </p:cNvPr>
          <p:cNvSpPr/>
          <p:nvPr/>
        </p:nvSpPr>
        <p:spPr>
          <a:xfrm>
            <a:off x="4859915" y="3360170"/>
            <a:ext cx="4133958" cy="39164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000"/>
              </a:lnSpc>
              <a:buNone/>
            </a:pPr>
            <a:r>
              <a:rPr lang="en-US" sz="1200" b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Help firms to overcome challenges related to small size and small markets such as high fixed costs, to reap the benefits of scale. </a:t>
            </a:r>
            <a:endParaRPr lang="en-US" sz="1200"/>
          </a:p>
        </p:txBody>
      </p:sp>
      <p:sp>
        <p:nvSpPr>
          <p:cNvPr id="51" name="Shape 3">
            <a:extLst>
              <a:ext uri="{FF2B5EF4-FFF2-40B4-BE49-F238E27FC236}">
                <a16:creationId xmlns:a16="http://schemas.microsoft.com/office/drawing/2014/main" id="{1E3C0243-3C9F-9E98-CF2D-51D29B54C948}"/>
              </a:ext>
            </a:extLst>
          </p:cNvPr>
          <p:cNvSpPr/>
          <p:nvPr/>
        </p:nvSpPr>
        <p:spPr>
          <a:xfrm>
            <a:off x="4762202" y="2775647"/>
            <a:ext cx="4231673" cy="463180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2" name="Text 6">
            <a:extLst>
              <a:ext uri="{FF2B5EF4-FFF2-40B4-BE49-F238E27FC236}">
                <a16:creationId xmlns:a16="http://schemas.microsoft.com/office/drawing/2014/main" id="{8F2EE989-A5FC-0357-A7D5-5ECE83F8E448}"/>
              </a:ext>
            </a:extLst>
          </p:cNvPr>
          <p:cNvSpPr/>
          <p:nvPr/>
        </p:nvSpPr>
        <p:spPr>
          <a:xfrm>
            <a:off x="4869057" y="2881867"/>
            <a:ext cx="4124817" cy="26340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000"/>
              </a:lnSpc>
              <a:buNone/>
            </a:pPr>
            <a:r>
              <a:rPr lang="en-US" sz="1200" b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Solving problems and boosting competitiveness in ways that are not possible for businesses operating independently. </a:t>
            </a:r>
            <a:endParaRPr lang="en-US" sz="1200"/>
          </a:p>
        </p:txBody>
      </p:sp>
      <p:sp>
        <p:nvSpPr>
          <p:cNvPr id="53" name="Shape 11">
            <a:extLst>
              <a:ext uri="{FF2B5EF4-FFF2-40B4-BE49-F238E27FC236}">
                <a16:creationId xmlns:a16="http://schemas.microsoft.com/office/drawing/2014/main" id="{6E1F1D8E-C5B7-8332-D524-223E69269C0C}"/>
              </a:ext>
            </a:extLst>
          </p:cNvPr>
          <p:cNvSpPr/>
          <p:nvPr/>
        </p:nvSpPr>
        <p:spPr>
          <a:xfrm>
            <a:off x="4811093" y="3879406"/>
            <a:ext cx="4175327" cy="446490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4" name="Text 6">
            <a:extLst>
              <a:ext uri="{FF2B5EF4-FFF2-40B4-BE49-F238E27FC236}">
                <a16:creationId xmlns:a16="http://schemas.microsoft.com/office/drawing/2014/main" id="{C9120690-C102-AF4C-899C-F5A7B3B8C7BF}"/>
              </a:ext>
            </a:extLst>
          </p:cNvPr>
          <p:cNvSpPr/>
          <p:nvPr/>
        </p:nvSpPr>
        <p:spPr>
          <a:xfrm>
            <a:off x="4854547" y="3913540"/>
            <a:ext cx="4131873" cy="39164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000"/>
              </a:lnSpc>
              <a:buNone/>
            </a:pPr>
            <a:r>
              <a:rPr lang="en-US" sz="1200" b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Amplifying the private sector’s role in environmental sustainability to address the regional lag in adopting climate-smart and low-carbon practices.</a:t>
            </a:r>
            <a:endParaRPr lang="en-US" sz="1200"/>
          </a:p>
        </p:txBody>
      </p:sp>
      <p:sp>
        <p:nvSpPr>
          <p:cNvPr id="55" name="Shape 15">
            <a:extLst>
              <a:ext uri="{FF2B5EF4-FFF2-40B4-BE49-F238E27FC236}">
                <a16:creationId xmlns:a16="http://schemas.microsoft.com/office/drawing/2014/main" id="{58A40A87-5544-E441-FDAB-EFD88C67C57E}"/>
              </a:ext>
            </a:extLst>
          </p:cNvPr>
          <p:cNvSpPr/>
          <p:nvPr/>
        </p:nvSpPr>
        <p:spPr>
          <a:xfrm>
            <a:off x="4818546" y="4375451"/>
            <a:ext cx="4167874" cy="420207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6" name="Text 6">
            <a:extLst>
              <a:ext uri="{FF2B5EF4-FFF2-40B4-BE49-F238E27FC236}">
                <a16:creationId xmlns:a16="http://schemas.microsoft.com/office/drawing/2014/main" id="{14190318-A69F-D600-9815-284A508E433C}"/>
              </a:ext>
            </a:extLst>
          </p:cNvPr>
          <p:cNvSpPr/>
          <p:nvPr/>
        </p:nvSpPr>
        <p:spPr>
          <a:xfrm>
            <a:off x="4854546" y="4528506"/>
            <a:ext cx="4131873" cy="26340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000"/>
              </a:lnSpc>
              <a:buNone/>
            </a:pPr>
            <a:r>
              <a:rPr lang="en-US" sz="1200" b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Unlocking potential to help the region fulfill the high unmet demand for green innovation. 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56892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321D3-60C1-0C27-5311-9949A2F38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BFED6814-3AC2-24A1-1669-7373C40A5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0872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494234FC-91DC-43CF-3CCD-6713EC8B8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618" y="117197"/>
            <a:ext cx="1537981" cy="645769"/>
          </a:xfrm>
          <a:prstGeom prst="rect">
            <a:avLst/>
          </a:prstGeom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id="{4A35AFFD-8361-5FE5-886D-1CC80F6D96C5}"/>
              </a:ext>
            </a:extLst>
          </p:cNvPr>
          <p:cNvSpPr/>
          <p:nvPr/>
        </p:nvSpPr>
        <p:spPr>
          <a:xfrm>
            <a:off x="485775" y="505174"/>
            <a:ext cx="2474908" cy="122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CLUSTERS AND VALUE CHAINS CALL #2</a:t>
            </a:r>
            <a:endParaRPr lang="en-US" sz="1000"/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4B0980A1-4080-E4DD-1AB8-2896DD2FC545}"/>
              </a:ext>
            </a:extLst>
          </p:cNvPr>
          <p:cNvSpPr/>
          <p:nvPr/>
        </p:nvSpPr>
        <p:spPr>
          <a:xfrm>
            <a:off x="495874" y="675144"/>
            <a:ext cx="3050515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What CC+ is looking for?</a:t>
            </a:r>
            <a:endParaRPr lang="en-US" sz="1912"/>
          </a:p>
        </p:txBody>
      </p:sp>
      <p:sp>
        <p:nvSpPr>
          <p:cNvPr id="11" name="Shape 3">
            <a:extLst>
              <a:ext uri="{FF2B5EF4-FFF2-40B4-BE49-F238E27FC236}">
                <a16:creationId xmlns:a16="http://schemas.microsoft.com/office/drawing/2014/main" id="{2376EC8E-FC93-BDB6-5E6B-7D2E5006510E}"/>
              </a:ext>
            </a:extLst>
          </p:cNvPr>
          <p:cNvSpPr/>
          <p:nvPr/>
        </p:nvSpPr>
        <p:spPr>
          <a:xfrm>
            <a:off x="411976" y="1894491"/>
            <a:ext cx="1950244" cy="1209719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6">
            <a:extLst>
              <a:ext uri="{FF2B5EF4-FFF2-40B4-BE49-F238E27FC236}">
                <a16:creationId xmlns:a16="http://schemas.microsoft.com/office/drawing/2014/main" id="{E6D60E8D-8868-1875-8055-58F19235A64D}"/>
              </a:ext>
            </a:extLst>
          </p:cNvPr>
          <p:cNvSpPr/>
          <p:nvPr/>
        </p:nvSpPr>
        <p:spPr>
          <a:xfrm>
            <a:off x="527958" y="1962212"/>
            <a:ext cx="1761992" cy="64812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000"/>
              </a:lnSpc>
              <a:buNone/>
            </a:pPr>
            <a:r>
              <a:rPr lang="en-US" sz="1200" b="1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Proposals that clearly outline the problem and/or opportunities that can be collectively pursued. </a:t>
            </a:r>
            <a:endParaRPr lang="en-US" sz="1200" dirty="0"/>
          </a:p>
        </p:txBody>
      </p:sp>
      <p:sp>
        <p:nvSpPr>
          <p:cNvPr id="19" name="Shape 7">
            <a:extLst>
              <a:ext uri="{FF2B5EF4-FFF2-40B4-BE49-F238E27FC236}">
                <a16:creationId xmlns:a16="http://schemas.microsoft.com/office/drawing/2014/main" id="{EF528F9D-1D3D-78AA-D31A-B260CE238A74}"/>
              </a:ext>
            </a:extLst>
          </p:cNvPr>
          <p:cNvSpPr/>
          <p:nvPr/>
        </p:nvSpPr>
        <p:spPr>
          <a:xfrm>
            <a:off x="2505095" y="1876632"/>
            <a:ext cx="1950244" cy="1227578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Shape 11">
            <a:extLst>
              <a:ext uri="{FF2B5EF4-FFF2-40B4-BE49-F238E27FC236}">
                <a16:creationId xmlns:a16="http://schemas.microsoft.com/office/drawing/2014/main" id="{6BAD3111-9D69-D62A-7ACA-3DF925917273}"/>
              </a:ext>
            </a:extLst>
          </p:cNvPr>
          <p:cNvSpPr/>
          <p:nvPr/>
        </p:nvSpPr>
        <p:spPr>
          <a:xfrm>
            <a:off x="4598214" y="1876632"/>
            <a:ext cx="1950244" cy="1310018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Shape 15">
            <a:extLst>
              <a:ext uri="{FF2B5EF4-FFF2-40B4-BE49-F238E27FC236}">
                <a16:creationId xmlns:a16="http://schemas.microsoft.com/office/drawing/2014/main" id="{176F8B02-7CDA-2DB6-D35F-B36E0039CE22}"/>
              </a:ext>
            </a:extLst>
          </p:cNvPr>
          <p:cNvSpPr/>
          <p:nvPr/>
        </p:nvSpPr>
        <p:spPr>
          <a:xfrm>
            <a:off x="6691332" y="1876632"/>
            <a:ext cx="1950244" cy="1227578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9" name="Shape 20">
            <a:extLst>
              <a:ext uri="{FF2B5EF4-FFF2-40B4-BE49-F238E27FC236}">
                <a16:creationId xmlns:a16="http://schemas.microsoft.com/office/drawing/2014/main" id="{57E567C1-6731-E719-BE2C-741224B2E454}"/>
              </a:ext>
            </a:extLst>
          </p:cNvPr>
          <p:cNvSpPr/>
          <p:nvPr/>
        </p:nvSpPr>
        <p:spPr>
          <a:xfrm>
            <a:off x="411976" y="1166497"/>
            <a:ext cx="1950244" cy="662187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2" name="Text 21">
            <a:extLst>
              <a:ext uri="{FF2B5EF4-FFF2-40B4-BE49-F238E27FC236}">
                <a16:creationId xmlns:a16="http://schemas.microsoft.com/office/drawing/2014/main" id="{E9DDF95D-9981-6ED8-8507-A558E8FA1A96}"/>
              </a:ext>
            </a:extLst>
          </p:cNvPr>
          <p:cNvSpPr/>
          <p:nvPr/>
        </p:nvSpPr>
        <p:spPr>
          <a:xfrm>
            <a:off x="512931" y="1279311"/>
            <a:ext cx="1792047" cy="46570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120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Collective Action on Problems and/or Opportunities</a:t>
            </a:r>
            <a:endParaRPr lang="en-US" sz="1200"/>
          </a:p>
        </p:txBody>
      </p:sp>
      <p:sp>
        <p:nvSpPr>
          <p:cNvPr id="33" name="Shape 23">
            <a:extLst>
              <a:ext uri="{FF2B5EF4-FFF2-40B4-BE49-F238E27FC236}">
                <a16:creationId xmlns:a16="http://schemas.microsoft.com/office/drawing/2014/main" id="{DF4A2930-1768-DB24-04D5-DC629F7815B1}"/>
              </a:ext>
            </a:extLst>
          </p:cNvPr>
          <p:cNvSpPr/>
          <p:nvPr/>
        </p:nvSpPr>
        <p:spPr>
          <a:xfrm>
            <a:off x="2519311" y="1166497"/>
            <a:ext cx="1936028" cy="662186"/>
          </a:xfrm>
          <a:prstGeom prst="rect">
            <a:avLst/>
          </a:prstGeom>
          <a:solidFill>
            <a:srgbClr val="0097A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4" name="Text 24">
            <a:extLst>
              <a:ext uri="{FF2B5EF4-FFF2-40B4-BE49-F238E27FC236}">
                <a16:creationId xmlns:a16="http://schemas.microsoft.com/office/drawing/2014/main" id="{A72C5871-51D9-06F8-9F85-E06FCA4D67E5}"/>
              </a:ext>
            </a:extLst>
          </p:cNvPr>
          <p:cNvSpPr/>
          <p:nvPr/>
        </p:nvSpPr>
        <p:spPr>
          <a:xfrm>
            <a:off x="2646661" y="1317156"/>
            <a:ext cx="1793153" cy="3118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120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Competitiveness Agenda</a:t>
            </a:r>
            <a:endParaRPr lang="en-US" sz="1200"/>
          </a:p>
        </p:txBody>
      </p:sp>
      <p:sp>
        <p:nvSpPr>
          <p:cNvPr id="35" name="Shape 26">
            <a:extLst>
              <a:ext uri="{FF2B5EF4-FFF2-40B4-BE49-F238E27FC236}">
                <a16:creationId xmlns:a16="http://schemas.microsoft.com/office/drawing/2014/main" id="{71F20BEB-FB15-EC64-9E34-741D1D54D898}"/>
              </a:ext>
            </a:extLst>
          </p:cNvPr>
          <p:cNvSpPr/>
          <p:nvPr/>
        </p:nvSpPr>
        <p:spPr>
          <a:xfrm>
            <a:off x="6703407" y="1176543"/>
            <a:ext cx="1936028" cy="642937"/>
          </a:xfrm>
          <a:prstGeom prst="rect">
            <a:avLst/>
          </a:prstGeom>
          <a:solidFill>
            <a:srgbClr val="1A1A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8" name="Text 27">
            <a:extLst>
              <a:ext uri="{FF2B5EF4-FFF2-40B4-BE49-F238E27FC236}">
                <a16:creationId xmlns:a16="http://schemas.microsoft.com/office/drawing/2014/main" id="{F821AA09-6062-4B9D-E899-4F8E0F77B152}"/>
              </a:ext>
            </a:extLst>
          </p:cNvPr>
          <p:cNvSpPr/>
          <p:nvPr/>
        </p:nvSpPr>
        <p:spPr>
          <a:xfrm>
            <a:off x="7058114" y="1317156"/>
            <a:ext cx="1390864" cy="3118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120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Gender, Diversity and Inclusion</a:t>
            </a:r>
            <a:endParaRPr lang="en-US" sz="1200"/>
          </a:p>
        </p:txBody>
      </p:sp>
      <p:sp>
        <p:nvSpPr>
          <p:cNvPr id="39" name="Shape 32">
            <a:extLst>
              <a:ext uri="{FF2B5EF4-FFF2-40B4-BE49-F238E27FC236}">
                <a16:creationId xmlns:a16="http://schemas.microsoft.com/office/drawing/2014/main" id="{F63EB1BD-648D-9D12-6078-2868F27A204E}"/>
              </a:ext>
            </a:extLst>
          </p:cNvPr>
          <p:cNvSpPr/>
          <p:nvPr/>
        </p:nvSpPr>
        <p:spPr>
          <a:xfrm>
            <a:off x="4612430" y="1166496"/>
            <a:ext cx="1936028" cy="652985"/>
          </a:xfrm>
          <a:prstGeom prst="rect">
            <a:avLst/>
          </a:prstGeom>
          <a:solidFill>
            <a:srgbClr val="F5A62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0" name="Text 33">
            <a:extLst>
              <a:ext uri="{FF2B5EF4-FFF2-40B4-BE49-F238E27FC236}">
                <a16:creationId xmlns:a16="http://schemas.microsoft.com/office/drawing/2014/main" id="{9F0F2E6D-757B-1EDB-42C5-49D1272976AA}"/>
              </a:ext>
            </a:extLst>
          </p:cNvPr>
          <p:cNvSpPr/>
          <p:nvPr/>
        </p:nvSpPr>
        <p:spPr>
          <a:xfrm>
            <a:off x="4755304" y="1353172"/>
            <a:ext cx="1664566" cy="1579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1200" b="1">
                <a:solidFill>
                  <a:srgbClr val="FFFFFF"/>
                </a:solidFill>
                <a:latin typeface="Poppins" pitchFamily="34" charset="0"/>
                <a:cs typeface="Poppins" pitchFamily="34" charset="-120"/>
              </a:rPr>
              <a:t>Climate Action</a:t>
            </a:r>
            <a:endParaRPr lang="en-US" sz="1200"/>
          </a:p>
        </p:txBody>
      </p:sp>
      <p:sp>
        <p:nvSpPr>
          <p:cNvPr id="41" name="Text 6">
            <a:extLst>
              <a:ext uri="{FF2B5EF4-FFF2-40B4-BE49-F238E27FC236}">
                <a16:creationId xmlns:a16="http://schemas.microsoft.com/office/drawing/2014/main" id="{C36E5F42-4C56-5108-8DF5-F392D8684BD6}"/>
              </a:ext>
            </a:extLst>
          </p:cNvPr>
          <p:cNvSpPr/>
          <p:nvPr/>
        </p:nvSpPr>
        <p:spPr>
          <a:xfrm>
            <a:off x="2645133" y="1962212"/>
            <a:ext cx="1761992" cy="7763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000"/>
              </a:lnSpc>
              <a:buNone/>
            </a:pPr>
            <a:r>
              <a:rPr lang="en-US" sz="1200" b="1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Proposals that demonstrate how they will enhance competitiveness, boost sales, create jobs and/or boost exports.</a:t>
            </a:r>
            <a:endParaRPr lang="en-US" sz="1200" dirty="0"/>
          </a:p>
        </p:txBody>
      </p:sp>
      <p:sp>
        <p:nvSpPr>
          <p:cNvPr id="42" name="Text 6">
            <a:extLst>
              <a:ext uri="{FF2B5EF4-FFF2-40B4-BE49-F238E27FC236}">
                <a16:creationId xmlns:a16="http://schemas.microsoft.com/office/drawing/2014/main" id="{861204D3-5E45-2AF0-BECB-21569BC6160F}"/>
              </a:ext>
            </a:extLst>
          </p:cNvPr>
          <p:cNvSpPr/>
          <p:nvPr/>
        </p:nvSpPr>
        <p:spPr>
          <a:xfrm>
            <a:off x="4706591" y="1897323"/>
            <a:ext cx="1761992" cy="12893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000"/>
              </a:lnSpc>
              <a:buNone/>
            </a:pPr>
            <a:r>
              <a:rPr lang="en-US" sz="1200" b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Proposals that outline how they will strengthen supply chains, enhance climate adaptability, increase resource efficiency and/or develop innovative green products, services, processes or business models. </a:t>
            </a:r>
            <a:endParaRPr lang="en-US" sz="1200"/>
          </a:p>
        </p:txBody>
      </p:sp>
      <p:sp>
        <p:nvSpPr>
          <p:cNvPr id="43" name="Text 6">
            <a:extLst>
              <a:ext uri="{FF2B5EF4-FFF2-40B4-BE49-F238E27FC236}">
                <a16:creationId xmlns:a16="http://schemas.microsoft.com/office/drawing/2014/main" id="{0E1497E6-51EB-17AD-09BA-54AF0C11999D}"/>
              </a:ext>
            </a:extLst>
          </p:cNvPr>
          <p:cNvSpPr/>
          <p:nvPr/>
        </p:nvSpPr>
        <p:spPr>
          <a:xfrm>
            <a:off x="6785458" y="1960093"/>
            <a:ext cx="1761992" cy="7763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000"/>
              </a:lnSpc>
              <a:buNone/>
            </a:pPr>
            <a:r>
              <a:rPr lang="en-US" sz="1200" b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Proposals that enhance meaningful participation opportunities for underrepresented groups across gender and diverse backgrounds. </a:t>
            </a:r>
            <a:endParaRPr lang="en-US" sz="1200"/>
          </a:p>
        </p:txBody>
      </p:sp>
      <p:sp>
        <p:nvSpPr>
          <p:cNvPr id="6" name="Text 1">
            <a:extLst>
              <a:ext uri="{FF2B5EF4-FFF2-40B4-BE49-F238E27FC236}">
                <a16:creationId xmlns:a16="http://schemas.microsoft.com/office/drawing/2014/main" id="{B7EE85FD-2561-F324-A076-F5ADDE68B29A}"/>
              </a:ext>
            </a:extLst>
          </p:cNvPr>
          <p:cNvSpPr/>
          <p:nvPr/>
        </p:nvSpPr>
        <p:spPr>
          <a:xfrm>
            <a:off x="485775" y="3128136"/>
            <a:ext cx="3029676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Who is eligible to apply?</a:t>
            </a:r>
            <a:endParaRPr lang="en-US" sz="1912"/>
          </a:p>
        </p:txBody>
      </p:sp>
      <p:sp>
        <p:nvSpPr>
          <p:cNvPr id="8" name="Shape 23">
            <a:extLst>
              <a:ext uri="{FF2B5EF4-FFF2-40B4-BE49-F238E27FC236}">
                <a16:creationId xmlns:a16="http://schemas.microsoft.com/office/drawing/2014/main" id="{76D4C5E4-CDDD-CB9F-9F49-B1A23C44E39C}"/>
              </a:ext>
            </a:extLst>
          </p:cNvPr>
          <p:cNvSpPr/>
          <p:nvPr/>
        </p:nvSpPr>
        <p:spPr>
          <a:xfrm>
            <a:off x="467891" y="3500151"/>
            <a:ext cx="2037206" cy="1568780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25">
            <a:extLst>
              <a:ext uri="{FF2B5EF4-FFF2-40B4-BE49-F238E27FC236}">
                <a16:creationId xmlns:a16="http://schemas.microsoft.com/office/drawing/2014/main" id="{E2C6799D-C428-84AF-FCD6-7BC3ED91F73C}"/>
              </a:ext>
            </a:extLst>
          </p:cNvPr>
          <p:cNvSpPr/>
          <p:nvPr/>
        </p:nvSpPr>
        <p:spPr>
          <a:xfrm>
            <a:off x="610765" y="3614450"/>
            <a:ext cx="730521" cy="1316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1000" b="1" kern="0" spc="1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COUNTRIES</a:t>
            </a:r>
            <a:endParaRPr lang="en-US" sz="1000"/>
          </a:p>
        </p:txBody>
      </p:sp>
      <p:sp>
        <p:nvSpPr>
          <p:cNvPr id="13" name="Text 26">
            <a:extLst>
              <a:ext uri="{FF2B5EF4-FFF2-40B4-BE49-F238E27FC236}">
                <a16:creationId xmlns:a16="http://schemas.microsoft.com/office/drawing/2014/main" id="{3C3E334B-4A05-513A-6017-6E33EAC2B5C3}"/>
              </a:ext>
            </a:extLst>
          </p:cNvPr>
          <p:cNvSpPr/>
          <p:nvPr/>
        </p:nvSpPr>
        <p:spPr>
          <a:xfrm>
            <a:off x="485776" y="3783150"/>
            <a:ext cx="2019320" cy="124110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Antigua and Barbuda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Belize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Dominica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Grenada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St. Lucia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St. Kitts and Nevis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St. Vincent and the Grenadines</a:t>
            </a:r>
            <a:endParaRPr lang="en-US" sz="1000" b="1"/>
          </a:p>
        </p:txBody>
      </p:sp>
      <p:sp>
        <p:nvSpPr>
          <p:cNvPr id="14" name="Shape 23">
            <a:extLst>
              <a:ext uri="{FF2B5EF4-FFF2-40B4-BE49-F238E27FC236}">
                <a16:creationId xmlns:a16="http://schemas.microsoft.com/office/drawing/2014/main" id="{01C0325D-79D1-AD5A-2F47-49D2A2CCC7C9}"/>
              </a:ext>
            </a:extLst>
          </p:cNvPr>
          <p:cNvSpPr/>
          <p:nvPr/>
        </p:nvSpPr>
        <p:spPr>
          <a:xfrm>
            <a:off x="2660665" y="3500151"/>
            <a:ext cx="2335847" cy="1568780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25">
            <a:extLst>
              <a:ext uri="{FF2B5EF4-FFF2-40B4-BE49-F238E27FC236}">
                <a16:creationId xmlns:a16="http://schemas.microsoft.com/office/drawing/2014/main" id="{64114E9F-B0D1-02EF-025A-55D6CEDAB1B4}"/>
              </a:ext>
            </a:extLst>
          </p:cNvPr>
          <p:cNvSpPr/>
          <p:nvPr/>
        </p:nvSpPr>
        <p:spPr>
          <a:xfrm>
            <a:off x="2803540" y="3614450"/>
            <a:ext cx="1202573" cy="1316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1000" b="1" kern="0" spc="1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 MEMBERS</a:t>
            </a:r>
            <a:endParaRPr lang="en-US" sz="1000"/>
          </a:p>
        </p:txBody>
      </p:sp>
      <p:sp>
        <p:nvSpPr>
          <p:cNvPr id="17" name="Text 26">
            <a:extLst>
              <a:ext uri="{FF2B5EF4-FFF2-40B4-BE49-F238E27FC236}">
                <a16:creationId xmlns:a16="http://schemas.microsoft.com/office/drawing/2014/main" id="{C89DE8F8-C07F-9A34-45D3-25654EEB3226}"/>
              </a:ext>
            </a:extLst>
          </p:cNvPr>
          <p:cNvSpPr/>
          <p:nvPr/>
        </p:nvSpPr>
        <p:spPr>
          <a:xfrm>
            <a:off x="2678551" y="3783150"/>
            <a:ext cx="2335846" cy="124431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Private sector firms 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Business Support Organizations (BSOs)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Academic Institutions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Non-governmental organizations (NGOs)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Trade and investment authorities</a:t>
            </a:r>
            <a:endParaRPr lang="en-US" sz="1000" b="1"/>
          </a:p>
        </p:txBody>
      </p:sp>
      <p:sp>
        <p:nvSpPr>
          <p:cNvPr id="18" name="Shape 23">
            <a:extLst>
              <a:ext uri="{FF2B5EF4-FFF2-40B4-BE49-F238E27FC236}">
                <a16:creationId xmlns:a16="http://schemas.microsoft.com/office/drawing/2014/main" id="{585553CA-EA1B-B1C0-A453-C23031F2D24E}"/>
              </a:ext>
            </a:extLst>
          </p:cNvPr>
          <p:cNvSpPr/>
          <p:nvPr/>
        </p:nvSpPr>
        <p:spPr>
          <a:xfrm>
            <a:off x="5169966" y="3500151"/>
            <a:ext cx="3472617" cy="1568780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25">
            <a:extLst>
              <a:ext uri="{FF2B5EF4-FFF2-40B4-BE49-F238E27FC236}">
                <a16:creationId xmlns:a16="http://schemas.microsoft.com/office/drawing/2014/main" id="{F76331D6-DC91-32FD-D1B2-313C1B11FCB7}"/>
              </a:ext>
            </a:extLst>
          </p:cNvPr>
          <p:cNvSpPr/>
          <p:nvPr/>
        </p:nvSpPr>
        <p:spPr>
          <a:xfrm>
            <a:off x="5312842" y="3614450"/>
            <a:ext cx="1650108" cy="13163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1000" b="1" kern="0" spc="1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KEY REQUIREMENTS</a:t>
            </a:r>
            <a:endParaRPr lang="en-US" sz="1000"/>
          </a:p>
        </p:txBody>
      </p:sp>
      <p:sp>
        <p:nvSpPr>
          <p:cNvPr id="21" name="Text 26">
            <a:extLst>
              <a:ext uri="{FF2B5EF4-FFF2-40B4-BE49-F238E27FC236}">
                <a16:creationId xmlns:a16="http://schemas.microsoft.com/office/drawing/2014/main" id="{72807498-902A-64BC-2E6F-95B3D98A529F}"/>
              </a:ext>
            </a:extLst>
          </p:cNvPr>
          <p:cNvSpPr/>
          <p:nvPr/>
        </p:nvSpPr>
        <p:spPr>
          <a:xfrm>
            <a:off x="5272320" y="3809122"/>
            <a:ext cx="3370263" cy="123918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Minimum of 3 private sector firms with legal registration from eligible countries.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Designated lead entity with legal registration.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Commitment to collaborative cluster methodology.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Non-Caribbean firms and entities can participate provided a minimum of 3 firms from eligible countries are included.  </a:t>
            </a:r>
          </a:p>
        </p:txBody>
      </p:sp>
    </p:spTree>
    <p:extLst>
      <p:ext uri="{BB962C8B-B14F-4D97-AF65-F5344CB8AC3E}">
        <p14:creationId xmlns:p14="http://schemas.microsoft.com/office/powerpoint/2010/main" val="3631960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0E19E-FE96-F621-FA60-D1640B7DC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96121706-869F-B107-BBB3-68A9102AA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9947F7A7-99F6-247F-BAD6-AFF36723D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618" y="117197"/>
            <a:ext cx="1537981" cy="645769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F6FF3BA5-4295-B119-7E06-6F8462FE51F2}"/>
              </a:ext>
            </a:extLst>
          </p:cNvPr>
          <p:cNvSpPr/>
          <p:nvPr/>
        </p:nvSpPr>
        <p:spPr>
          <a:xfrm>
            <a:off x="463397" y="292467"/>
            <a:ext cx="1534074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 dirty="0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Call Process</a:t>
            </a:r>
            <a:endParaRPr lang="en-US" sz="1912" dirty="0"/>
          </a:p>
        </p:txBody>
      </p:sp>
      <p:sp>
        <p:nvSpPr>
          <p:cNvPr id="6" name="Text 0">
            <a:extLst>
              <a:ext uri="{FF2B5EF4-FFF2-40B4-BE49-F238E27FC236}">
                <a16:creationId xmlns:a16="http://schemas.microsoft.com/office/drawing/2014/main" id="{78367BFA-4662-BAC7-A76C-84408364B115}"/>
              </a:ext>
            </a:extLst>
          </p:cNvPr>
          <p:cNvSpPr/>
          <p:nvPr/>
        </p:nvSpPr>
        <p:spPr>
          <a:xfrm>
            <a:off x="463397" y="211857"/>
            <a:ext cx="2474908" cy="122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CLUSTERS AND VALUE CHAINS CALL #2</a:t>
            </a:r>
            <a:endParaRPr lang="en-US" sz="100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B340FF8-E2EB-2082-15B3-5FAB881650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276538"/>
              </p:ext>
            </p:extLst>
          </p:nvPr>
        </p:nvGraphicFramePr>
        <p:xfrm>
          <a:off x="200401" y="-80330"/>
          <a:ext cx="8824982" cy="5304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07633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59155-5E6C-3EA0-2137-BC65EF7BD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23F92EFE-7EE4-85F7-EEC9-11319ED24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45818F22-377B-71FF-7B96-A11D8CBF8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618" y="117197"/>
            <a:ext cx="1537981" cy="645769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94BA1E9D-E637-42D3-D3B7-37823964AD16}"/>
              </a:ext>
            </a:extLst>
          </p:cNvPr>
          <p:cNvSpPr/>
          <p:nvPr/>
        </p:nvSpPr>
        <p:spPr>
          <a:xfrm>
            <a:off x="463397" y="292467"/>
            <a:ext cx="2430152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Evaluation Criteria</a:t>
            </a:r>
            <a:endParaRPr lang="en-US" sz="1912"/>
          </a:p>
        </p:txBody>
      </p:sp>
      <p:graphicFrame>
        <p:nvGraphicFramePr>
          <p:cNvPr id="45" name="Diagram 44">
            <a:extLst>
              <a:ext uri="{FF2B5EF4-FFF2-40B4-BE49-F238E27FC236}">
                <a16:creationId xmlns:a16="http://schemas.microsoft.com/office/drawing/2014/main" id="{02421254-D52C-7C25-4A8B-CF025DC1E139}"/>
              </a:ext>
            </a:extLst>
          </p:cNvPr>
          <p:cNvGraphicFramePr/>
          <p:nvPr/>
        </p:nvGraphicFramePr>
        <p:xfrm>
          <a:off x="349566" y="610246"/>
          <a:ext cx="8444867" cy="4615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xt 0">
            <a:extLst>
              <a:ext uri="{FF2B5EF4-FFF2-40B4-BE49-F238E27FC236}">
                <a16:creationId xmlns:a16="http://schemas.microsoft.com/office/drawing/2014/main" id="{D1A3065B-9534-4278-6377-56EC46C250B3}"/>
              </a:ext>
            </a:extLst>
          </p:cNvPr>
          <p:cNvSpPr/>
          <p:nvPr/>
        </p:nvSpPr>
        <p:spPr>
          <a:xfrm>
            <a:off x="463397" y="211857"/>
            <a:ext cx="2474908" cy="122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CLUSTERS AND VALUE CHAINS CALL #2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80946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9780" y="128588"/>
            <a:ext cx="952770" cy="40005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85775" y="510778"/>
            <a:ext cx="966611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Awards</a:t>
            </a:r>
            <a:endParaRPr lang="en-US" sz="1912"/>
          </a:p>
        </p:txBody>
      </p:sp>
      <p:sp>
        <p:nvSpPr>
          <p:cNvPr id="23" name="Shape 19"/>
          <p:cNvSpPr/>
          <p:nvPr/>
        </p:nvSpPr>
        <p:spPr>
          <a:xfrm>
            <a:off x="460318" y="1052358"/>
            <a:ext cx="3578761" cy="1045480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Shape 20"/>
          <p:cNvSpPr/>
          <p:nvPr/>
        </p:nvSpPr>
        <p:spPr>
          <a:xfrm>
            <a:off x="472821" y="1085064"/>
            <a:ext cx="3578761" cy="45719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2"/>
          <p:cNvSpPr/>
          <p:nvPr/>
        </p:nvSpPr>
        <p:spPr>
          <a:xfrm>
            <a:off x="550236" y="1225477"/>
            <a:ext cx="1477969" cy="16273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050" b="1">
                <a:solidFill>
                  <a:srgbClr val="1A1A2E"/>
                </a:solidFill>
                <a:latin typeface="Poppins" panose="00000500000000000000" pitchFamily="2" charset="0"/>
                <a:ea typeface="Poppins" pitchFamily="34" charset="-122"/>
                <a:cs typeface="Poppins" panose="00000500000000000000" pitchFamily="2" charset="0"/>
              </a:rPr>
              <a:t>Technical Assistance</a:t>
            </a:r>
            <a:endParaRPr lang="en-US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0" name="Shape 26"/>
          <p:cNvSpPr/>
          <p:nvPr/>
        </p:nvSpPr>
        <p:spPr>
          <a:xfrm>
            <a:off x="4499401" y="1097061"/>
            <a:ext cx="4177278" cy="1045480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1" name="Shape 27"/>
          <p:cNvSpPr/>
          <p:nvPr/>
        </p:nvSpPr>
        <p:spPr>
          <a:xfrm>
            <a:off x="4499399" y="1097060"/>
            <a:ext cx="4184282" cy="45719"/>
          </a:xfrm>
          <a:prstGeom prst="rect">
            <a:avLst/>
          </a:prstGeom>
          <a:solidFill>
            <a:srgbClr val="0097A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Text 29"/>
          <p:cNvSpPr/>
          <p:nvPr/>
        </p:nvSpPr>
        <p:spPr>
          <a:xfrm>
            <a:off x="4670878" y="1237473"/>
            <a:ext cx="511456" cy="16273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en-US" sz="1050" b="1">
                <a:solidFill>
                  <a:srgbClr val="1A1A2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Grant</a:t>
            </a:r>
            <a:endParaRPr lang="en-US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7" name="Shape 33"/>
          <p:cNvSpPr/>
          <p:nvPr/>
        </p:nvSpPr>
        <p:spPr>
          <a:xfrm>
            <a:off x="460319" y="2365601"/>
            <a:ext cx="8216360" cy="2604787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8" name="Shape 34"/>
          <p:cNvSpPr/>
          <p:nvPr/>
        </p:nvSpPr>
        <p:spPr>
          <a:xfrm>
            <a:off x="460319" y="2365601"/>
            <a:ext cx="8216360" cy="45719"/>
          </a:xfrm>
          <a:prstGeom prst="rect">
            <a:avLst/>
          </a:prstGeom>
          <a:solidFill>
            <a:srgbClr val="1A1A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0" name="Text 36"/>
          <p:cNvSpPr/>
          <p:nvPr/>
        </p:nvSpPr>
        <p:spPr>
          <a:xfrm>
            <a:off x="619348" y="2510864"/>
            <a:ext cx="1852337" cy="16222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050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Requirements</a:t>
            </a:r>
            <a:endParaRPr lang="en-US" sz="1050"/>
          </a:p>
        </p:txBody>
      </p:sp>
      <p:sp>
        <p:nvSpPr>
          <p:cNvPr id="27" name="Text 23"/>
          <p:cNvSpPr/>
          <p:nvPr/>
        </p:nvSpPr>
        <p:spPr>
          <a:xfrm>
            <a:off x="4670877" y="1456294"/>
            <a:ext cx="3922887" cy="17235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CC+ funds for </a:t>
            </a:r>
            <a:r>
              <a:rPr lang="en-US" sz="1050" b="1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technical assistance </a:t>
            </a: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up to </a:t>
            </a:r>
            <a:r>
              <a:rPr lang="en-US" sz="1050" b="1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US$250,000.00. </a:t>
            </a:r>
            <a:endParaRPr lang="en-US" sz="105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6" name="Text 25">
            <a:extLst>
              <a:ext uri="{FF2B5EF4-FFF2-40B4-BE49-F238E27FC236}">
                <a16:creationId xmlns:a16="http://schemas.microsoft.com/office/drawing/2014/main" id="{2CA3A91B-FCA9-EE85-AD78-159E8F6DFA43}"/>
              </a:ext>
            </a:extLst>
          </p:cNvPr>
          <p:cNvSpPr/>
          <p:nvPr/>
        </p:nvSpPr>
        <p:spPr>
          <a:xfrm>
            <a:off x="550236" y="1455553"/>
            <a:ext cx="3481844" cy="35009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Support to expand proposals into </a:t>
            </a:r>
            <a:r>
              <a:rPr lang="en-US" sz="1050" b="1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Cluster Development Plans (CDPs).</a:t>
            </a:r>
            <a:endParaRPr lang="en-US" sz="105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6" name="Text 37">
            <a:extLst>
              <a:ext uri="{FF2B5EF4-FFF2-40B4-BE49-F238E27FC236}">
                <a16:creationId xmlns:a16="http://schemas.microsoft.com/office/drawing/2014/main" id="{122E117B-5440-CEE4-95D6-002580AAF745}"/>
              </a:ext>
            </a:extLst>
          </p:cNvPr>
          <p:cNvSpPr/>
          <p:nvPr/>
        </p:nvSpPr>
        <p:spPr>
          <a:xfrm>
            <a:off x="619347" y="2782632"/>
            <a:ext cx="7974417" cy="195867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Grant award funds for technical assistance must include the hiring of a mandatory Cluster Manager.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05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Clusters are required to provide counterpart contributions valued at 20% of the project budget.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10% in cash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10% in kind</a:t>
            </a:r>
          </a:p>
          <a:p>
            <a:pPr lvl="1">
              <a:lnSpc>
                <a:spcPts val="1400"/>
              </a:lnSpc>
            </a:pPr>
            <a:endParaRPr lang="en-US" sz="105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Clusters must commit to a 12-week process of developing (with technical assistance) a comprehensive strategic plan (CDP) with priorities clearly identified, budget and timeline. This will include: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Priority areas with clear objectives and targets.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How activities will be implemented.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Contributions of each stakeholder. </a:t>
            </a:r>
          </a:p>
        </p:txBody>
      </p:sp>
      <p:sp>
        <p:nvSpPr>
          <p:cNvPr id="29" name="Text 0">
            <a:extLst>
              <a:ext uri="{FF2B5EF4-FFF2-40B4-BE49-F238E27FC236}">
                <a16:creationId xmlns:a16="http://schemas.microsoft.com/office/drawing/2014/main" id="{109CE7D8-517F-0077-0367-C54265E3748E}"/>
              </a:ext>
            </a:extLst>
          </p:cNvPr>
          <p:cNvSpPr/>
          <p:nvPr/>
        </p:nvSpPr>
        <p:spPr>
          <a:xfrm>
            <a:off x="485975" y="322515"/>
            <a:ext cx="2474908" cy="122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CLUSTERS AND VALUE CHAINS CALL #2</a:t>
            </a:r>
            <a:endParaRPr lang="en-US" sz="1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A61C1-F239-24E1-E59E-084F284C2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4F00A87F-FADD-B988-604F-1CE346934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F321E7ED-0BD1-9B62-74A5-22880A341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9780" y="128588"/>
            <a:ext cx="952770" cy="400050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C116E903-F872-239B-3FCC-B1AFF0F8AA59}"/>
              </a:ext>
            </a:extLst>
          </p:cNvPr>
          <p:cNvSpPr/>
          <p:nvPr/>
        </p:nvSpPr>
        <p:spPr>
          <a:xfrm>
            <a:off x="485775" y="510778"/>
            <a:ext cx="910506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Budget</a:t>
            </a:r>
            <a:endParaRPr lang="en-US" sz="1912"/>
          </a:p>
        </p:txBody>
      </p:sp>
      <p:sp>
        <p:nvSpPr>
          <p:cNvPr id="23" name="Shape 19">
            <a:extLst>
              <a:ext uri="{FF2B5EF4-FFF2-40B4-BE49-F238E27FC236}">
                <a16:creationId xmlns:a16="http://schemas.microsoft.com/office/drawing/2014/main" id="{679F2AFD-212C-0D05-6BC6-E732F4ECB64E}"/>
              </a:ext>
            </a:extLst>
          </p:cNvPr>
          <p:cNvSpPr/>
          <p:nvPr/>
        </p:nvSpPr>
        <p:spPr>
          <a:xfrm>
            <a:off x="598142" y="1744260"/>
            <a:ext cx="825285" cy="892401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2">
            <a:extLst>
              <a:ext uri="{FF2B5EF4-FFF2-40B4-BE49-F238E27FC236}">
                <a16:creationId xmlns:a16="http://schemas.microsoft.com/office/drawing/2014/main" id="{FF9EFA31-0940-C0AB-F943-A7591E574612}"/>
              </a:ext>
            </a:extLst>
          </p:cNvPr>
          <p:cNvSpPr/>
          <p:nvPr/>
        </p:nvSpPr>
        <p:spPr>
          <a:xfrm>
            <a:off x="671005" y="1807076"/>
            <a:ext cx="825285" cy="49616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050" b="1">
                <a:solidFill>
                  <a:srgbClr val="1A1A2E"/>
                </a:solidFill>
                <a:latin typeface="Poppins" panose="00000500000000000000" pitchFamily="2" charset="0"/>
                <a:ea typeface="Poppins" pitchFamily="34" charset="-122"/>
                <a:cs typeface="Poppins" panose="00000500000000000000" pitchFamily="2" charset="0"/>
              </a:rPr>
              <a:t>Maximum CC+ grant amount</a:t>
            </a:r>
            <a:endParaRPr lang="en-US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9" name="Text 0">
            <a:extLst>
              <a:ext uri="{FF2B5EF4-FFF2-40B4-BE49-F238E27FC236}">
                <a16:creationId xmlns:a16="http://schemas.microsoft.com/office/drawing/2014/main" id="{37138363-0B5D-4D15-82BC-381A521F9C93}"/>
              </a:ext>
            </a:extLst>
          </p:cNvPr>
          <p:cNvSpPr/>
          <p:nvPr/>
        </p:nvSpPr>
        <p:spPr>
          <a:xfrm>
            <a:off x="485975" y="322515"/>
            <a:ext cx="2474908" cy="122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CLUSTERS AND VALUE CHAINS CALL #2</a:t>
            </a:r>
            <a:endParaRPr lang="en-US" sz="1000"/>
          </a:p>
        </p:txBody>
      </p:sp>
      <p:sp>
        <p:nvSpPr>
          <p:cNvPr id="51" name="Shape 26">
            <a:extLst>
              <a:ext uri="{FF2B5EF4-FFF2-40B4-BE49-F238E27FC236}">
                <a16:creationId xmlns:a16="http://schemas.microsoft.com/office/drawing/2014/main" id="{09411C14-B73E-4E74-CAA9-8CE6B43EE48F}"/>
              </a:ext>
            </a:extLst>
          </p:cNvPr>
          <p:cNvSpPr/>
          <p:nvPr/>
        </p:nvSpPr>
        <p:spPr>
          <a:xfrm>
            <a:off x="5608797" y="1125492"/>
            <a:ext cx="3433604" cy="3946032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2" name="Text 29">
            <a:extLst>
              <a:ext uri="{FF2B5EF4-FFF2-40B4-BE49-F238E27FC236}">
                <a16:creationId xmlns:a16="http://schemas.microsoft.com/office/drawing/2014/main" id="{0A17B01A-EA16-8D90-84A3-D66DEA4D1DC4}"/>
              </a:ext>
            </a:extLst>
          </p:cNvPr>
          <p:cNvSpPr/>
          <p:nvPr/>
        </p:nvSpPr>
        <p:spPr>
          <a:xfrm>
            <a:off x="5802141" y="1175331"/>
            <a:ext cx="1431094" cy="16273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en-US" sz="1050" b="1">
                <a:solidFill>
                  <a:srgbClr val="1A1A2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Eligible Expenses:</a:t>
            </a:r>
            <a:endParaRPr lang="en-US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3" name="Text 23">
            <a:extLst>
              <a:ext uri="{FF2B5EF4-FFF2-40B4-BE49-F238E27FC236}">
                <a16:creationId xmlns:a16="http://schemas.microsoft.com/office/drawing/2014/main" id="{55F2E83C-61E4-22DD-FAE8-55403571C127}"/>
              </a:ext>
            </a:extLst>
          </p:cNvPr>
          <p:cNvSpPr/>
          <p:nvPr/>
        </p:nvSpPr>
        <p:spPr>
          <a:xfrm>
            <a:off x="5680577" y="1384374"/>
            <a:ext cx="3390563" cy="30449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Research such as feasibility and baseline studies, market research, etc.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Technical assistance in areas such as: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Process and product development.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Product and service quality and design improvement.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Assessment and implementation of quality systems. </a:t>
            </a:r>
          </a:p>
          <a:p>
            <a:pPr marL="228600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Capacity-building activities such as training and education.</a:t>
            </a:r>
          </a:p>
          <a:p>
            <a:pPr marL="228600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Action plan development and implementation.</a:t>
            </a:r>
          </a:p>
          <a:p>
            <a:pPr marL="228600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Certification schemes.</a:t>
            </a:r>
          </a:p>
          <a:p>
            <a:pPr marL="228600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Procurement of digital and technological solutions.</a:t>
            </a:r>
          </a:p>
          <a:p>
            <a:pPr>
              <a:lnSpc>
                <a:spcPts val="1400"/>
              </a:lnSpc>
            </a:pPr>
            <a:endParaRPr lang="en-US" sz="1050">
              <a:solidFill>
                <a:srgbClr val="444444"/>
              </a:solidFill>
              <a:latin typeface="Poppins" panose="00000500000000000000" pitchFamily="2" charset="0"/>
              <a:ea typeface="Lato" pitchFamily="34" charset="-122"/>
              <a:cs typeface="Poppins" panose="00000500000000000000" pitchFamily="2" charset="0"/>
            </a:endParaRPr>
          </a:p>
          <a:p>
            <a:pPr>
              <a:lnSpc>
                <a:spcPts val="1400"/>
              </a:lnSpc>
            </a:pPr>
            <a:r>
              <a:rPr lang="en-US" sz="1050" b="1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NOTE:</a:t>
            </a: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 Operating/management costs and capital goods are </a:t>
            </a:r>
            <a:r>
              <a:rPr lang="en-US" sz="1050" u="sng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ineligible</a:t>
            </a: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. </a:t>
            </a:r>
          </a:p>
        </p:txBody>
      </p:sp>
      <p:sp>
        <p:nvSpPr>
          <p:cNvPr id="54" name="Shape 34">
            <a:extLst>
              <a:ext uri="{FF2B5EF4-FFF2-40B4-BE49-F238E27FC236}">
                <a16:creationId xmlns:a16="http://schemas.microsoft.com/office/drawing/2014/main" id="{4652307B-8092-8FA3-FCEC-DDBB7588A4F2}"/>
              </a:ext>
            </a:extLst>
          </p:cNvPr>
          <p:cNvSpPr/>
          <p:nvPr/>
        </p:nvSpPr>
        <p:spPr>
          <a:xfrm flipV="1">
            <a:off x="5608794" y="1103354"/>
            <a:ext cx="3433604" cy="51973"/>
          </a:xfrm>
          <a:prstGeom prst="rect">
            <a:avLst/>
          </a:prstGeom>
          <a:solidFill>
            <a:srgbClr val="1A1A2E"/>
          </a:solidFill>
          <a:ln/>
        </p:spPr>
        <p:txBody>
          <a:bodyPr/>
          <a:lstStyle/>
          <a:p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B86C36D-D9BA-5C34-9CB5-62421E8D78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7453824"/>
              </p:ext>
            </p:extLst>
          </p:nvPr>
        </p:nvGraphicFramePr>
        <p:xfrm>
          <a:off x="828963" y="978334"/>
          <a:ext cx="4028136" cy="828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Shape 19">
            <a:extLst>
              <a:ext uri="{FF2B5EF4-FFF2-40B4-BE49-F238E27FC236}">
                <a16:creationId xmlns:a16="http://schemas.microsoft.com/office/drawing/2014/main" id="{C0A9CB21-2DA1-88C1-2080-4A4A6BB3E3C7}"/>
              </a:ext>
            </a:extLst>
          </p:cNvPr>
          <p:cNvSpPr/>
          <p:nvPr/>
        </p:nvSpPr>
        <p:spPr>
          <a:xfrm>
            <a:off x="1761894" y="1751186"/>
            <a:ext cx="1018252" cy="892401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22">
            <a:extLst>
              <a:ext uri="{FF2B5EF4-FFF2-40B4-BE49-F238E27FC236}">
                <a16:creationId xmlns:a16="http://schemas.microsoft.com/office/drawing/2014/main" id="{A0F45006-1970-549B-177A-B87BFB81EAB3}"/>
              </a:ext>
            </a:extLst>
          </p:cNvPr>
          <p:cNvSpPr/>
          <p:nvPr/>
        </p:nvSpPr>
        <p:spPr>
          <a:xfrm>
            <a:off x="1834758" y="1814002"/>
            <a:ext cx="871498" cy="82958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050" b="1">
                <a:solidFill>
                  <a:srgbClr val="1A1A2E"/>
                </a:solidFill>
                <a:latin typeface="Poppins" panose="00000500000000000000" pitchFamily="2" charset="0"/>
                <a:ea typeface="Poppins" pitchFamily="34" charset="-122"/>
                <a:cs typeface="Poppins" panose="00000500000000000000" pitchFamily="2" charset="0"/>
              </a:rPr>
              <a:t>Minimum In-kind cluster counterpart contribution </a:t>
            </a:r>
            <a:endParaRPr lang="en-US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Shape 19">
            <a:extLst>
              <a:ext uri="{FF2B5EF4-FFF2-40B4-BE49-F238E27FC236}">
                <a16:creationId xmlns:a16="http://schemas.microsoft.com/office/drawing/2014/main" id="{D122414A-1628-062A-3FA0-8467CA5C2F4B}"/>
              </a:ext>
            </a:extLst>
          </p:cNvPr>
          <p:cNvSpPr/>
          <p:nvPr/>
        </p:nvSpPr>
        <p:spPr>
          <a:xfrm>
            <a:off x="2974995" y="1744259"/>
            <a:ext cx="1082907" cy="899328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22">
            <a:extLst>
              <a:ext uri="{FF2B5EF4-FFF2-40B4-BE49-F238E27FC236}">
                <a16:creationId xmlns:a16="http://schemas.microsoft.com/office/drawing/2014/main" id="{DA1CC7EA-0AF8-0A12-1919-682B7097BEEB}"/>
              </a:ext>
            </a:extLst>
          </p:cNvPr>
          <p:cNvSpPr/>
          <p:nvPr/>
        </p:nvSpPr>
        <p:spPr>
          <a:xfrm>
            <a:off x="3047859" y="1807074"/>
            <a:ext cx="1010043" cy="66287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050" b="1">
                <a:solidFill>
                  <a:srgbClr val="1A1A2E"/>
                </a:solidFill>
                <a:latin typeface="Poppins" panose="00000500000000000000" pitchFamily="2" charset="0"/>
                <a:ea typeface="Poppins" pitchFamily="34" charset="-122"/>
                <a:cs typeface="Poppins" panose="00000500000000000000" pitchFamily="2" charset="0"/>
              </a:rPr>
              <a:t>Minimum In cash cluster counterpart contribution </a:t>
            </a:r>
            <a:endParaRPr lang="en-US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Shape 19">
            <a:extLst>
              <a:ext uri="{FF2B5EF4-FFF2-40B4-BE49-F238E27FC236}">
                <a16:creationId xmlns:a16="http://schemas.microsoft.com/office/drawing/2014/main" id="{A6A09C69-973B-EF65-C9BF-EAC6C6F78E11}"/>
              </a:ext>
            </a:extLst>
          </p:cNvPr>
          <p:cNvSpPr/>
          <p:nvPr/>
        </p:nvSpPr>
        <p:spPr>
          <a:xfrm>
            <a:off x="4257150" y="1751187"/>
            <a:ext cx="1082907" cy="899328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22">
            <a:extLst>
              <a:ext uri="{FF2B5EF4-FFF2-40B4-BE49-F238E27FC236}">
                <a16:creationId xmlns:a16="http://schemas.microsoft.com/office/drawing/2014/main" id="{C71E7E81-8023-7792-9E22-BC515EF02051}"/>
              </a:ext>
            </a:extLst>
          </p:cNvPr>
          <p:cNvSpPr/>
          <p:nvPr/>
        </p:nvSpPr>
        <p:spPr>
          <a:xfrm>
            <a:off x="4330014" y="1814002"/>
            <a:ext cx="1082907" cy="3294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050" b="1">
                <a:solidFill>
                  <a:srgbClr val="1A1A2E"/>
                </a:solidFill>
                <a:latin typeface="Poppins" panose="00000500000000000000" pitchFamily="2" charset="0"/>
                <a:ea typeface="Poppins" pitchFamily="34" charset="-122"/>
                <a:cs typeface="Poppins" panose="00000500000000000000" pitchFamily="2" charset="0"/>
              </a:rPr>
              <a:t>Total project budget</a:t>
            </a:r>
            <a:endParaRPr lang="en-US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Shape 33">
            <a:extLst>
              <a:ext uri="{FF2B5EF4-FFF2-40B4-BE49-F238E27FC236}">
                <a16:creationId xmlns:a16="http://schemas.microsoft.com/office/drawing/2014/main" id="{19F5CDE5-31F5-AFA0-118B-6B536825C685}"/>
              </a:ext>
            </a:extLst>
          </p:cNvPr>
          <p:cNvSpPr/>
          <p:nvPr/>
        </p:nvSpPr>
        <p:spPr>
          <a:xfrm>
            <a:off x="598142" y="2785409"/>
            <a:ext cx="4814779" cy="2078942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37">
            <a:extLst>
              <a:ext uri="{FF2B5EF4-FFF2-40B4-BE49-F238E27FC236}">
                <a16:creationId xmlns:a16="http://schemas.microsoft.com/office/drawing/2014/main" id="{C42A0973-FD71-C81B-1363-EDDAF9280F17}"/>
              </a:ext>
            </a:extLst>
          </p:cNvPr>
          <p:cNvSpPr/>
          <p:nvPr/>
        </p:nvSpPr>
        <p:spPr>
          <a:xfrm>
            <a:off x="757171" y="3070897"/>
            <a:ext cx="4440730" cy="142006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>
              <a:lnSpc>
                <a:spcPts val="1400"/>
              </a:lnSpc>
              <a:buFontTx/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Counterpart contributions should demonstrate additionality (i.e. support new activities which would not have been undertaken or completed as quickly without CC+ support). </a:t>
            </a:r>
          </a:p>
          <a:p>
            <a:pPr marL="228600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 kind counterpart contributions can include: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Equipment and facilities provided for cluster consultants, training, etc.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Operational costs directly tied to project implementation.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Staff time allocated to supporting the project.</a:t>
            </a:r>
          </a:p>
        </p:txBody>
      </p:sp>
    </p:spTree>
    <p:extLst>
      <p:ext uri="{BB962C8B-B14F-4D97-AF65-F5344CB8AC3E}">
        <p14:creationId xmlns:p14="http://schemas.microsoft.com/office/powerpoint/2010/main" val="1832026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E2B8D-5AD1-A799-5F4A-0554C79CF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672E7073-82E3-ED93-8899-11D4D3B81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780" y="128588"/>
            <a:ext cx="952770" cy="400050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24C0EA4C-2FE6-DD70-2D0D-2364410A2658}"/>
              </a:ext>
            </a:extLst>
          </p:cNvPr>
          <p:cNvSpPr/>
          <p:nvPr/>
        </p:nvSpPr>
        <p:spPr>
          <a:xfrm>
            <a:off x="485775" y="510778"/>
            <a:ext cx="3021661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Timeline and Next Steps</a:t>
            </a:r>
            <a:endParaRPr lang="en-US" sz="1912"/>
          </a:p>
        </p:txBody>
      </p:sp>
      <p:sp>
        <p:nvSpPr>
          <p:cNvPr id="29" name="Text 0">
            <a:extLst>
              <a:ext uri="{FF2B5EF4-FFF2-40B4-BE49-F238E27FC236}">
                <a16:creationId xmlns:a16="http://schemas.microsoft.com/office/drawing/2014/main" id="{E5855815-82E3-5042-28CA-D32D4C0BD524}"/>
              </a:ext>
            </a:extLst>
          </p:cNvPr>
          <p:cNvSpPr/>
          <p:nvPr/>
        </p:nvSpPr>
        <p:spPr>
          <a:xfrm>
            <a:off x="485975" y="322515"/>
            <a:ext cx="2474908" cy="122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CLUSTERS AND VALUE CHAINS CALL #2</a:t>
            </a:r>
            <a:endParaRPr lang="en-US" sz="1000"/>
          </a:p>
        </p:txBody>
      </p:sp>
      <p:sp>
        <p:nvSpPr>
          <p:cNvPr id="4" name="Shape 33">
            <a:extLst>
              <a:ext uri="{FF2B5EF4-FFF2-40B4-BE49-F238E27FC236}">
                <a16:creationId xmlns:a16="http://schemas.microsoft.com/office/drawing/2014/main" id="{92B2C624-7896-8DD5-2060-B3F2C454F7CA}"/>
              </a:ext>
            </a:extLst>
          </p:cNvPr>
          <p:cNvSpPr/>
          <p:nvPr/>
        </p:nvSpPr>
        <p:spPr>
          <a:xfrm>
            <a:off x="365703" y="961674"/>
            <a:ext cx="8216360" cy="4053238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34">
            <a:extLst>
              <a:ext uri="{FF2B5EF4-FFF2-40B4-BE49-F238E27FC236}">
                <a16:creationId xmlns:a16="http://schemas.microsoft.com/office/drawing/2014/main" id="{0FB12FF5-B8E6-2821-2CCC-A0CDAEBFF47C}"/>
              </a:ext>
            </a:extLst>
          </p:cNvPr>
          <p:cNvSpPr/>
          <p:nvPr/>
        </p:nvSpPr>
        <p:spPr>
          <a:xfrm>
            <a:off x="365703" y="961674"/>
            <a:ext cx="8216360" cy="45719"/>
          </a:xfrm>
          <a:prstGeom prst="rect">
            <a:avLst/>
          </a:prstGeom>
          <a:solidFill>
            <a:srgbClr val="1A1A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37">
            <a:extLst>
              <a:ext uri="{FF2B5EF4-FFF2-40B4-BE49-F238E27FC236}">
                <a16:creationId xmlns:a16="http://schemas.microsoft.com/office/drawing/2014/main" id="{38B130B4-3509-98A7-50CC-38BB3EF8DF58}"/>
              </a:ext>
            </a:extLst>
          </p:cNvPr>
          <p:cNvSpPr/>
          <p:nvPr/>
        </p:nvSpPr>
        <p:spPr>
          <a:xfrm>
            <a:off x="561937" y="1140510"/>
            <a:ext cx="8020126" cy="23339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Launch of Call: April 8, 2026  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 dirty="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 dirty="0">
                <a:solidFill>
                  <a:schemeClr val="accent6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Information Session #4: May 12</a:t>
            </a:r>
            <a:r>
              <a:rPr lang="en-US" sz="1200" b="1" baseline="30000" dirty="0">
                <a:solidFill>
                  <a:schemeClr val="accent6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th</a:t>
            </a:r>
            <a:r>
              <a:rPr lang="en-US" sz="1200" b="1" dirty="0">
                <a:solidFill>
                  <a:schemeClr val="accent6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2026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 dirty="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 dirty="0">
                <a:solidFill>
                  <a:srgbClr val="FF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Deadline to submit Concept Notes: May 22, 2026 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 dirty="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Expected announcement of selected Concept Notes: June 24, 2026  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 dirty="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Technical Assistance for Cluster Development Plan: July – September 2026  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 dirty="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Pitch Presentations by shortlisted cluster projects to Investment Panel, and Final Selection: November 2026  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 dirty="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Approval of Projects and Kick Off: January – March 2027 </a:t>
            </a:r>
          </a:p>
        </p:txBody>
      </p:sp>
    </p:spTree>
    <p:extLst>
      <p:ext uri="{BB962C8B-B14F-4D97-AF65-F5344CB8AC3E}">
        <p14:creationId xmlns:p14="http://schemas.microsoft.com/office/powerpoint/2010/main" val="1156237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32C56B-1EDA-1510-F444-98126A474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1" descr="preencoded.png">
            <a:extLst>
              <a:ext uri="{FF2B5EF4-FFF2-40B4-BE49-F238E27FC236}">
                <a16:creationId xmlns:a16="http://schemas.microsoft.com/office/drawing/2014/main" id="{AE029C7C-49F2-A0A7-7108-430615C83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730" y="1739352"/>
            <a:ext cx="3991670" cy="1674408"/>
          </a:xfrm>
          <a:prstGeom prst="rect">
            <a:avLst/>
          </a:prstGeom>
        </p:spPr>
      </p:pic>
      <p:sp>
        <p:nvSpPr>
          <p:cNvPr id="28" name="Text 0">
            <a:extLst>
              <a:ext uri="{FF2B5EF4-FFF2-40B4-BE49-F238E27FC236}">
                <a16:creationId xmlns:a16="http://schemas.microsoft.com/office/drawing/2014/main" id="{8C68A38C-A030-FCC8-FF51-2C03F3F0C7EE}"/>
              </a:ext>
            </a:extLst>
          </p:cNvPr>
          <p:cNvSpPr/>
          <p:nvPr/>
        </p:nvSpPr>
        <p:spPr>
          <a:xfrm>
            <a:off x="1486073" y="901600"/>
            <a:ext cx="7009098" cy="27283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2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Application Process and Examples of Cluster Projects</a:t>
            </a:r>
          </a:p>
          <a:p>
            <a:pPr marL="0" indent="0" algn="l">
              <a:lnSpc>
                <a:spcPts val="900"/>
              </a:lnSpc>
              <a:buNone/>
            </a:pPr>
            <a:r>
              <a:rPr lang="en-US" sz="2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endParaRPr lang="en-US" sz="2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F5F389-E39B-A04C-3933-EB1623E613E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7439"/>
          <a:stretch>
            <a:fillRect/>
          </a:stretch>
        </p:blipFill>
        <p:spPr>
          <a:xfrm>
            <a:off x="1411357" y="1499577"/>
            <a:ext cx="2959252" cy="214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55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7F9B5-DD88-7041-9BF4-A2F9F5450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63244BDE-E728-5209-543B-FE4515D46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780" y="128588"/>
            <a:ext cx="952770" cy="400050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2D54174E-3444-D041-E55F-24D69B0654B6}"/>
              </a:ext>
            </a:extLst>
          </p:cNvPr>
          <p:cNvSpPr/>
          <p:nvPr/>
        </p:nvSpPr>
        <p:spPr>
          <a:xfrm>
            <a:off x="485775" y="510778"/>
            <a:ext cx="2502288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Application Process</a:t>
            </a:r>
            <a:endParaRPr lang="en-US" sz="1912"/>
          </a:p>
        </p:txBody>
      </p:sp>
      <p:sp>
        <p:nvSpPr>
          <p:cNvPr id="29" name="Text 0">
            <a:extLst>
              <a:ext uri="{FF2B5EF4-FFF2-40B4-BE49-F238E27FC236}">
                <a16:creationId xmlns:a16="http://schemas.microsoft.com/office/drawing/2014/main" id="{4872AEA2-FE98-A3F7-F2E1-DFAD90843B13}"/>
              </a:ext>
            </a:extLst>
          </p:cNvPr>
          <p:cNvSpPr/>
          <p:nvPr/>
        </p:nvSpPr>
        <p:spPr>
          <a:xfrm>
            <a:off x="485975" y="322515"/>
            <a:ext cx="2474908" cy="122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CLUSTERS AND VALUE CHAINS CALL #2</a:t>
            </a:r>
            <a:endParaRPr lang="en-US" sz="1000"/>
          </a:p>
        </p:txBody>
      </p:sp>
      <p:sp>
        <p:nvSpPr>
          <p:cNvPr id="7" name="Shape 33">
            <a:extLst>
              <a:ext uri="{FF2B5EF4-FFF2-40B4-BE49-F238E27FC236}">
                <a16:creationId xmlns:a16="http://schemas.microsoft.com/office/drawing/2014/main" id="{B75D3D01-4AE2-AAE6-6CB9-BE82F13DC812}"/>
              </a:ext>
            </a:extLst>
          </p:cNvPr>
          <p:cNvSpPr/>
          <p:nvPr/>
        </p:nvSpPr>
        <p:spPr>
          <a:xfrm>
            <a:off x="485775" y="961674"/>
            <a:ext cx="8216360" cy="4053238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34">
            <a:extLst>
              <a:ext uri="{FF2B5EF4-FFF2-40B4-BE49-F238E27FC236}">
                <a16:creationId xmlns:a16="http://schemas.microsoft.com/office/drawing/2014/main" id="{A2AC6CA9-7610-BD0B-5E93-92C952C77E1B}"/>
              </a:ext>
            </a:extLst>
          </p:cNvPr>
          <p:cNvSpPr/>
          <p:nvPr/>
        </p:nvSpPr>
        <p:spPr>
          <a:xfrm>
            <a:off x="485775" y="961674"/>
            <a:ext cx="8216360" cy="45719"/>
          </a:xfrm>
          <a:prstGeom prst="rect">
            <a:avLst/>
          </a:prstGeom>
          <a:solidFill>
            <a:srgbClr val="1A1A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36">
            <a:extLst>
              <a:ext uri="{FF2B5EF4-FFF2-40B4-BE49-F238E27FC236}">
                <a16:creationId xmlns:a16="http://schemas.microsoft.com/office/drawing/2014/main" id="{4C5937C9-F43C-7822-D036-5CD4FBF5C626}"/>
              </a:ext>
            </a:extLst>
          </p:cNvPr>
          <p:cNvSpPr/>
          <p:nvPr/>
        </p:nvSpPr>
        <p:spPr>
          <a:xfrm>
            <a:off x="644804" y="1106937"/>
            <a:ext cx="3243705" cy="3334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200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Step 1 - Complete online Application form</a:t>
            </a:r>
          </a:p>
          <a:p>
            <a:pPr marL="0" indent="0" algn="l">
              <a:lnSpc>
                <a:spcPts val="1300"/>
              </a:lnSpc>
              <a:buNone/>
            </a:pPr>
            <a:endParaRPr lang="en-US" sz="1200"/>
          </a:p>
        </p:txBody>
      </p:sp>
      <p:sp>
        <p:nvSpPr>
          <p:cNvPr id="10" name="Text 37">
            <a:extLst>
              <a:ext uri="{FF2B5EF4-FFF2-40B4-BE49-F238E27FC236}">
                <a16:creationId xmlns:a16="http://schemas.microsoft.com/office/drawing/2014/main" id="{701F3103-E130-51D8-8E44-19A13A9767A3}"/>
              </a:ext>
            </a:extLst>
          </p:cNvPr>
          <p:cNvSpPr/>
          <p:nvPr/>
        </p:nvSpPr>
        <p:spPr>
          <a:xfrm>
            <a:off x="631080" y="1440362"/>
            <a:ext cx="4079465" cy="357450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5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Basic Cluster/Value Chain information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Cluster Name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Cluster Type (horizontal, vertical or conglomerate)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Sector and Sub-sector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Products/services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Stage (potential or existing)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Lead Firm Details (country, contact information, website, etc.)</a:t>
            </a:r>
          </a:p>
          <a:p>
            <a:pPr marL="685800" lvl="1" indent="-228600">
              <a:lnSpc>
                <a:spcPts val="1400"/>
              </a:lnSpc>
              <a:buAutoNum type="alphaLcParenR"/>
            </a:pPr>
            <a:endParaRPr lang="en-US" sz="105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5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Cluster/Value Chain Proposal 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Problem/opportunity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Clustering importance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Proposed solution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Key stakeholders 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Risks</a:t>
            </a:r>
          </a:p>
          <a:p>
            <a:pPr lvl="1">
              <a:lnSpc>
                <a:spcPts val="1400"/>
              </a:lnSpc>
            </a:pPr>
            <a:endParaRPr lang="en-US" sz="105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5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Climate Action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Climate-related areas of relevance (e.g. energy or resource efficiency, climate adaption/resilience, etc.)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Expected climate impact of proposed solution</a:t>
            </a:r>
          </a:p>
        </p:txBody>
      </p:sp>
      <p:sp>
        <p:nvSpPr>
          <p:cNvPr id="11" name="Text 37">
            <a:extLst>
              <a:ext uri="{FF2B5EF4-FFF2-40B4-BE49-F238E27FC236}">
                <a16:creationId xmlns:a16="http://schemas.microsoft.com/office/drawing/2014/main" id="{5CADBE22-14BB-AC76-C430-7C7586A9542F}"/>
              </a:ext>
            </a:extLst>
          </p:cNvPr>
          <p:cNvSpPr/>
          <p:nvPr/>
        </p:nvSpPr>
        <p:spPr>
          <a:xfrm>
            <a:off x="5038566" y="1440362"/>
            <a:ext cx="3474354" cy="32154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 algn="l">
              <a:lnSpc>
                <a:spcPts val="1400"/>
              </a:lnSpc>
              <a:buFont typeface="+mj-lt"/>
              <a:buAutoNum type="arabicPeriod" startAt="4"/>
            </a:pPr>
            <a:r>
              <a:rPr lang="en-US" sz="105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Gender, Diversity and Inclusion 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Identify underrepresented groups relevant to the sector or cluster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Explain how the proposed initiative intends to include or benefit them</a:t>
            </a:r>
          </a:p>
          <a:p>
            <a:pPr lvl="1">
              <a:lnSpc>
                <a:spcPts val="1400"/>
              </a:lnSpc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</a:p>
          <a:p>
            <a:pPr marL="228600" indent="-228600" algn="l">
              <a:lnSpc>
                <a:spcPts val="1400"/>
              </a:lnSpc>
              <a:buAutoNum type="arabicPeriod" startAt="4"/>
            </a:pPr>
            <a:r>
              <a:rPr lang="en-US" sz="105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Expected Results </a:t>
            </a: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(quantitative ranges or qualitative descriptions):</a:t>
            </a:r>
          </a:p>
          <a:p>
            <a:pPr marL="685800" lvl="1" indent="-228600">
              <a:lnSpc>
                <a:spcPts val="1400"/>
              </a:lnSpc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Domestic Sales</a:t>
            </a:r>
          </a:p>
          <a:p>
            <a:pPr marL="685800" lvl="1" indent="-228600">
              <a:lnSpc>
                <a:spcPts val="1400"/>
              </a:lnSpc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Export Sales</a:t>
            </a:r>
          </a:p>
          <a:p>
            <a:pPr marL="685800" lvl="1" indent="-228600">
              <a:lnSpc>
                <a:spcPts val="1400"/>
              </a:lnSpc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Number of Export Markets (market access)</a:t>
            </a:r>
          </a:p>
          <a:p>
            <a:pPr marL="685800" lvl="1" indent="-228600">
              <a:lnSpc>
                <a:spcPts val="1400"/>
              </a:lnSpc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Job Creation</a:t>
            </a:r>
          </a:p>
          <a:p>
            <a:pPr marL="685800" lvl="1" indent="-228600">
              <a:lnSpc>
                <a:spcPts val="1400"/>
              </a:lnSpc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Wages</a:t>
            </a:r>
          </a:p>
          <a:p>
            <a:pPr marL="685800" lvl="1" indent="-228600">
              <a:lnSpc>
                <a:spcPts val="1400"/>
              </a:lnSpc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Productivity (production)</a:t>
            </a:r>
          </a:p>
          <a:p>
            <a:pPr marL="685800" lvl="1" indent="-228600">
              <a:lnSpc>
                <a:spcPts val="1400"/>
              </a:lnSpc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Cost Reductions</a:t>
            </a:r>
          </a:p>
          <a:p>
            <a:pPr lvl="1">
              <a:lnSpc>
                <a:spcPts val="1400"/>
              </a:lnSpc>
            </a:pPr>
            <a:endParaRPr lang="en-US" sz="105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 startAt="4"/>
            </a:pPr>
            <a:r>
              <a:rPr lang="en-US" sz="105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Sustainability</a:t>
            </a: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(how the initiative will continue and scale after CC+ support ends). </a:t>
            </a:r>
          </a:p>
        </p:txBody>
      </p:sp>
    </p:spTree>
    <p:extLst>
      <p:ext uri="{BB962C8B-B14F-4D97-AF65-F5344CB8AC3E}">
        <p14:creationId xmlns:p14="http://schemas.microsoft.com/office/powerpoint/2010/main" val="3078866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FDD41-F136-19FE-486F-FFADFD4E2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77B1531D-0B03-2C24-FFBF-0CB160317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780" y="128588"/>
            <a:ext cx="952770" cy="400050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5ECA23D2-6827-3492-1A8D-9586D86A3BB1}"/>
              </a:ext>
            </a:extLst>
          </p:cNvPr>
          <p:cNvSpPr/>
          <p:nvPr/>
        </p:nvSpPr>
        <p:spPr>
          <a:xfrm>
            <a:off x="485775" y="510778"/>
            <a:ext cx="2502288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Application Process</a:t>
            </a:r>
            <a:endParaRPr lang="en-US" sz="1912"/>
          </a:p>
        </p:txBody>
      </p:sp>
      <p:sp>
        <p:nvSpPr>
          <p:cNvPr id="29" name="Text 0">
            <a:extLst>
              <a:ext uri="{FF2B5EF4-FFF2-40B4-BE49-F238E27FC236}">
                <a16:creationId xmlns:a16="http://schemas.microsoft.com/office/drawing/2014/main" id="{B5A6CE47-1968-7732-3C25-4E72EE12805E}"/>
              </a:ext>
            </a:extLst>
          </p:cNvPr>
          <p:cNvSpPr/>
          <p:nvPr/>
        </p:nvSpPr>
        <p:spPr>
          <a:xfrm>
            <a:off x="485975" y="322515"/>
            <a:ext cx="2474908" cy="122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CLUSTERS AND VALUE CHAINS CALL #2</a:t>
            </a:r>
            <a:endParaRPr lang="en-US" sz="1000"/>
          </a:p>
        </p:txBody>
      </p:sp>
      <p:sp>
        <p:nvSpPr>
          <p:cNvPr id="7" name="Shape 33">
            <a:extLst>
              <a:ext uri="{FF2B5EF4-FFF2-40B4-BE49-F238E27FC236}">
                <a16:creationId xmlns:a16="http://schemas.microsoft.com/office/drawing/2014/main" id="{7A72E4BE-ADBF-995B-5169-09BE21C6B56C}"/>
              </a:ext>
            </a:extLst>
          </p:cNvPr>
          <p:cNvSpPr/>
          <p:nvPr/>
        </p:nvSpPr>
        <p:spPr>
          <a:xfrm>
            <a:off x="365703" y="961674"/>
            <a:ext cx="8216360" cy="4053238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34">
            <a:extLst>
              <a:ext uri="{FF2B5EF4-FFF2-40B4-BE49-F238E27FC236}">
                <a16:creationId xmlns:a16="http://schemas.microsoft.com/office/drawing/2014/main" id="{1260AC68-14D9-2398-F558-D458CE6C1D0A}"/>
              </a:ext>
            </a:extLst>
          </p:cNvPr>
          <p:cNvSpPr/>
          <p:nvPr/>
        </p:nvSpPr>
        <p:spPr>
          <a:xfrm>
            <a:off x="485775" y="961674"/>
            <a:ext cx="8216360" cy="45719"/>
          </a:xfrm>
          <a:prstGeom prst="rect">
            <a:avLst/>
          </a:prstGeom>
          <a:solidFill>
            <a:srgbClr val="1A1A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36">
            <a:extLst>
              <a:ext uri="{FF2B5EF4-FFF2-40B4-BE49-F238E27FC236}">
                <a16:creationId xmlns:a16="http://schemas.microsoft.com/office/drawing/2014/main" id="{4DE12856-3D80-F49B-91FA-3A53D08922D1}"/>
              </a:ext>
            </a:extLst>
          </p:cNvPr>
          <p:cNvSpPr/>
          <p:nvPr/>
        </p:nvSpPr>
        <p:spPr>
          <a:xfrm>
            <a:off x="644804" y="1106937"/>
            <a:ext cx="4481378" cy="50013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200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Step 2 - Complete and upload four mandatory annexes</a:t>
            </a:r>
          </a:p>
          <a:p>
            <a:pPr marL="0" indent="0" algn="l">
              <a:lnSpc>
                <a:spcPts val="1300"/>
              </a:lnSpc>
              <a:buNone/>
            </a:pPr>
            <a:endParaRPr lang="en-US" sz="1200" b="1">
              <a:solidFill>
                <a:srgbClr val="1A1A2E"/>
              </a:solidFill>
              <a:latin typeface="Poppins" pitchFamily="34" charset="0"/>
              <a:ea typeface="Poppins" pitchFamily="34" charset="-122"/>
              <a:cs typeface="Poppins" pitchFamily="34" charset="-120"/>
            </a:endParaRPr>
          </a:p>
          <a:p>
            <a:pPr marL="0" indent="0" algn="l">
              <a:lnSpc>
                <a:spcPts val="1300"/>
              </a:lnSpc>
              <a:buNone/>
            </a:pPr>
            <a:endParaRPr lang="en-US" sz="1200"/>
          </a:p>
        </p:txBody>
      </p:sp>
      <p:sp>
        <p:nvSpPr>
          <p:cNvPr id="10" name="Text 37">
            <a:extLst>
              <a:ext uri="{FF2B5EF4-FFF2-40B4-BE49-F238E27FC236}">
                <a16:creationId xmlns:a16="http://schemas.microsoft.com/office/drawing/2014/main" id="{87C0B4EE-EA07-2872-4F0F-AF8608915921}"/>
              </a:ext>
            </a:extLst>
          </p:cNvPr>
          <p:cNvSpPr/>
          <p:nvPr/>
        </p:nvSpPr>
        <p:spPr>
          <a:xfrm>
            <a:off x="631080" y="1440362"/>
            <a:ext cx="7053575" cy="269304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Annex I: Proposed Cluster Activities and Budget 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Annex II: Member Information and Baseline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Annex III: Letter of Commitment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Annex IV: Evidence of legal status of the lead entity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Optional: short video (max. 5 mins) or presentation showcasing your cluster</a:t>
            </a:r>
          </a:p>
          <a:p>
            <a:pPr algn="l">
              <a:lnSpc>
                <a:spcPts val="1400"/>
              </a:lnSpc>
            </a:pPr>
            <a:endParaRPr lang="en-US" sz="1200" b="1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algn="l">
              <a:lnSpc>
                <a:spcPts val="1400"/>
              </a:lnSpc>
            </a:pPr>
            <a:r>
              <a:rPr lang="en-US" sz="12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NOTE:</a:t>
            </a:r>
          </a:p>
          <a:p>
            <a:pPr marL="171450" indent="-171450" algn="l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Annex I and Annex II are provided as worksheets in a Microsoft Excel file (Call #2 Annex I &amp; II – Activities, Budget, Member Info &amp; Baseline Data).</a:t>
            </a:r>
          </a:p>
          <a:p>
            <a:pPr marL="171450" indent="-171450" algn="l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Annex III – a template letter is provided. </a:t>
            </a:r>
          </a:p>
          <a:p>
            <a:pPr marL="171450" indent="-171450" algn="l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Annex  IV – incorporation or registration certificate.</a:t>
            </a:r>
          </a:p>
        </p:txBody>
      </p:sp>
      <p:sp>
        <p:nvSpPr>
          <p:cNvPr id="2" name="Text 36">
            <a:extLst>
              <a:ext uri="{FF2B5EF4-FFF2-40B4-BE49-F238E27FC236}">
                <a16:creationId xmlns:a16="http://schemas.microsoft.com/office/drawing/2014/main" id="{41165688-FEFF-9DF2-371D-219EFE7D0484}"/>
              </a:ext>
            </a:extLst>
          </p:cNvPr>
          <p:cNvSpPr/>
          <p:nvPr/>
        </p:nvSpPr>
        <p:spPr>
          <a:xfrm>
            <a:off x="631080" y="4397835"/>
            <a:ext cx="4481378" cy="6668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200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Step 3 - Submit by May 22nd, 2026</a:t>
            </a:r>
          </a:p>
          <a:p>
            <a:pPr marL="0" indent="0" algn="l">
              <a:lnSpc>
                <a:spcPts val="1300"/>
              </a:lnSpc>
              <a:buNone/>
            </a:pPr>
            <a:endParaRPr lang="en-US" sz="1200" b="1">
              <a:solidFill>
                <a:srgbClr val="1A1A2E"/>
              </a:solidFill>
              <a:latin typeface="Poppins" pitchFamily="34" charset="0"/>
              <a:ea typeface="Poppins" pitchFamily="34" charset="-122"/>
              <a:cs typeface="Poppins" pitchFamily="34" charset="-120"/>
            </a:endParaRPr>
          </a:p>
          <a:p>
            <a:pPr marL="0" indent="0" algn="l">
              <a:lnSpc>
                <a:spcPts val="1300"/>
              </a:lnSpc>
              <a:buNone/>
            </a:pPr>
            <a:endParaRPr lang="en-US" sz="1200" b="1">
              <a:solidFill>
                <a:srgbClr val="1A1A2E"/>
              </a:solidFill>
              <a:latin typeface="Poppins" pitchFamily="34" charset="0"/>
              <a:ea typeface="Poppins" pitchFamily="34" charset="-122"/>
              <a:cs typeface="Poppins" pitchFamily="34" charset="-120"/>
            </a:endParaRPr>
          </a:p>
          <a:p>
            <a:pPr marL="0" indent="0" algn="l">
              <a:lnSpc>
                <a:spcPts val="1300"/>
              </a:lnSpc>
              <a:buNone/>
            </a:pP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10121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736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6974" y="180519"/>
            <a:ext cx="1441251" cy="60515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85775" y="491941"/>
            <a:ext cx="4567212" cy="27283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2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Clusters and Value Chains Call #2 </a:t>
            </a:r>
          </a:p>
          <a:p>
            <a:pPr marL="0" indent="0" algn="l">
              <a:lnSpc>
                <a:spcPts val="900"/>
              </a:lnSpc>
              <a:buNone/>
            </a:pPr>
            <a:r>
              <a:rPr lang="en-US" sz="2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endParaRPr lang="en-US" sz="2000"/>
          </a:p>
        </p:txBody>
      </p:sp>
      <p:sp>
        <p:nvSpPr>
          <p:cNvPr id="5" name="Text 1"/>
          <p:cNvSpPr/>
          <p:nvPr/>
        </p:nvSpPr>
        <p:spPr>
          <a:xfrm>
            <a:off x="485775" y="609928"/>
            <a:ext cx="4203074" cy="3032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500" b="1" dirty="0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Information Session May 12</a:t>
            </a:r>
            <a:r>
              <a:rPr lang="en-US" sz="1500" b="1" baseline="30000" dirty="0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th</a:t>
            </a:r>
            <a:r>
              <a:rPr lang="en-US" sz="1500" b="1" dirty="0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, 2026 Agenda</a:t>
            </a:r>
            <a:endParaRPr lang="en-US" sz="1500" dirty="0"/>
          </a:p>
        </p:txBody>
      </p:sp>
      <p:sp>
        <p:nvSpPr>
          <p:cNvPr id="6" name="Shape 2"/>
          <p:cNvSpPr/>
          <p:nvPr/>
        </p:nvSpPr>
        <p:spPr>
          <a:xfrm>
            <a:off x="485775" y="1246584"/>
            <a:ext cx="342900" cy="342900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3"/>
          <p:cNvSpPr/>
          <p:nvPr/>
        </p:nvSpPr>
        <p:spPr>
          <a:xfrm>
            <a:off x="485775" y="1246584"/>
            <a:ext cx="3429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1</a:t>
            </a:r>
            <a:endParaRPr lang="en-US" sz="1090"/>
          </a:p>
        </p:txBody>
      </p:sp>
      <p:sp>
        <p:nvSpPr>
          <p:cNvPr id="8" name="Text 4"/>
          <p:cNvSpPr/>
          <p:nvPr/>
        </p:nvSpPr>
        <p:spPr>
          <a:xfrm>
            <a:off x="971550" y="1161194"/>
            <a:ext cx="2006960" cy="489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885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Welcome </a:t>
            </a:r>
          </a:p>
          <a:p>
            <a:pPr marL="0" indent="0" algn="l">
              <a:lnSpc>
                <a:spcPts val="1300"/>
              </a:lnSpc>
              <a:buNone/>
            </a:pPr>
            <a:r>
              <a:rPr lang="en-US" sz="885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Ms. Shivonne Johnson</a:t>
            </a:r>
          </a:p>
          <a:p>
            <a:pPr marL="0" indent="0" algn="l">
              <a:lnSpc>
                <a:spcPts val="1300"/>
              </a:lnSpc>
              <a:buNone/>
            </a:pPr>
            <a:r>
              <a:rPr lang="en-US" sz="885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Communications Consultant, CC+</a:t>
            </a:r>
            <a:endParaRPr lang="en-US" sz="885"/>
          </a:p>
        </p:txBody>
      </p:sp>
      <p:sp>
        <p:nvSpPr>
          <p:cNvPr id="10" name="Shape 6"/>
          <p:cNvSpPr/>
          <p:nvPr/>
        </p:nvSpPr>
        <p:spPr>
          <a:xfrm>
            <a:off x="4779169" y="1234651"/>
            <a:ext cx="342900" cy="342900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7"/>
          <p:cNvSpPr/>
          <p:nvPr/>
        </p:nvSpPr>
        <p:spPr>
          <a:xfrm>
            <a:off x="4779169" y="1234651"/>
            <a:ext cx="3429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5</a:t>
            </a:r>
            <a:endParaRPr lang="en-US" sz="1090"/>
          </a:p>
        </p:txBody>
      </p:sp>
      <p:sp>
        <p:nvSpPr>
          <p:cNvPr id="14" name="Shape 10"/>
          <p:cNvSpPr/>
          <p:nvPr/>
        </p:nvSpPr>
        <p:spPr>
          <a:xfrm>
            <a:off x="470853" y="2070233"/>
            <a:ext cx="342900" cy="342900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1"/>
          <p:cNvSpPr/>
          <p:nvPr/>
        </p:nvSpPr>
        <p:spPr>
          <a:xfrm>
            <a:off x="463432" y="2079960"/>
            <a:ext cx="3429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2</a:t>
            </a:r>
            <a:endParaRPr lang="en-US" sz="1090"/>
          </a:p>
        </p:txBody>
      </p:sp>
      <p:sp>
        <p:nvSpPr>
          <p:cNvPr id="16" name="Text 12"/>
          <p:cNvSpPr/>
          <p:nvPr/>
        </p:nvSpPr>
        <p:spPr>
          <a:xfrm>
            <a:off x="949207" y="1982568"/>
            <a:ext cx="2574423" cy="49026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885" b="1" dirty="0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Opening Remarks</a:t>
            </a:r>
          </a:p>
          <a:p>
            <a:pPr marL="0" indent="0" algn="l">
              <a:lnSpc>
                <a:spcPts val="1300"/>
              </a:lnSpc>
              <a:buNone/>
            </a:pPr>
            <a:r>
              <a:rPr lang="en-US" sz="885" dirty="0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Ms. Kayla Grant</a:t>
            </a:r>
          </a:p>
          <a:p>
            <a:pPr marL="0" indent="0" algn="l">
              <a:lnSpc>
                <a:spcPts val="1300"/>
              </a:lnSpc>
              <a:buNone/>
            </a:pPr>
            <a:r>
              <a:rPr lang="en-US" sz="885" dirty="0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CTI Specialist, IDB and Executive Director, CC+</a:t>
            </a:r>
          </a:p>
        </p:txBody>
      </p:sp>
      <p:sp>
        <p:nvSpPr>
          <p:cNvPr id="18" name="Shape 14"/>
          <p:cNvSpPr/>
          <p:nvPr/>
        </p:nvSpPr>
        <p:spPr>
          <a:xfrm>
            <a:off x="4779169" y="2077184"/>
            <a:ext cx="342900" cy="342900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5"/>
          <p:cNvSpPr/>
          <p:nvPr/>
        </p:nvSpPr>
        <p:spPr>
          <a:xfrm>
            <a:off x="4782636" y="2157037"/>
            <a:ext cx="342900" cy="18287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6</a:t>
            </a:r>
            <a:endParaRPr lang="en-US" sz="1090"/>
          </a:p>
        </p:txBody>
      </p:sp>
      <p:sp>
        <p:nvSpPr>
          <p:cNvPr id="20" name="Text 16"/>
          <p:cNvSpPr/>
          <p:nvPr/>
        </p:nvSpPr>
        <p:spPr>
          <a:xfrm>
            <a:off x="5264944" y="2898661"/>
            <a:ext cx="1891543" cy="49026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885" b="1" dirty="0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Application Process</a:t>
            </a:r>
          </a:p>
          <a:p>
            <a:pPr marL="0" indent="0" algn="l">
              <a:lnSpc>
                <a:spcPts val="1300"/>
              </a:lnSpc>
              <a:buNone/>
            </a:pPr>
            <a:r>
              <a:rPr lang="en-US" sz="885" dirty="0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Mr. Ibrahim Abdullah</a:t>
            </a:r>
          </a:p>
          <a:p>
            <a:pPr marL="0" indent="0" algn="l">
              <a:lnSpc>
                <a:spcPts val="1300"/>
              </a:lnSpc>
              <a:buNone/>
            </a:pPr>
            <a:r>
              <a:rPr lang="en-US" sz="885" dirty="0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Project Development Officer, CC+</a:t>
            </a:r>
          </a:p>
        </p:txBody>
      </p:sp>
      <p:sp>
        <p:nvSpPr>
          <p:cNvPr id="22" name="Shape 18"/>
          <p:cNvSpPr/>
          <p:nvPr/>
        </p:nvSpPr>
        <p:spPr>
          <a:xfrm>
            <a:off x="470853" y="2960522"/>
            <a:ext cx="342900" cy="342900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19"/>
          <p:cNvSpPr/>
          <p:nvPr/>
        </p:nvSpPr>
        <p:spPr>
          <a:xfrm>
            <a:off x="470853" y="3040536"/>
            <a:ext cx="342900" cy="18287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3</a:t>
            </a:r>
            <a:endParaRPr lang="en-US" sz="1090"/>
          </a:p>
        </p:txBody>
      </p:sp>
      <p:sp>
        <p:nvSpPr>
          <p:cNvPr id="24" name="Text 20"/>
          <p:cNvSpPr/>
          <p:nvPr/>
        </p:nvSpPr>
        <p:spPr>
          <a:xfrm>
            <a:off x="956628" y="2872259"/>
            <a:ext cx="2410916" cy="49026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885" b="1" dirty="0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Remarks by CARICOM Development Fund</a:t>
            </a:r>
          </a:p>
          <a:p>
            <a:pPr marL="0" indent="0" algn="l">
              <a:lnSpc>
                <a:spcPts val="1300"/>
              </a:lnSpc>
              <a:buNone/>
            </a:pPr>
            <a:r>
              <a:rPr lang="en-US" sz="885" dirty="0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Mr. </a:t>
            </a:r>
            <a:r>
              <a:rPr lang="en-US" sz="885" dirty="0" err="1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Rodinald</a:t>
            </a:r>
            <a:r>
              <a:rPr lang="en-US" sz="885" dirty="0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 </a:t>
            </a:r>
            <a:r>
              <a:rPr lang="en-US" sz="885" dirty="0" err="1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Soomer</a:t>
            </a:r>
            <a:endParaRPr lang="en-US" sz="885" dirty="0">
              <a:solidFill>
                <a:srgbClr val="1A1A2E"/>
              </a:solidFill>
              <a:latin typeface="Poppins" pitchFamily="34" charset="0"/>
              <a:cs typeface="Poppins" pitchFamily="34" charset="-120"/>
            </a:endParaRPr>
          </a:p>
          <a:p>
            <a:pPr marL="0" indent="0" algn="l">
              <a:lnSpc>
                <a:spcPts val="1300"/>
              </a:lnSpc>
              <a:buNone/>
            </a:pPr>
            <a:r>
              <a:rPr lang="en-US" sz="885" dirty="0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Chief Executive Officer</a:t>
            </a:r>
          </a:p>
        </p:txBody>
      </p:sp>
      <p:sp>
        <p:nvSpPr>
          <p:cNvPr id="26" name="Shape 22"/>
          <p:cNvSpPr/>
          <p:nvPr/>
        </p:nvSpPr>
        <p:spPr>
          <a:xfrm>
            <a:off x="4779169" y="2960521"/>
            <a:ext cx="342900" cy="342900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Text 23"/>
          <p:cNvSpPr/>
          <p:nvPr/>
        </p:nvSpPr>
        <p:spPr>
          <a:xfrm>
            <a:off x="4779169" y="3040536"/>
            <a:ext cx="342900" cy="18287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7</a:t>
            </a:r>
            <a:endParaRPr lang="en-US" sz="1090"/>
          </a:p>
        </p:txBody>
      </p:sp>
      <p:sp>
        <p:nvSpPr>
          <p:cNvPr id="30" name="Shape 26"/>
          <p:cNvSpPr/>
          <p:nvPr/>
        </p:nvSpPr>
        <p:spPr>
          <a:xfrm>
            <a:off x="463432" y="3694212"/>
            <a:ext cx="342900" cy="342900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1" name="Text 27"/>
          <p:cNvSpPr/>
          <p:nvPr/>
        </p:nvSpPr>
        <p:spPr>
          <a:xfrm>
            <a:off x="485775" y="3695157"/>
            <a:ext cx="3429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4</a:t>
            </a:r>
            <a:endParaRPr lang="en-US" sz="1090"/>
          </a:p>
        </p:txBody>
      </p:sp>
      <p:sp>
        <p:nvSpPr>
          <p:cNvPr id="32" name="Text 28"/>
          <p:cNvSpPr/>
          <p:nvPr/>
        </p:nvSpPr>
        <p:spPr>
          <a:xfrm>
            <a:off x="920097" y="3655157"/>
            <a:ext cx="3481722" cy="65511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885" b="1" dirty="0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Remarks by OECS Competitive Business Unit (CBU)</a:t>
            </a:r>
          </a:p>
          <a:p>
            <a:pPr marL="0" indent="0" algn="l">
              <a:lnSpc>
                <a:spcPts val="1300"/>
              </a:lnSpc>
              <a:buNone/>
            </a:pPr>
            <a:r>
              <a:rPr lang="en-US" sz="885" dirty="0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Mr. Ricardo James</a:t>
            </a:r>
          </a:p>
          <a:p>
            <a:pPr marL="0" indent="0" algn="l">
              <a:lnSpc>
                <a:spcPts val="1300"/>
              </a:lnSpc>
              <a:buNone/>
            </a:pPr>
            <a:r>
              <a:rPr lang="en-US" sz="885" dirty="0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Head, Trade Policy Development and Officer in Charge of CBU</a:t>
            </a:r>
          </a:p>
          <a:p>
            <a:pPr marL="0" indent="0" algn="l">
              <a:lnSpc>
                <a:spcPts val="1300"/>
              </a:lnSpc>
              <a:buNone/>
            </a:pPr>
            <a:endParaRPr lang="en-US" sz="885" dirty="0"/>
          </a:p>
        </p:txBody>
      </p:sp>
      <p:sp>
        <p:nvSpPr>
          <p:cNvPr id="34" name="Shape 30"/>
          <p:cNvSpPr/>
          <p:nvPr/>
        </p:nvSpPr>
        <p:spPr>
          <a:xfrm>
            <a:off x="4779169" y="3699836"/>
            <a:ext cx="342900" cy="342900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5" name="Text 31"/>
          <p:cNvSpPr/>
          <p:nvPr/>
        </p:nvSpPr>
        <p:spPr>
          <a:xfrm>
            <a:off x="4779169" y="3694211"/>
            <a:ext cx="3429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8</a:t>
            </a:r>
            <a:endParaRPr lang="en-US" sz="1090"/>
          </a:p>
        </p:txBody>
      </p:sp>
      <p:sp>
        <p:nvSpPr>
          <p:cNvPr id="36" name="Text 32"/>
          <p:cNvSpPr/>
          <p:nvPr/>
        </p:nvSpPr>
        <p:spPr>
          <a:xfrm>
            <a:off x="5240097" y="3783564"/>
            <a:ext cx="1665521" cy="15638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en-US" sz="885" b="1" dirty="0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Question &amp; Answer Segment</a:t>
            </a:r>
            <a:endParaRPr lang="en-US" sz="885" dirty="0"/>
          </a:p>
        </p:txBody>
      </p:sp>
      <p:sp>
        <p:nvSpPr>
          <p:cNvPr id="42" name="Text 32">
            <a:extLst>
              <a:ext uri="{FF2B5EF4-FFF2-40B4-BE49-F238E27FC236}">
                <a16:creationId xmlns:a16="http://schemas.microsoft.com/office/drawing/2014/main" id="{D3912439-97B8-5628-9272-5422644DBA49}"/>
              </a:ext>
            </a:extLst>
          </p:cNvPr>
          <p:cNvSpPr/>
          <p:nvPr/>
        </p:nvSpPr>
        <p:spPr>
          <a:xfrm>
            <a:off x="5264944" y="4310273"/>
            <a:ext cx="1968488" cy="489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en-US" sz="885" b="1" dirty="0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Closing</a:t>
            </a:r>
          </a:p>
          <a:p>
            <a:pPr>
              <a:lnSpc>
                <a:spcPts val="1300"/>
              </a:lnSpc>
            </a:pPr>
            <a:r>
              <a:rPr lang="en-US" sz="885" dirty="0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Ms. Shivonne Johnson</a:t>
            </a:r>
          </a:p>
          <a:p>
            <a:pPr>
              <a:lnSpc>
                <a:spcPts val="1300"/>
              </a:lnSpc>
            </a:pPr>
            <a:r>
              <a:rPr lang="en-US" sz="885" dirty="0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Communications Consultant, CC+</a:t>
            </a:r>
            <a:r>
              <a:rPr lang="en-US" sz="885" b="1" dirty="0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 </a:t>
            </a:r>
            <a:endParaRPr lang="en-US" sz="885" dirty="0"/>
          </a:p>
        </p:txBody>
      </p:sp>
      <p:sp>
        <p:nvSpPr>
          <p:cNvPr id="43" name="Shape 30">
            <a:extLst>
              <a:ext uri="{FF2B5EF4-FFF2-40B4-BE49-F238E27FC236}">
                <a16:creationId xmlns:a16="http://schemas.microsoft.com/office/drawing/2014/main" id="{8207717B-DDE4-ECF0-E95A-FD11172D0FEC}"/>
              </a:ext>
            </a:extLst>
          </p:cNvPr>
          <p:cNvSpPr/>
          <p:nvPr/>
        </p:nvSpPr>
        <p:spPr>
          <a:xfrm>
            <a:off x="4785669" y="4362935"/>
            <a:ext cx="342900" cy="342900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4" name="Text 31">
            <a:extLst>
              <a:ext uri="{FF2B5EF4-FFF2-40B4-BE49-F238E27FC236}">
                <a16:creationId xmlns:a16="http://schemas.microsoft.com/office/drawing/2014/main" id="{7274D385-3F90-F36D-C522-AA4E2D0BB736}"/>
              </a:ext>
            </a:extLst>
          </p:cNvPr>
          <p:cNvSpPr/>
          <p:nvPr/>
        </p:nvSpPr>
        <p:spPr>
          <a:xfrm>
            <a:off x="4795829" y="4448344"/>
            <a:ext cx="342900" cy="18287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9</a:t>
            </a:r>
            <a:endParaRPr lang="en-US" sz="1090"/>
          </a:p>
        </p:txBody>
      </p:sp>
      <p:sp>
        <p:nvSpPr>
          <p:cNvPr id="9" name="Text 20">
            <a:extLst>
              <a:ext uri="{FF2B5EF4-FFF2-40B4-BE49-F238E27FC236}">
                <a16:creationId xmlns:a16="http://schemas.microsoft.com/office/drawing/2014/main" id="{86085D9C-3F1A-2C83-032D-65913A6362D5}"/>
              </a:ext>
            </a:extLst>
          </p:cNvPr>
          <p:cNvSpPr/>
          <p:nvPr/>
        </p:nvSpPr>
        <p:spPr>
          <a:xfrm>
            <a:off x="5264944" y="2028450"/>
            <a:ext cx="2707472" cy="48840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885" b="1" dirty="0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Overview of Clusters and Value Chains Call #2</a:t>
            </a:r>
          </a:p>
          <a:p>
            <a:pPr marL="0" indent="0" algn="l">
              <a:lnSpc>
                <a:spcPts val="1300"/>
              </a:lnSpc>
              <a:buNone/>
            </a:pPr>
            <a:r>
              <a:rPr lang="en-US" sz="885" dirty="0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Mr. Dario Pile</a:t>
            </a:r>
          </a:p>
          <a:p>
            <a:pPr marL="0" indent="0" algn="l">
              <a:lnSpc>
                <a:spcPts val="1300"/>
              </a:lnSpc>
              <a:buNone/>
            </a:pPr>
            <a:r>
              <a:rPr lang="en-US" sz="885" dirty="0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Pillar 1 Coordinator, CC+</a:t>
            </a:r>
            <a:endParaRPr lang="en-US" sz="885" dirty="0"/>
          </a:p>
        </p:txBody>
      </p:sp>
      <p:sp>
        <p:nvSpPr>
          <p:cNvPr id="13" name="Text 20">
            <a:extLst>
              <a:ext uri="{FF2B5EF4-FFF2-40B4-BE49-F238E27FC236}">
                <a16:creationId xmlns:a16="http://schemas.microsoft.com/office/drawing/2014/main" id="{30B6213B-4117-455E-0395-A6FA31DAD3D1}"/>
              </a:ext>
            </a:extLst>
          </p:cNvPr>
          <p:cNvSpPr/>
          <p:nvPr/>
        </p:nvSpPr>
        <p:spPr>
          <a:xfrm>
            <a:off x="5264944" y="1156828"/>
            <a:ext cx="3281348" cy="489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885" b="1" dirty="0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Interview with Dr. Sylvia Dohnert, Principal Specialist IDB</a:t>
            </a:r>
          </a:p>
          <a:p>
            <a:pPr marL="0" indent="0" algn="l">
              <a:lnSpc>
                <a:spcPts val="1300"/>
              </a:lnSpc>
              <a:buNone/>
            </a:pPr>
            <a:r>
              <a:rPr lang="en-US" sz="885" dirty="0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Mr. Dario Pile</a:t>
            </a:r>
          </a:p>
          <a:p>
            <a:pPr marL="0" indent="0" algn="l">
              <a:lnSpc>
                <a:spcPts val="1300"/>
              </a:lnSpc>
              <a:buNone/>
            </a:pPr>
            <a:r>
              <a:rPr lang="en-US" sz="885" dirty="0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Pillar 1 Coordinator, CC+</a:t>
            </a:r>
            <a:endParaRPr lang="en-US" sz="885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837A7-8B42-DF66-D942-87F965139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4B49243B-754F-BB24-04D6-F670D6444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23CEFBC6-6D74-76BB-C279-27675F561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9780" y="128588"/>
            <a:ext cx="952770" cy="400050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09C63946-8C79-524E-A98F-82B68C1EA766}"/>
              </a:ext>
            </a:extLst>
          </p:cNvPr>
          <p:cNvSpPr/>
          <p:nvPr/>
        </p:nvSpPr>
        <p:spPr>
          <a:xfrm>
            <a:off x="485775" y="510778"/>
            <a:ext cx="8096768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Examples of Cluster Projects and Mainstreaming Climate Action </a:t>
            </a:r>
            <a:endParaRPr lang="en-US" sz="1912"/>
          </a:p>
        </p:txBody>
      </p:sp>
      <p:sp>
        <p:nvSpPr>
          <p:cNvPr id="23" name="Shape 19">
            <a:extLst>
              <a:ext uri="{FF2B5EF4-FFF2-40B4-BE49-F238E27FC236}">
                <a16:creationId xmlns:a16="http://schemas.microsoft.com/office/drawing/2014/main" id="{901120C9-5B28-B9CA-2802-7D4A952F78E9}"/>
              </a:ext>
            </a:extLst>
          </p:cNvPr>
          <p:cNvSpPr/>
          <p:nvPr/>
        </p:nvSpPr>
        <p:spPr>
          <a:xfrm>
            <a:off x="460318" y="1052358"/>
            <a:ext cx="3966793" cy="2865666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Shape 20">
            <a:extLst>
              <a:ext uri="{FF2B5EF4-FFF2-40B4-BE49-F238E27FC236}">
                <a16:creationId xmlns:a16="http://schemas.microsoft.com/office/drawing/2014/main" id="{00B93ADC-E81E-C66B-812B-E922300A0B74}"/>
              </a:ext>
            </a:extLst>
          </p:cNvPr>
          <p:cNvSpPr/>
          <p:nvPr/>
        </p:nvSpPr>
        <p:spPr>
          <a:xfrm>
            <a:off x="472821" y="1085064"/>
            <a:ext cx="3966793" cy="73075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2">
            <a:extLst>
              <a:ext uri="{FF2B5EF4-FFF2-40B4-BE49-F238E27FC236}">
                <a16:creationId xmlns:a16="http://schemas.microsoft.com/office/drawing/2014/main" id="{2491D24F-C402-CE28-D9F9-FA0DBEC97212}"/>
              </a:ext>
            </a:extLst>
          </p:cNvPr>
          <p:cNvSpPr/>
          <p:nvPr/>
        </p:nvSpPr>
        <p:spPr>
          <a:xfrm>
            <a:off x="550236" y="1225477"/>
            <a:ext cx="2230133" cy="16273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050" b="1">
                <a:solidFill>
                  <a:srgbClr val="1A1A2E"/>
                </a:solidFill>
                <a:latin typeface="Poppins" panose="00000500000000000000" pitchFamily="2" charset="0"/>
                <a:ea typeface="Poppins" pitchFamily="34" charset="-122"/>
                <a:cs typeface="Poppins" panose="00000500000000000000" pitchFamily="2" charset="0"/>
              </a:rPr>
              <a:t>Previous Cluster Examples</a:t>
            </a:r>
            <a:endParaRPr lang="en-US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0" name="Shape 26">
            <a:extLst>
              <a:ext uri="{FF2B5EF4-FFF2-40B4-BE49-F238E27FC236}">
                <a16:creationId xmlns:a16="http://schemas.microsoft.com/office/drawing/2014/main" id="{900D74BF-3965-A946-EFB0-4F4BF528E8AB}"/>
              </a:ext>
            </a:extLst>
          </p:cNvPr>
          <p:cNvSpPr/>
          <p:nvPr/>
        </p:nvSpPr>
        <p:spPr>
          <a:xfrm>
            <a:off x="4883588" y="1055117"/>
            <a:ext cx="3710176" cy="2862908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1" name="Shape 27">
            <a:extLst>
              <a:ext uri="{FF2B5EF4-FFF2-40B4-BE49-F238E27FC236}">
                <a16:creationId xmlns:a16="http://schemas.microsoft.com/office/drawing/2014/main" id="{1B07E25E-3C6D-D72B-4A55-7EE319EBB54C}"/>
              </a:ext>
            </a:extLst>
          </p:cNvPr>
          <p:cNvSpPr/>
          <p:nvPr/>
        </p:nvSpPr>
        <p:spPr>
          <a:xfrm>
            <a:off x="4883588" y="1085064"/>
            <a:ext cx="3710175" cy="73076"/>
          </a:xfrm>
          <a:prstGeom prst="rect">
            <a:avLst/>
          </a:prstGeom>
          <a:solidFill>
            <a:srgbClr val="0097A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Text 29">
            <a:extLst>
              <a:ext uri="{FF2B5EF4-FFF2-40B4-BE49-F238E27FC236}">
                <a16:creationId xmlns:a16="http://schemas.microsoft.com/office/drawing/2014/main" id="{46FFBC91-3D69-BEF0-554E-242BA6EA4A28}"/>
              </a:ext>
            </a:extLst>
          </p:cNvPr>
          <p:cNvSpPr/>
          <p:nvPr/>
        </p:nvSpPr>
        <p:spPr>
          <a:xfrm>
            <a:off x="5055065" y="1195530"/>
            <a:ext cx="3156061" cy="16273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en-US" sz="1050" b="1">
                <a:solidFill>
                  <a:srgbClr val="1A1A2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Examples of Mainstreaming Climate Action </a:t>
            </a:r>
            <a:endParaRPr lang="en-US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7" name="Text 23">
            <a:extLst>
              <a:ext uri="{FF2B5EF4-FFF2-40B4-BE49-F238E27FC236}">
                <a16:creationId xmlns:a16="http://schemas.microsoft.com/office/drawing/2014/main" id="{E58BFFBA-D471-D5BF-4F92-BCD15A7FDF80}"/>
              </a:ext>
            </a:extLst>
          </p:cNvPr>
          <p:cNvSpPr/>
          <p:nvPr/>
        </p:nvSpPr>
        <p:spPr>
          <a:xfrm>
            <a:off x="5055066" y="1414350"/>
            <a:ext cx="3082222" cy="214725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50" b="1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Agriculture – </a:t>
            </a: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climate-smart farming, drought-tolerant crops and precision technologies.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050">
              <a:solidFill>
                <a:srgbClr val="444444"/>
              </a:solidFill>
              <a:latin typeface="Poppins" panose="00000500000000000000" pitchFamily="2" charset="0"/>
              <a:ea typeface="Lato" pitchFamily="34" charset="-122"/>
              <a:cs typeface="Poppins" panose="00000500000000000000" pitchFamily="2" charset="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50" b="1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Fisheries – </a:t>
            </a: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sustainable aquaculture, traceable seafood systems and blue economy innovations.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050">
              <a:solidFill>
                <a:srgbClr val="444444"/>
              </a:solidFill>
              <a:latin typeface="Poppins" panose="00000500000000000000" pitchFamily="2" charset="0"/>
              <a:ea typeface="Lato" pitchFamily="34" charset="-122"/>
              <a:cs typeface="Poppins" panose="00000500000000000000" pitchFamily="2" charset="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50" b="1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Manufacturing – </a:t>
            </a: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circular economy initiatives, biodegradable packaging, green products and sustainable production methods. </a:t>
            </a:r>
            <a:endParaRPr lang="en-US" sz="105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6" name="Text 25">
            <a:extLst>
              <a:ext uri="{FF2B5EF4-FFF2-40B4-BE49-F238E27FC236}">
                <a16:creationId xmlns:a16="http://schemas.microsoft.com/office/drawing/2014/main" id="{4416D4BC-8F1B-0C37-BC89-5DA71423DF32}"/>
              </a:ext>
            </a:extLst>
          </p:cNvPr>
          <p:cNvSpPr/>
          <p:nvPr/>
        </p:nvSpPr>
        <p:spPr>
          <a:xfrm>
            <a:off x="550236" y="1455552"/>
            <a:ext cx="3849982" cy="232679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>
              <a:lnSpc>
                <a:spcPts val="1400"/>
              </a:lnSpc>
              <a:buAutoNum type="arabicPeriod"/>
            </a:pPr>
            <a:r>
              <a:rPr lang="en-US" sz="1050" b="1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Adventure and Indigenous Tourism in Guyana - </a:t>
            </a: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Protection of the arapaima fish for sports fishing, promoting sustainable eco-tourism while preserving local heritage.</a:t>
            </a:r>
          </a:p>
          <a:p>
            <a:pPr marL="228600" indent="-228600">
              <a:lnSpc>
                <a:spcPts val="1400"/>
              </a:lnSpc>
              <a:buAutoNum type="arabicPeriod"/>
            </a:pPr>
            <a:endParaRPr lang="en-US" sz="1050">
              <a:solidFill>
                <a:srgbClr val="444444"/>
              </a:solidFill>
              <a:latin typeface="Poppins" panose="00000500000000000000" pitchFamily="2" charset="0"/>
              <a:ea typeface="Lato" pitchFamily="34" charset="-122"/>
              <a:cs typeface="Poppins" panose="00000500000000000000" pitchFamily="2" charset="0"/>
            </a:endParaRPr>
          </a:p>
          <a:p>
            <a:pPr marL="228600" indent="-228600">
              <a:lnSpc>
                <a:spcPts val="1400"/>
              </a:lnSpc>
              <a:buAutoNum type="arabicPeriod"/>
            </a:pPr>
            <a:r>
              <a:rPr lang="en-US" sz="1050" b="1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Ornamental Fish in Jamaica - </a:t>
            </a: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Development of breeding facilities and export capabilities for tropical fish, creating sustainable economic opportunities.</a:t>
            </a:r>
          </a:p>
          <a:p>
            <a:pPr marL="228600" indent="-228600">
              <a:lnSpc>
                <a:spcPts val="1400"/>
              </a:lnSpc>
              <a:buAutoNum type="arabicPeriod"/>
            </a:pPr>
            <a:endParaRPr lang="en-US" sz="1050">
              <a:solidFill>
                <a:srgbClr val="444444"/>
              </a:solidFill>
              <a:latin typeface="Poppins" panose="00000500000000000000" pitchFamily="2" charset="0"/>
              <a:ea typeface="Lato" pitchFamily="34" charset="-122"/>
              <a:cs typeface="Poppins" panose="00000500000000000000" pitchFamily="2" charset="0"/>
            </a:endParaRPr>
          </a:p>
          <a:p>
            <a:pPr marL="228600" indent="-228600">
              <a:lnSpc>
                <a:spcPts val="1400"/>
              </a:lnSpc>
              <a:buAutoNum type="arabicPeriod"/>
            </a:pPr>
            <a:r>
              <a:rPr lang="en-US" sz="1050" b="1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Shrimp Cluster in Belize - </a:t>
            </a: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Strengthening aquaculture practices and market access for sustainable shrimp farming operations.</a:t>
            </a:r>
          </a:p>
          <a:p>
            <a:pPr marL="228600" indent="-228600">
              <a:lnSpc>
                <a:spcPts val="1400"/>
              </a:lnSpc>
              <a:buAutoNum type="arabicPeriod"/>
            </a:pPr>
            <a:endParaRPr lang="en-US" sz="1050" b="1">
              <a:solidFill>
                <a:srgbClr val="444444"/>
              </a:solidFill>
              <a:latin typeface="Poppins" panose="00000500000000000000" pitchFamily="2" charset="0"/>
              <a:ea typeface="Lato" pitchFamily="34" charset="-122"/>
              <a:cs typeface="Poppins" panose="00000500000000000000" pitchFamily="2" charset="0"/>
            </a:endParaRPr>
          </a:p>
        </p:txBody>
      </p:sp>
      <p:sp>
        <p:nvSpPr>
          <p:cNvPr id="29" name="Text 0">
            <a:extLst>
              <a:ext uri="{FF2B5EF4-FFF2-40B4-BE49-F238E27FC236}">
                <a16:creationId xmlns:a16="http://schemas.microsoft.com/office/drawing/2014/main" id="{7C333D07-011B-69D3-3DE9-969399CE57F0}"/>
              </a:ext>
            </a:extLst>
          </p:cNvPr>
          <p:cNvSpPr/>
          <p:nvPr/>
        </p:nvSpPr>
        <p:spPr>
          <a:xfrm>
            <a:off x="485975" y="322515"/>
            <a:ext cx="2474908" cy="122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CLUSTERS AND VALUE CHAINS CALL #2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571348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C74FEA-7ADD-2B70-BBD1-747905C26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1" descr="preencoded.png">
            <a:extLst>
              <a:ext uri="{FF2B5EF4-FFF2-40B4-BE49-F238E27FC236}">
                <a16:creationId xmlns:a16="http://schemas.microsoft.com/office/drawing/2014/main" id="{59FEEDC4-0E42-741C-50E0-ADADCBF5D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730" y="1739352"/>
            <a:ext cx="3991670" cy="1674408"/>
          </a:xfrm>
          <a:prstGeom prst="rect">
            <a:avLst/>
          </a:prstGeom>
        </p:spPr>
      </p:pic>
      <p:sp>
        <p:nvSpPr>
          <p:cNvPr id="6" name="Text 0">
            <a:extLst>
              <a:ext uri="{FF2B5EF4-FFF2-40B4-BE49-F238E27FC236}">
                <a16:creationId xmlns:a16="http://schemas.microsoft.com/office/drawing/2014/main" id="{9C357614-B2BE-62BF-A2A9-A843C6402654}"/>
              </a:ext>
            </a:extLst>
          </p:cNvPr>
          <p:cNvSpPr/>
          <p:nvPr/>
        </p:nvSpPr>
        <p:spPr>
          <a:xfrm>
            <a:off x="317908" y="2493042"/>
            <a:ext cx="4156363" cy="38510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2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Question and Answer Segment</a:t>
            </a:r>
          </a:p>
          <a:p>
            <a:pPr marL="0" indent="0" algn="l">
              <a:lnSpc>
                <a:spcPts val="900"/>
              </a:lnSpc>
              <a:buNone/>
            </a:pPr>
            <a:endParaRPr lang="en-US" sz="2000" b="1" kern="0" spc="3">
              <a:solidFill>
                <a:srgbClr val="1A5EA8"/>
              </a:solidFill>
              <a:latin typeface="Poppins" pitchFamily="34" charset="0"/>
              <a:cs typeface="Poppins" pitchFamily="34" charset="-120"/>
            </a:endParaRPr>
          </a:p>
          <a:p>
            <a:pPr marL="0" indent="0" algn="ctr">
              <a:lnSpc>
                <a:spcPts val="900"/>
              </a:lnSpc>
              <a:buNone/>
            </a:pPr>
            <a:r>
              <a:rPr lang="en-US" sz="2000" b="1" i="1" kern="0" spc="3">
                <a:solidFill>
                  <a:srgbClr val="1A5EA8"/>
                </a:solidFill>
                <a:latin typeface="Poppins" pitchFamily="34" charset="0"/>
                <a:cs typeface="Poppins" pitchFamily="34" charset="-120"/>
              </a:rPr>
              <a:t>10 minutes</a:t>
            </a:r>
            <a:endParaRPr lang="en-US" sz="2000" i="1"/>
          </a:p>
        </p:txBody>
      </p:sp>
    </p:spTree>
    <p:extLst>
      <p:ext uri="{BB962C8B-B14F-4D97-AF65-F5344CB8AC3E}">
        <p14:creationId xmlns:p14="http://schemas.microsoft.com/office/powerpoint/2010/main" val="1008871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5486D0-93CA-6968-B309-9821D8BE3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1" descr="preencoded.png">
            <a:extLst>
              <a:ext uri="{FF2B5EF4-FFF2-40B4-BE49-F238E27FC236}">
                <a16:creationId xmlns:a16="http://schemas.microsoft.com/office/drawing/2014/main" id="{1436851A-0C09-436B-B781-E75881958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730" y="1739352"/>
            <a:ext cx="3991670" cy="1674408"/>
          </a:xfrm>
          <a:prstGeom prst="rect">
            <a:avLst/>
          </a:prstGeom>
        </p:spPr>
      </p:pic>
      <p:sp>
        <p:nvSpPr>
          <p:cNvPr id="28" name="Text 0">
            <a:extLst>
              <a:ext uri="{FF2B5EF4-FFF2-40B4-BE49-F238E27FC236}">
                <a16:creationId xmlns:a16="http://schemas.microsoft.com/office/drawing/2014/main" id="{3F8C30E4-E08B-CED1-780F-EE32D88B25DA}"/>
              </a:ext>
            </a:extLst>
          </p:cNvPr>
          <p:cNvSpPr/>
          <p:nvPr/>
        </p:nvSpPr>
        <p:spPr>
          <a:xfrm>
            <a:off x="1486073" y="901600"/>
            <a:ext cx="1002967" cy="15741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2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Closing</a:t>
            </a:r>
            <a:endParaRPr lang="en-US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0306B-3932-F1CB-9297-CE175B171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254" y="1252670"/>
            <a:ext cx="2099572" cy="20724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2EACC2-441E-BCCF-9499-B020BC3AB393}"/>
              </a:ext>
            </a:extLst>
          </p:cNvPr>
          <p:cNvSpPr txBox="1"/>
          <p:nvPr/>
        </p:nvSpPr>
        <p:spPr>
          <a:xfrm>
            <a:off x="1371600" y="3325091"/>
            <a:ext cx="253538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000" b="0" i="0" u="none" strike="noStrike" baseline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600" b="1" i="0" u="none" strike="noStrike" baseline="0">
                <a:solidFill>
                  <a:srgbClr val="1F487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Shivonne Johnson</a:t>
            </a:r>
            <a:endParaRPr lang="en-US" sz="1600" b="0" i="0" u="none" strike="noStrike" baseline="0">
              <a:solidFill>
                <a:srgbClr val="1F487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200" b="0" i="0" u="none" strike="noStrike" baseline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Communications Consultant</a:t>
            </a:r>
            <a:endParaRPr lang="en-US" sz="120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443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427089" y="1194122"/>
            <a:ext cx="4289822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6100"/>
              </a:lnSpc>
              <a:buNone/>
            </a:pPr>
            <a:r>
              <a:rPr lang="en-US" sz="5596" b="1" kern="0" spc="-2">
                <a:solidFill>
                  <a:srgbClr val="F5A62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Thank You</a:t>
            </a:r>
            <a:endParaRPr lang="en-US" sz="5596"/>
          </a:p>
        </p:txBody>
      </p:sp>
      <p:sp>
        <p:nvSpPr>
          <p:cNvPr id="6" name="Text 3"/>
          <p:cNvSpPr/>
          <p:nvPr/>
        </p:nvSpPr>
        <p:spPr>
          <a:xfrm>
            <a:off x="2430661" y="4588520"/>
            <a:ext cx="4286250" cy="7407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137">
                <a:solidFill>
                  <a:srgbClr val="8BA2BA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Compete Caribbean Plus — Advancing Caribbean Private Sector Competitiveness, Climate Resilience &amp; Inclusive Growth</a:t>
            </a:r>
            <a:endParaRPr lang="en-US" sz="1137"/>
          </a:p>
        </p:txBody>
      </p:sp>
      <p:sp>
        <p:nvSpPr>
          <p:cNvPr id="7" name="Text 4"/>
          <p:cNvSpPr/>
          <p:nvPr/>
        </p:nvSpPr>
        <p:spPr>
          <a:xfrm>
            <a:off x="2871788" y="3985096"/>
            <a:ext cx="521494" cy="10537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r>
              <a:rPr lang="en-US" sz="594" b="1" kern="0" spc="2">
                <a:solidFill>
                  <a:srgbClr val="8BA2B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WEBSITE</a:t>
            </a:r>
            <a:endParaRPr lang="en-US" sz="594"/>
          </a:p>
        </p:txBody>
      </p:sp>
      <p:sp>
        <p:nvSpPr>
          <p:cNvPr id="8" name="Text 5"/>
          <p:cNvSpPr/>
          <p:nvPr/>
        </p:nvSpPr>
        <p:spPr>
          <a:xfrm>
            <a:off x="2255639" y="4119042"/>
            <a:ext cx="1753791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990">
                <a:solidFill>
                  <a:srgbClr val="E4EEF7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www.competecaribbean.org</a:t>
            </a:r>
            <a:endParaRPr lang="en-US" sz="990"/>
          </a:p>
        </p:txBody>
      </p:sp>
      <p:sp>
        <p:nvSpPr>
          <p:cNvPr id="9" name="Text 6"/>
          <p:cNvSpPr/>
          <p:nvPr/>
        </p:nvSpPr>
        <p:spPr>
          <a:xfrm>
            <a:off x="5071170" y="3985096"/>
            <a:ext cx="755452" cy="10537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r>
              <a:rPr lang="en-US" sz="594" b="1" kern="0" spc="2">
                <a:solidFill>
                  <a:srgbClr val="8BA2B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PROGRAMME</a:t>
            </a:r>
            <a:endParaRPr lang="en-US" sz="594"/>
          </a:p>
        </p:txBody>
      </p:sp>
      <p:sp>
        <p:nvSpPr>
          <p:cNvPr id="10" name="Text 7"/>
          <p:cNvSpPr/>
          <p:nvPr/>
        </p:nvSpPr>
        <p:spPr>
          <a:xfrm>
            <a:off x="4473773" y="4119042"/>
            <a:ext cx="1950244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990">
                <a:solidFill>
                  <a:srgbClr val="E4EEF7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Compete Caribbean Plus (CC+)</a:t>
            </a:r>
            <a:endParaRPr lang="en-US" sz="99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41950F80-FE7F-4AB3-38E4-3306646D493A}"/>
              </a:ext>
            </a:extLst>
          </p:cNvPr>
          <p:cNvSpPr/>
          <p:nvPr/>
        </p:nvSpPr>
        <p:spPr>
          <a:xfrm>
            <a:off x="3461380" y="2440731"/>
            <a:ext cx="2365242" cy="1069281"/>
          </a:xfrm>
          <a:custGeom>
            <a:avLst/>
            <a:gdLst/>
            <a:ahLst/>
            <a:cxnLst/>
            <a:rect l="l" t="t" r="r" b="b"/>
            <a:pathLst>
              <a:path w="2721035" h="1143000">
                <a:moveTo>
                  <a:pt x="0" y="0"/>
                </a:moveTo>
                <a:lnTo>
                  <a:pt x="2721035" y="0"/>
                </a:lnTo>
                <a:lnTo>
                  <a:pt x="2721035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" r="-7"/>
            </a:stretch>
          </a:blipFill>
        </p:spPr>
        <p:txBody>
          <a:bodyPr/>
          <a:lstStyle/>
          <a:p>
            <a:endParaRPr lang="en-US" sz="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1" descr="preencoded.png">
            <a:extLst>
              <a:ext uri="{FF2B5EF4-FFF2-40B4-BE49-F238E27FC236}">
                <a16:creationId xmlns:a16="http://schemas.microsoft.com/office/drawing/2014/main" id="{2DFA704A-5CE6-A2CF-C8F6-A65F18C0A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649" y="1918977"/>
            <a:ext cx="2809243" cy="1178409"/>
          </a:xfrm>
          <a:prstGeom prst="rect">
            <a:avLst/>
          </a:prstGeom>
        </p:spPr>
      </p:pic>
      <p:sp>
        <p:nvSpPr>
          <p:cNvPr id="28" name="Text 0">
            <a:extLst>
              <a:ext uri="{FF2B5EF4-FFF2-40B4-BE49-F238E27FC236}">
                <a16:creationId xmlns:a16="http://schemas.microsoft.com/office/drawing/2014/main" id="{63B36768-2DA8-56EB-3E82-758DE32752D2}"/>
              </a:ext>
            </a:extLst>
          </p:cNvPr>
          <p:cNvSpPr/>
          <p:nvPr/>
        </p:nvSpPr>
        <p:spPr>
          <a:xfrm>
            <a:off x="3645535" y="624509"/>
            <a:ext cx="2428293" cy="27283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3" normalizeH="0" baseline="0" noProof="0">
                <a:ln>
                  <a:noFill/>
                </a:ln>
                <a:solidFill>
                  <a:srgbClr val="1A5EA8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Opening Remarks </a:t>
            </a:r>
          </a:p>
          <a:p>
            <a:pPr marL="0" marR="0" lvl="0" indent="0" algn="l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3" normalizeH="0" baseline="0" noProof="0">
                <a:ln>
                  <a:noFill/>
                </a:ln>
                <a:solidFill>
                  <a:srgbClr val="1A5EA8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168DE67-B601-4DFE-FCA8-3025A5DCEA1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7112"/>
          <a:stretch>
            <a:fillRect/>
          </a:stretch>
        </p:blipFill>
        <p:spPr>
          <a:xfrm>
            <a:off x="1046501" y="1297838"/>
            <a:ext cx="3257852" cy="23874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52B144-E457-07D2-D0B9-9A33BFAA8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0">
            <a:extLst>
              <a:ext uri="{FF2B5EF4-FFF2-40B4-BE49-F238E27FC236}">
                <a16:creationId xmlns:a16="http://schemas.microsoft.com/office/drawing/2014/main" id="{F714C940-D7CC-E09B-A8C0-DCFBF0A163A9}"/>
              </a:ext>
            </a:extLst>
          </p:cNvPr>
          <p:cNvSpPr/>
          <p:nvPr/>
        </p:nvSpPr>
        <p:spPr>
          <a:xfrm>
            <a:off x="2239299" y="582945"/>
            <a:ext cx="5510547" cy="27283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3" normalizeH="0" baseline="0" noProof="0" dirty="0">
                <a:ln>
                  <a:noFill/>
                </a:ln>
                <a:solidFill>
                  <a:srgbClr val="1A5EA8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Remarks by CARICOM Development Fund </a:t>
            </a:r>
          </a:p>
          <a:p>
            <a:pPr marL="0" marR="0" lvl="0" indent="0" algn="l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3" normalizeH="0" baseline="0" noProof="0" dirty="0">
                <a:ln>
                  <a:noFill/>
                </a:ln>
                <a:solidFill>
                  <a:srgbClr val="1A5EA8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0">
            <a:extLst>
              <a:ext uri="{FF2B5EF4-FFF2-40B4-BE49-F238E27FC236}">
                <a16:creationId xmlns:a16="http://schemas.microsoft.com/office/drawing/2014/main" id="{19ADAB0D-2B24-6FB7-6510-0E55BAFA55E9}"/>
              </a:ext>
            </a:extLst>
          </p:cNvPr>
          <p:cNvSpPr/>
          <p:nvPr/>
        </p:nvSpPr>
        <p:spPr>
          <a:xfrm>
            <a:off x="1796628" y="3097386"/>
            <a:ext cx="2079928" cy="56707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1400" b="1" kern="0" spc="3" dirty="0" err="1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Rodinald</a:t>
            </a:r>
            <a:r>
              <a:rPr lang="en-US" sz="1400" b="1" kern="0" spc="3" dirty="0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r>
              <a:rPr lang="en-US" sz="1400" b="1" kern="0" spc="3" dirty="0" err="1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Soomer</a:t>
            </a:r>
            <a:endParaRPr lang="en-US" sz="1400" b="1" kern="0" spc="3" dirty="0">
              <a:solidFill>
                <a:srgbClr val="1A5EA8"/>
              </a:solidFill>
              <a:latin typeface="Poppins" pitchFamily="34" charset="0"/>
              <a:ea typeface="Poppins" pitchFamily="34" charset="-122"/>
              <a:cs typeface="Poppins" pitchFamily="34" charset="-120"/>
            </a:endParaRPr>
          </a:p>
          <a:p>
            <a:pPr marL="0" indent="0" algn="ctr">
              <a:lnSpc>
                <a:spcPts val="900"/>
              </a:lnSpc>
              <a:buNone/>
            </a:pPr>
            <a:r>
              <a:rPr lang="en-US" sz="1400" b="1" kern="0" spc="3" dirty="0">
                <a:solidFill>
                  <a:schemeClr val="accent2"/>
                </a:solidFill>
                <a:latin typeface="Poppins" pitchFamily="34" charset="0"/>
                <a:cs typeface="Poppins" pitchFamily="34" charset="-120"/>
              </a:rPr>
              <a:t>Chief Executive Officer</a:t>
            </a:r>
            <a:endParaRPr lang="en-US" sz="1400" dirty="0">
              <a:solidFill>
                <a:schemeClr val="accent2"/>
              </a:solidFill>
            </a:endParaRPr>
          </a:p>
        </p:txBody>
      </p:sp>
      <p:pic>
        <p:nvPicPr>
          <p:cNvPr id="1028" name="Picture 4" descr="CARICOM Development Fund (CDF) | Green ...">
            <a:extLst>
              <a:ext uri="{FF2B5EF4-FFF2-40B4-BE49-F238E27FC236}">
                <a16:creationId xmlns:a16="http://schemas.microsoft.com/office/drawing/2014/main" id="{6B62AE5E-D9EC-2792-E562-206E61EC3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82" y="150018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EC81AF-C4DF-49C4-6B06-282B2EEA2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274" y="1303839"/>
            <a:ext cx="1795326" cy="188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85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9FA03E-67EA-569F-4DAA-A5A5ABC42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0">
            <a:extLst>
              <a:ext uri="{FF2B5EF4-FFF2-40B4-BE49-F238E27FC236}">
                <a16:creationId xmlns:a16="http://schemas.microsoft.com/office/drawing/2014/main" id="{7DED89DC-165B-AB02-5F6A-7F6127C382CF}"/>
              </a:ext>
            </a:extLst>
          </p:cNvPr>
          <p:cNvSpPr/>
          <p:nvPr/>
        </p:nvSpPr>
        <p:spPr>
          <a:xfrm>
            <a:off x="2073044" y="659146"/>
            <a:ext cx="6050246" cy="27283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3" normalizeH="0" baseline="0" noProof="0" dirty="0">
                <a:ln>
                  <a:noFill/>
                </a:ln>
                <a:solidFill>
                  <a:srgbClr val="1A5EA8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Remarks by OECS Competitive </a:t>
            </a:r>
            <a:r>
              <a:rPr kumimoji="0" lang="en-US" sz="2000" b="1" i="0" u="none" strike="noStrike" kern="0" cap="none" spc="3" normalizeH="0" baseline="0" noProof="0" dirty="0" err="1">
                <a:ln>
                  <a:noFill/>
                </a:ln>
                <a:solidFill>
                  <a:srgbClr val="1A5EA8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Busines</a:t>
            </a:r>
            <a:r>
              <a:rPr lang="en-US" sz="2000" b="1" kern="0" spc="3" dirty="0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 Unit</a:t>
            </a:r>
            <a:r>
              <a:rPr kumimoji="0" lang="en-US" sz="2000" b="1" i="0" u="none" strike="noStrike" kern="0" cap="none" spc="3" normalizeH="0" baseline="0" noProof="0" dirty="0">
                <a:ln>
                  <a:noFill/>
                </a:ln>
                <a:solidFill>
                  <a:srgbClr val="1A5EA8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3" normalizeH="0" baseline="0" noProof="0" dirty="0">
                <a:ln>
                  <a:noFill/>
                </a:ln>
                <a:solidFill>
                  <a:srgbClr val="1A5EA8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536B4D-C558-A43B-2359-FE7DB5A33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250" y="2004293"/>
            <a:ext cx="4685885" cy="680386"/>
          </a:xfrm>
          <a:prstGeom prst="rect">
            <a:avLst/>
          </a:prstGeom>
        </p:spPr>
      </p:pic>
      <p:sp>
        <p:nvSpPr>
          <p:cNvPr id="5" name="Text 0">
            <a:extLst>
              <a:ext uri="{FF2B5EF4-FFF2-40B4-BE49-F238E27FC236}">
                <a16:creationId xmlns:a16="http://schemas.microsoft.com/office/drawing/2014/main" id="{2685A24B-EB36-E9F8-3B5C-636CB0005C1B}"/>
              </a:ext>
            </a:extLst>
          </p:cNvPr>
          <p:cNvSpPr/>
          <p:nvPr/>
        </p:nvSpPr>
        <p:spPr>
          <a:xfrm>
            <a:off x="103952" y="3104313"/>
            <a:ext cx="4244816" cy="79791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1400" b="1" kern="0" spc="3" dirty="0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Ricardo James</a:t>
            </a:r>
          </a:p>
          <a:p>
            <a:pPr marL="0" indent="0" algn="ctr">
              <a:lnSpc>
                <a:spcPts val="900"/>
              </a:lnSpc>
              <a:buNone/>
            </a:pPr>
            <a:r>
              <a:rPr lang="en-US" sz="1400" b="1" kern="0" spc="3" dirty="0">
                <a:solidFill>
                  <a:schemeClr val="accent2"/>
                </a:solidFill>
                <a:latin typeface="Poppins" pitchFamily="34" charset="0"/>
                <a:cs typeface="Poppins" pitchFamily="34" charset="-120"/>
              </a:rPr>
              <a:t>Head, Trade Policy Development and</a:t>
            </a:r>
          </a:p>
          <a:p>
            <a:pPr marL="0" indent="0" algn="ctr">
              <a:lnSpc>
                <a:spcPts val="900"/>
              </a:lnSpc>
              <a:buNone/>
            </a:pPr>
            <a:endParaRPr lang="en-US" sz="1400" b="1" kern="0" spc="3" dirty="0">
              <a:solidFill>
                <a:schemeClr val="accent2"/>
              </a:solidFill>
              <a:latin typeface="Poppins" pitchFamily="34" charset="0"/>
              <a:cs typeface="Poppins" pitchFamily="34" charset="-120"/>
            </a:endParaRPr>
          </a:p>
          <a:p>
            <a:pPr marL="0" indent="0" algn="ctr">
              <a:lnSpc>
                <a:spcPts val="900"/>
              </a:lnSpc>
              <a:buNone/>
            </a:pPr>
            <a:r>
              <a:rPr lang="en-US" sz="1400" b="1" kern="0" spc="3" dirty="0">
                <a:solidFill>
                  <a:schemeClr val="accent2"/>
                </a:solidFill>
                <a:latin typeface="Poppins" pitchFamily="34" charset="0"/>
                <a:cs typeface="Poppins" pitchFamily="34" charset="-120"/>
              </a:rPr>
              <a:t>Officer in Charge of Competitive Business Unit</a:t>
            </a:r>
            <a:endParaRPr lang="en-US" sz="1400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A7ADAE-2855-8851-7EB1-2B7AD2905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104002" y="1283046"/>
            <a:ext cx="2244715" cy="149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63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3ECA9C-BE53-E980-3723-38F23067D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0">
            <a:extLst>
              <a:ext uri="{FF2B5EF4-FFF2-40B4-BE49-F238E27FC236}">
                <a16:creationId xmlns:a16="http://schemas.microsoft.com/office/drawing/2014/main" id="{499A8EC5-DD58-C3AE-D1C0-D0C3DE36C600}"/>
              </a:ext>
            </a:extLst>
          </p:cNvPr>
          <p:cNvSpPr/>
          <p:nvPr/>
        </p:nvSpPr>
        <p:spPr>
          <a:xfrm>
            <a:off x="2520393" y="672911"/>
            <a:ext cx="4283096" cy="15741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3" normalizeH="0" baseline="0" noProof="0" dirty="0">
                <a:ln>
                  <a:noFill/>
                </a:ln>
                <a:solidFill>
                  <a:srgbClr val="1A5EA8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Interview with Dr. Sylvia Dohnert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0">
            <a:extLst>
              <a:ext uri="{FF2B5EF4-FFF2-40B4-BE49-F238E27FC236}">
                <a16:creationId xmlns:a16="http://schemas.microsoft.com/office/drawing/2014/main" id="{51AB9891-6E21-E59E-1B00-A233CFD65FD7}"/>
              </a:ext>
            </a:extLst>
          </p:cNvPr>
          <p:cNvSpPr/>
          <p:nvPr/>
        </p:nvSpPr>
        <p:spPr>
          <a:xfrm>
            <a:off x="773915" y="3104313"/>
            <a:ext cx="2904899" cy="56707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1400" b="1" kern="0" spc="3" dirty="0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Sylvia Dohnert</a:t>
            </a:r>
          </a:p>
          <a:p>
            <a:pPr marL="0" indent="0" algn="ctr">
              <a:lnSpc>
                <a:spcPts val="900"/>
              </a:lnSpc>
              <a:buNone/>
            </a:pPr>
            <a:r>
              <a:rPr lang="en-US" sz="1400" b="1" kern="0" spc="3" dirty="0">
                <a:solidFill>
                  <a:schemeClr val="accent2"/>
                </a:solidFill>
                <a:latin typeface="Poppins" pitchFamily="34" charset="0"/>
                <a:cs typeface="Poppins" pitchFamily="34" charset="-120"/>
              </a:rPr>
              <a:t>Principal Specialist, CTI/PTI, IDB</a:t>
            </a:r>
            <a:endParaRPr lang="en-US" sz="1400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130446-247C-FAA5-2711-40BB1A43B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301" y="1108188"/>
            <a:ext cx="2500844" cy="2123541"/>
          </a:xfrm>
          <a:prstGeom prst="rect">
            <a:avLst/>
          </a:prstGeom>
        </p:spPr>
      </p:pic>
      <p:pic>
        <p:nvPicPr>
          <p:cNvPr id="6" name="Image 1" descr="preencoded.png">
            <a:extLst>
              <a:ext uri="{FF2B5EF4-FFF2-40B4-BE49-F238E27FC236}">
                <a16:creationId xmlns:a16="http://schemas.microsoft.com/office/drawing/2014/main" id="{29F57C8A-6BFF-F76B-7482-2D60040CE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730" y="1823527"/>
            <a:ext cx="2782408" cy="116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62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09C8F-7653-1781-3DA5-BD134ACAC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1" descr="preencoded.png">
            <a:extLst>
              <a:ext uri="{FF2B5EF4-FFF2-40B4-BE49-F238E27FC236}">
                <a16:creationId xmlns:a16="http://schemas.microsoft.com/office/drawing/2014/main" id="{DDA84F76-340E-2774-8777-B60731406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730" y="1823527"/>
            <a:ext cx="2782408" cy="1167152"/>
          </a:xfrm>
          <a:prstGeom prst="rect">
            <a:avLst/>
          </a:prstGeom>
        </p:spPr>
      </p:pic>
      <p:sp>
        <p:nvSpPr>
          <p:cNvPr id="28" name="Text 0">
            <a:extLst>
              <a:ext uri="{FF2B5EF4-FFF2-40B4-BE49-F238E27FC236}">
                <a16:creationId xmlns:a16="http://schemas.microsoft.com/office/drawing/2014/main" id="{D8ECD01C-CE45-1146-C48D-CE2561297538}"/>
              </a:ext>
            </a:extLst>
          </p:cNvPr>
          <p:cNvSpPr/>
          <p:nvPr/>
        </p:nvSpPr>
        <p:spPr>
          <a:xfrm>
            <a:off x="1837055" y="624509"/>
            <a:ext cx="6129563" cy="27283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2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Overview of Clusters and Value Chains Call #2</a:t>
            </a:r>
          </a:p>
          <a:p>
            <a:pPr marL="0" indent="0" algn="l">
              <a:lnSpc>
                <a:spcPts val="900"/>
              </a:lnSpc>
              <a:buNone/>
            </a:pPr>
            <a:r>
              <a:rPr lang="en-US" sz="2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endParaRPr lang="en-US" sz="2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BFCA56-8116-6695-BF83-6E28D4CFE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365" y="1087120"/>
            <a:ext cx="2782408" cy="2745740"/>
          </a:xfrm>
          <a:prstGeom prst="rect">
            <a:avLst/>
          </a:prstGeom>
        </p:spPr>
      </p:pic>
      <p:sp>
        <p:nvSpPr>
          <p:cNvPr id="6" name="Text 0">
            <a:extLst>
              <a:ext uri="{FF2B5EF4-FFF2-40B4-BE49-F238E27FC236}">
                <a16:creationId xmlns:a16="http://schemas.microsoft.com/office/drawing/2014/main" id="{9A14328C-7B38-667E-DA41-970023BEF2A3}"/>
              </a:ext>
            </a:extLst>
          </p:cNvPr>
          <p:cNvSpPr/>
          <p:nvPr/>
        </p:nvSpPr>
        <p:spPr>
          <a:xfrm>
            <a:off x="1670497" y="3939512"/>
            <a:ext cx="1742144" cy="36702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900"/>
              </a:lnSpc>
              <a:buNone/>
            </a:pPr>
            <a:r>
              <a:rPr lang="en-US" sz="14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Dario Pile</a:t>
            </a:r>
          </a:p>
          <a:p>
            <a:pPr marL="0" indent="0" algn="ctr">
              <a:lnSpc>
                <a:spcPts val="900"/>
              </a:lnSpc>
              <a:buNone/>
            </a:pPr>
            <a:endParaRPr lang="en-US" sz="1400" b="1" kern="0" spc="3">
              <a:solidFill>
                <a:srgbClr val="1A5EA8"/>
              </a:solidFill>
              <a:latin typeface="Poppins" pitchFamily="34" charset="0"/>
              <a:cs typeface="Poppins" pitchFamily="34" charset="-120"/>
            </a:endParaRPr>
          </a:p>
          <a:p>
            <a:pPr marL="0" indent="0" algn="ctr">
              <a:lnSpc>
                <a:spcPts val="900"/>
              </a:lnSpc>
              <a:buNone/>
            </a:pPr>
            <a:r>
              <a:rPr lang="en-US" sz="1400" b="1" kern="0" spc="3">
                <a:solidFill>
                  <a:schemeClr val="accent2"/>
                </a:solidFill>
                <a:latin typeface="Poppins" pitchFamily="34" charset="0"/>
                <a:cs typeface="Poppins" pitchFamily="34" charset="-120"/>
              </a:rPr>
              <a:t>Pillar 1 Coordinator</a:t>
            </a:r>
            <a:endParaRPr lang="en-US" sz="1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947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4E9B2-A8FB-BE66-00B3-0132A1943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28647303-99B1-B5CF-D757-B7FE0DE56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9F0A7BD9-43D2-9601-FDAD-47E9D0869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322" y="272253"/>
            <a:ext cx="1581994" cy="664249"/>
          </a:xfrm>
          <a:prstGeom prst="rect">
            <a:avLst/>
          </a:prstGeom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id="{95168275-BC1F-AAC4-701F-90991624E9A3}"/>
              </a:ext>
            </a:extLst>
          </p:cNvPr>
          <p:cNvSpPr/>
          <p:nvPr/>
        </p:nvSpPr>
        <p:spPr>
          <a:xfrm>
            <a:off x="485775" y="314325"/>
            <a:ext cx="1255665" cy="11541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8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PROGRAMME OVERVIEW</a:t>
            </a:r>
            <a:endParaRPr lang="en-US" sz="800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CD8C5C47-D659-0841-76F5-EE14184E37A2}"/>
              </a:ext>
            </a:extLst>
          </p:cNvPr>
          <p:cNvSpPr/>
          <p:nvPr/>
        </p:nvSpPr>
        <p:spPr>
          <a:xfrm>
            <a:off x="485775" y="510778"/>
            <a:ext cx="3541034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About Compete Caribbean+</a:t>
            </a:r>
            <a:endParaRPr lang="en-US" sz="1912"/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F7D25097-1DEA-C01A-2025-5C79FF463130}"/>
              </a:ext>
            </a:extLst>
          </p:cNvPr>
          <p:cNvSpPr/>
          <p:nvPr/>
        </p:nvSpPr>
        <p:spPr>
          <a:xfrm>
            <a:off x="485775" y="1141941"/>
            <a:ext cx="8229600" cy="3947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0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Compete Caribbean Plus (CC+) is a 5-year multi-donor private sector development programme that supports gender-responsive sustainable growth and climate resilience in the Caribbean. CC+ operates across three strategic pillars:</a:t>
            </a:r>
            <a:endParaRPr lang="en-US" sz="1100"/>
          </a:p>
        </p:txBody>
      </p:sp>
      <p:sp>
        <p:nvSpPr>
          <p:cNvPr id="7" name="Shape 3">
            <a:extLst>
              <a:ext uri="{FF2B5EF4-FFF2-40B4-BE49-F238E27FC236}">
                <a16:creationId xmlns:a16="http://schemas.microsoft.com/office/drawing/2014/main" id="{B96AC5E9-0FC4-8772-4D6F-B347277185EE}"/>
              </a:ext>
            </a:extLst>
          </p:cNvPr>
          <p:cNvSpPr/>
          <p:nvPr/>
        </p:nvSpPr>
        <p:spPr>
          <a:xfrm>
            <a:off x="485775" y="1876866"/>
            <a:ext cx="2600325" cy="2162334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4">
            <a:extLst>
              <a:ext uri="{FF2B5EF4-FFF2-40B4-BE49-F238E27FC236}">
                <a16:creationId xmlns:a16="http://schemas.microsoft.com/office/drawing/2014/main" id="{D4EAA3FE-32AD-3EF0-FFB9-7CB4034CCB26}"/>
              </a:ext>
            </a:extLst>
          </p:cNvPr>
          <p:cNvSpPr/>
          <p:nvPr/>
        </p:nvSpPr>
        <p:spPr>
          <a:xfrm>
            <a:off x="485775" y="1858045"/>
            <a:ext cx="2600325" cy="35719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04603FD6-E2A5-0F98-3ECB-E7ABDC13E5C4}"/>
              </a:ext>
            </a:extLst>
          </p:cNvPr>
          <p:cNvSpPr/>
          <p:nvPr/>
        </p:nvSpPr>
        <p:spPr>
          <a:xfrm>
            <a:off x="685800" y="2058070"/>
            <a:ext cx="2200275" cy="3714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649" b="1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01</a:t>
            </a:r>
            <a:endParaRPr lang="en-US" sz="2649"/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3BE7C6F2-BBC3-D0CE-5191-6D88B9E975F2}"/>
              </a:ext>
            </a:extLst>
          </p:cNvPr>
          <p:cNvSpPr/>
          <p:nvPr/>
        </p:nvSpPr>
        <p:spPr>
          <a:xfrm>
            <a:off x="685800" y="2529557"/>
            <a:ext cx="2325501" cy="1792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00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Competitiveness &amp; Climate Action</a:t>
            </a:r>
            <a:endParaRPr lang="en-US" sz="1000"/>
          </a:p>
        </p:txBody>
      </p:sp>
      <p:sp>
        <p:nvSpPr>
          <p:cNvPr id="11" name="Text 7">
            <a:extLst>
              <a:ext uri="{FF2B5EF4-FFF2-40B4-BE49-F238E27FC236}">
                <a16:creationId xmlns:a16="http://schemas.microsoft.com/office/drawing/2014/main" id="{27A72C4A-2EEA-EE28-352D-2AEDBCEBBEB0}"/>
              </a:ext>
            </a:extLst>
          </p:cNvPr>
          <p:cNvSpPr/>
          <p:nvPr/>
        </p:nvSpPr>
        <p:spPr>
          <a:xfrm>
            <a:off x="685800" y="3001045"/>
            <a:ext cx="2200275" cy="55784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0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Improving competitiveness, climate action, and inclusiveness of Caribbean private sector.</a:t>
            </a:r>
            <a:endParaRPr lang="en-US" sz="1000"/>
          </a:p>
        </p:txBody>
      </p:sp>
      <p:sp>
        <p:nvSpPr>
          <p:cNvPr id="12" name="Shape 8">
            <a:extLst>
              <a:ext uri="{FF2B5EF4-FFF2-40B4-BE49-F238E27FC236}">
                <a16:creationId xmlns:a16="http://schemas.microsoft.com/office/drawing/2014/main" id="{A58C184F-ED14-B3B3-27E5-E5573ED65E04}"/>
              </a:ext>
            </a:extLst>
          </p:cNvPr>
          <p:cNvSpPr/>
          <p:nvPr/>
        </p:nvSpPr>
        <p:spPr>
          <a:xfrm>
            <a:off x="3300413" y="1876865"/>
            <a:ext cx="2600325" cy="2162335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>
            <a:extLst>
              <a:ext uri="{FF2B5EF4-FFF2-40B4-BE49-F238E27FC236}">
                <a16:creationId xmlns:a16="http://schemas.microsoft.com/office/drawing/2014/main" id="{655BACC0-4681-8FEC-877D-D23700B4342A}"/>
              </a:ext>
            </a:extLst>
          </p:cNvPr>
          <p:cNvSpPr/>
          <p:nvPr/>
        </p:nvSpPr>
        <p:spPr>
          <a:xfrm>
            <a:off x="3300413" y="1858045"/>
            <a:ext cx="2600325" cy="35719"/>
          </a:xfrm>
          <a:prstGeom prst="rect">
            <a:avLst/>
          </a:prstGeom>
          <a:solidFill>
            <a:srgbClr val="0097A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0">
            <a:extLst>
              <a:ext uri="{FF2B5EF4-FFF2-40B4-BE49-F238E27FC236}">
                <a16:creationId xmlns:a16="http://schemas.microsoft.com/office/drawing/2014/main" id="{F0BBEAB9-A299-BBF5-6C24-C7C16997D0EF}"/>
              </a:ext>
            </a:extLst>
          </p:cNvPr>
          <p:cNvSpPr/>
          <p:nvPr/>
        </p:nvSpPr>
        <p:spPr>
          <a:xfrm>
            <a:off x="3500438" y="2058070"/>
            <a:ext cx="2200275" cy="3714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649" b="1">
                <a:solidFill>
                  <a:srgbClr val="0097A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02</a:t>
            </a:r>
            <a:endParaRPr lang="en-US" sz="2649"/>
          </a:p>
        </p:txBody>
      </p:sp>
      <p:sp>
        <p:nvSpPr>
          <p:cNvPr id="15" name="Text 11">
            <a:extLst>
              <a:ext uri="{FF2B5EF4-FFF2-40B4-BE49-F238E27FC236}">
                <a16:creationId xmlns:a16="http://schemas.microsoft.com/office/drawing/2014/main" id="{13C6BD53-2AD8-1963-8851-ABF39060EC02}"/>
              </a:ext>
            </a:extLst>
          </p:cNvPr>
          <p:cNvSpPr/>
          <p:nvPr/>
        </p:nvSpPr>
        <p:spPr>
          <a:xfrm>
            <a:off x="3439926" y="2536281"/>
            <a:ext cx="2447786" cy="18017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 b="1">
                <a:solidFill>
                  <a:srgbClr val="1A1A2E"/>
                </a:solidFill>
                <a:latin typeface="Poppins"/>
                <a:ea typeface="Poppins" pitchFamily="34" charset="-122"/>
                <a:cs typeface="Poppins"/>
              </a:rPr>
              <a:t>Governance &amp; Enabling Environment </a:t>
            </a:r>
            <a:endParaRPr lang="en-US" sz="1000" b="1">
              <a:solidFill>
                <a:srgbClr val="1A1A2E"/>
              </a:solidFill>
              <a:latin typeface="Poppins"/>
              <a:cs typeface="Poppins"/>
            </a:endParaRPr>
          </a:p>
        </p:txBody>
      </p:sp>
      <p:sp>
        <p:nvSpPr>
          <p:cNvPr id="16" name="Text 12">
            <a:extLst>
              <a:ext uri="{FF2B5EF4-FFF2-40B4-BE49-F238E27FC236}">
                <a16:creationId xmlns:a16="http://schemas.microsoft.com/office/drawing/2014/main" id="{E174911C-7C36-FD9F-EA9A-E21E4B4D550E}"/>
              </a:ext>
            </a:extLst>
          </p:cNvPr>
          <p:cNvSpPr/>
          <p:nvPr/>
        </p:nvSpPr>
        <p:spPr>
          <a:xfrm>
            <a:off x="3471862" y="3001044"/>
            <a:ext cx="2200275" cy="55784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0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Enhancing government capabilities to support climate-smart and gender-responsive businesses.</a:t>
            </a:r>
            <a:endParaRPr lang="en-US" sz="1000"/>
          </a:p>
        </p:txBody>
      </p:sp>
      <p:sp>
        <p:nvSpPr>
          <p:cNvPr id="17" name="Shape 13">
            <a:extLst>
              <a:ext uri="{FF2B5EF4-FFF2-40B4-BE49-F238E27FC236}">
                <a16:creationId xmlns:a16="http://schemas.microsoft.com/office/drawing/2014/main" id="{B6A58A08-DBC5-20AB-641D-138D1E8C26D3}"/>
              </a:ext>
            </a:extLst>
          </p:cNvPr>
          <p:cNvSpPr/>
          <p:nvPr/>
        </p:nvSpPr>
        <p:spPr>
          <a:xfrm>
            <a:off x="6115050" y="1876866"/>
            <a:ext cx="2600325" cy="2200716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4">
            <a:extLst>
              <a:ext uri="{FF2B5EF4-FFF2-40B4-BE49-F238E27FC236}">
                <a16:creationId xmlns:a16="http://schemas.microsoft.com/office/drawing/2014/main" id="{33C1A622-6DB0-CAD4-1721-04BEF328743C}"/>
              </a:ext>
            </a:extLst>
          </p:cNvPr>
          <p:cNvSpPr/>
          <p:nvPr/>
        </p:nvSpPr>
        <p:spPr>
          <a:xfrm>
            <a:off x="6115050" y="1858045"/>
            <a:ext cx="2600325" cy="35719"/>
          </a:xfrm>
          <a:prstGeom prst="rect">
            <a:avLst/>
          </a:prstGeom>
          <a:solidFill>
            <a:srgbClr val="1A1A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5">
            <a:extLst>
              <a:ext uri="{FF2B5EF4-FFF2-40B4-BE49-F238E27FC236}">
                <a16:creationId xmlns:a16="http://schemas.microsoft.com/office/drawing/2014/main" id="{067FCBC5-F57D-F127-CE11-83F2BD34423D}"/>
              </a:ext>
            </a:extLst>
          </p:cNvPr>
          <p:cNvSpPr/>
          <p:nvPr/>
        </p:nvSpPr>
        <p:spPr>
          <a:xfrm>
            <a:off x="6315075" y="2058070"/>
            <a:ext cx="2200275" cy="3714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649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03</a:t>
            </a:r>
            <a:endParaRPr lang="en-US" sz="2649"/>
          </a:p>
        </p:txBody>
      </p:sp>
      <p:sp>
        <p:nvSpPr>
          <p:cNvPr id="20" name="Text 16">
            <a:extLst>
              <a:ext uri="{FF2B5EF4-FFF2-40B4-BE49-F238E27FC236}">
                <a16:creationId xmlns:a16="http://schemas.microsoft.com/office/drawing/2014/main" id="{7A0573CD-2575-FF2B-DC30-EFD9989F34C6}"/>
              </a:ext>
            </a:extLst>
          </p:cNvPr>
          <p:cNvSpPr/>
          <p:nvPr/>
        </p:nvSpPr>
        <p:spPr>
          <a:xfrm>
            <a:off x="6669014" y="2529557"/>
            <a:ext cx="1492396" cy="17972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00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Research &amp; Innovation</a:t>
            </a:r>
            <a:endParaRPr lang="en-US" sz="1000"/>
          </a:p>
        </p:txBody>
      </p:sp>
      <p:sp>
        <p:nvSpPr>
          <p:cNvPr id="21" name="Text 17">
            <a:extLst>
              <a:ext uri="{FF2B5EF4-FFF2-40B4-BE49-F238E27FC236}">
                <a16:creationId xmlns:a16="http://schemas.microsoft.com/office/drawing/2014/main" id="{9AA8FE54-EF30-2282-E19D-A8BE1A6D7C7F}"/>
              </a:ext>
            </a:extLst>
          </p:cNvPr>
          <p:cNvSpPr/>
          <p:nvPr/>
        </p:nvSpPr>
        <p:spPr>
          <a:xfrm>
            <a:off x="6315075" y="3001044"/>
            <a:ext cx="2200275" cy="9425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0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Reinforcing research institutions and surrounding ecosystems to produce knowledge that supports climate-smart and gender-responsive public and private sectors.</a:t>
            </a:r>
            <a:endParaRPr lang="en-US" sz="1000"/>
          </a:p>
        </p:txBody>
      </p:sp>
      <p:sp>
        <p:nvSpPr>
          <p:cNvPr id="24" name="Text 2">
            <a:extLst>
              <a:ext uri="{FF2B5EF4-FFF2-40B4-BE49-F238E27FC236}">
                <a16:creationId xmlns:a16="http://schemas.microsoft.com/office/drawing/2014/main" id="{466F2E05-02B5-3664-66A4-044F935183EC}"/>
              </a:ext>
            </a:extLst>
          </p:cNvPr>
          <p:cNvSpPr/>
          <p:nvPr/>
        </p:nvSpPr>
        <p:spPr>
          <a:xfrm>
            <a:off x="549019" y="4130388"/>
            <a:ext cx="8229600" cy="3963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00" b="1">
                <a:solidFill>
                  <a:srgbClr val="333333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DONORS</a:t>
            </a:r>
            <a:r>
              <a:rPr lang="en-US" sz="1100" b="1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:</a:t>
            </a:r>
            <a:endParaRPr lang="en-US" sz="1100"/>
          </a:p>
          <a:p>
            <a:pPr marL="0" indent="0" algn="l">
              <a:lnSpc>
                <a:spcPts val="1600"/>
              </a:lnSpc>
              <a:buNone/>
            </a:pPr>
            <a:endParaRPr lang="en-US" sz="1100"/>
          </a:p>
        </p:txBody>
      </p:sp>
      <p:pic>
        <p:nvPicPr>
          <p:cNvPr id="25" name="Image 1" descr="preencoded.png">
            <a:extLst>
              <a:ext uri="{FF2B5EF4-FFF2-40B4-BE49-F238E27FC236}">
                <a16:creationId xmlns:a16="http://schemas.microsoft.com/office/drawing/2014/main" id="{775802DB-3D50-70AB-DAB2-5E4A397FE3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7615"/>
          <a:stretch>
            <a:fillRect/>
          </a:stretch>
        </p:blipFill>
        <p:spPr>
          <a:xfrm>
            <a:off x="509874" y="4282413"/>
            <a:ext cx="2576226" cy="35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99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D2E16-3A79-50A1-EB0B-99BF87CCB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C8488C08-9620-644D-92C6-4E40B8DBE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7197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4C0063D4-8299-813F-6A83-0CA2A9A2D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618" y="117197"/>
            <a:ext cx="1537981" cy="645769"/>
          </a:xfrm>
          <a:prstGeom prst="rect">
            <a:avLst/>
          </a:prstGeom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id="{6EBB8AEC-6F51-AF72-BBB5-9F6B16D4A1E9}"/>
              </a:ext>
            </a:extLst>
          </p:cNvPr>
          <p:cNvSpPr/>
          <p:nvPr/>
        </p:nvSpPr>
        <p:spPr>
          <a:xfrm>
            <a:off x="485775" y="213388"/>
            <a:ext cx="1535357" cy="122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CLUSTERING RATIONALE</a:t>
            </a:r>
            <a:endParaRPr lang="en-US" sz="1000"/>
          </a:p>
        </p:txBody>
      </p:sp>
      <p:sp>
        <p:nvSpPr>
          <p:cNvPr id="51" name="Text 1">
            <a:extLst>
              <a:ext uri="{FF2B5EF4-FFF2-40B4-BE49-F238E27FC236}">
                <a16:creationId xmlns:a16="http://schemas.microsoft.com/office/drawing/2014/main" id="{64EEFFF7-F792-7AD6-F702-7E90FE989F97}"/>
              </a:ext>
            </a:extLst>
          </p:cNvPr>
          <p:cNvSpPr/>
          <p:nvPr/>
        </p:nvSpPr>
        <p:spPr>
          <a:xfrm>
            <a:off x="485775" y="412635"/>
            <a:ext cx="2265044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What is a Cluster?</a:t>
            </a:r>
            <a:endParaRPr lang="en-US" sz="1912"/>
          </a:p>
        </p:txBody>
      </p:sp>
      <p:sp>
        <p:nvSpPr>
          <p:cNvPr id="52" name="Text 2">
            <a:extLst>
              <a:ext uri="{FF2B5EF4-FFF2-40B4-BE49-F238E27FC236}">
                <a16:creationId xmlns:a16="http://schemas.microsoft.com/office/drawing/2014/main" id="{256F5D1E-6BD2-E27C-8AA4-061406BA71FF}"/>
              </a:ext>
            </a:extLst>
          </p:cNvPr>
          <p:cNvSpPr/>
          <p:nvPr/>
        </p:nvSpPr>
        <p:spPr>
          <a:xfrm>
            <a:off x="532253" y="880065"/>
            <a:ext cx="8229600" cy="80515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00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 cluster is a </a:t>
            </a:r>
            <a:r>
              <a:rPr lang="en-US" sz="1200" b="1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geographical concentrations </a:t>
            </a:r>
            <a:r>
              <a:rPr lang="en-US" sz="1200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of </a:t>
            </a:r>
            <a:r>
              <a:rPr lang="en-US" sz="1200" b="1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inter-connected enterprises </a:t>
            </a:r>
            <a:r>
              <a:rPr lang="en-US" sz="1200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and </a:t>
            </a:r>
            <a:r>
              <a:rPr lang="en-US" sz="1200" b="1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associated institutions</a:t>
            </a:r>
            <a:r>
              <a:rPr lang="en-US" sz="1200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—such as business associations, service providers, and academic institutions—that face common challenges and/or opportunities. Clusters typically involve a critical mass of </a:t>
            </a:r>
            <a:r>
              <a:rPr lang="en-US" sz="1200" b="1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small and medium-sized enterprises (SMEs)</a:t>
            </a:r>
            <a:r>
              <a:rPr lang="en-US" sz="1200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in a </a:t>
            </a:r>
            <a:r>
              <a:rPr lang="en-US" sz="1200" b="1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specific sector</a:t>
            </a:r>
            <a:r>
              <a:rPr lang="en-US" sz="1200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, fostering </a:t>
            </a:r>
            <a:r>
              <a:rPr lang="en-US" sz="1200" b="1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collective efficiency</a:t>
            </a:r>
            <a:r>
              <a:rPr lang="en-US" sz="1200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through </a:t>
            </a:r>
            <a:r>
              <a:rPr lang="en-US" sz="1200" b="1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joint actions</a:t>
            </a:r>
            <a:r>
              <a:rPr lang="en-US" sz="1200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, </a:t>
            </a:r>
            <a:r>
              <a:rPr lang="en-US" sz="1200" b="1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knowledge sharing</a:t>
            </a:r>
            <a:r>
              <a:rPr lang="en-US" sz="1200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, and </a:t>
            </a:r>
            <a:r>
              <a:rPr lang="en-US" sz="1200" b="1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geographical proximity</a:t>
            </a:r>
            <a:r>
              <a:rPr lang="en-US" sz="1200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</a:t>
            </a:r>
            <a:endParaRPr lang="en-US" sz="1200" dirty="0"/>
          </a:p>
        </p:txBody>
      </p:sp>
      <p:sp>
        <p:nvSpPr>
          <p:cNvPr id="40" name="Shape 3">
            <a:extLst>
              <a:ext uri="{FF2B5EF4-FFF2-40B4-BE49-F238E27FC236}">
                <a16:creationId xmlns:a16="http://schemas.microsoft.com/office/drawing/2014/main" id="{4FBB9781-6463-DCA7-1B34-FE58FA84878F}"/>
              </a:ext>
            </a:extLst>
          </p:cNvPr>
          <p:cNvSpPr/>
          <p:nvPr/>
        </p:nvSpPr>
        <p:spPr>
          <a:xfrm>
            <a:off x="704493" y="3076205"/>
            <a:ext cx="7899741" cy="1488857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1" name="Text 6">
            <a:extLst>
              <a:ext uri="{FF2B5EF4-FFF2-40B4-BE49-F238E27FC236}">
                <a16:creationId xmlns:a16="http://schemas.microsoft.com/office/drawing/2014/main" id="{E2C3BAA9-0A0A-5BFF-F545-6B4BB6E20C62}"/>
              </a:ext>
            </a:extLst>
          </p:cNvPr>
          <p:cNvSpPr/>
          <p:nvPr/>
        </p:nvSpPr>
        <p:spPr>
          <a:xfrm>
            <a:off x="918756" y="3165514"/>
            <a:ext cx="7306489" cy="13644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000"/>
              </a:lnSpc>
              <a:buNone/>
            </a:pPr>
            <a:r>
              <a:rPr lang="en-US" sz="1200" b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Clustering may allow firms to enjoy:</a:t>
            </a:r>
          </a:p>
          <a:p>
            <a:pPr marL="0" indent="0">
              <a:lnSpc>
                <a:spcPts val="1000"/>
              </a:lnSpc>
              <a:buNone/>
            </a:pPr>
            <a:endParaRPr lang="en-US" sz="1200" b="1">
              <a:solidFill>
                <a:srgbClr val="55555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>
              <a:buAutoNum type="arabicPeriod"/>
            </a:pPr>
            <a:r>
              <a:rPr lang="en-US" sz="1200" b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Enhanced productivity.</a:t>
            </a:r>
          </a:p>
          <a:p>
            <a:pPr marL="228600" indent="-228600">
              <a:buFont typeface="+mj-lt"/>
              <a:buAutoNum type="arabicPeriod" startAt="2"/>
            </a:pPr>
            <a:r>
              <a:rPr lang="en-US" sz="1200" b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Increased sales and exports.</a:t>
            </a:r>
          </a:p>
          <a:p>
            <a:pPr marL="228600" indent="-228600">
              <a:buAutoNum type="arabicPeriod" startAt="3"/>
            </a:pPr>
            <a:r>
              <a:rPr lang="en-US" sz="1200" b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Higher wages and strengthened </a:t>
            </a:r>
            <a:r>
              <a:rPr lang="en-US" sz="1200" b="1" err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labour</a:t>
            </a:r>
            <a:r>
              <a:rPr lang="en-US" sz="1200" b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force (skills and capacity).</a:t>
            </a:r>
          </a:p>
          <a:p>
            <a:pPr marL="228600" indent="-228600">
              <a:buAutoNum type="arabicPeriod" startAt="3"/>
            </a:pPr>
            <a:r>
              <a:rPr lang="en-US" sz="1200" b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Lower costs and optimized economies of scale and scope. </a:t>
            </a:r>
          </a:p>
          <a:p>
            <a:pPr marL="228600" indent="-228600">
              <a:buAutoNum type="arabicPeriod" startAt="3"/>
            </a:pPr>
            <a:r>
              <a:rPr lang="en-US" sz="1200" b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Access to new markets.</a:t>
            </a:r>
          </a:p>
          <a:p>
            <a:pPr marL="228600" indent="-228600">
              <a:buAutoNum type="arabicPeriod" startAt="3"/>
            </a:pPr>
            <a:r>
              <a:rPr lang="en-US" sz="1200" b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Stronger linkages with suppliers, distributors and other value chain stakeholders. </a:t>
            </a:r>
            <a:endParaRPr lang="en-US" sz="1200"/>
          </a:p>
        </p:txBody>
      </p:sp>
      <p:sp>
        <p:nvSpPr>
          <p:cNvPr id="42" name="Shape 20">
            <a:extLst>
              <a:ext uri="{FF2B5EF4-FFF2-40B4-BE49-F238E27FC236}">
                <a16:creationId xmlns:a16="http://schemas.microsoft.com/office/drawing/2014/main" id="{BE208B84-6036-3719-D81A-227C6C2F85A7}"/>
              </a:ext>
            </a:extLst>
          </p:cNvPr>
          <p:cNvSpPr/>
          <p:nvPr/>
        </p:nvSpPr>
        <p:spPr>
          <a:xfrm>
            <a:off x="671640" y="2232774"/>
            <a:ext cx="1756531" cy="492998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3" name="Text 21">
            <a:extLst>
              <a:ext uri="{FF2B5EF4-FFF2-40B4-BE49-F238E27FC236}">
                <a16:creationId xmlns:a16="http://schemas.microsoft.com/office/drawing/2014/main" id="{60FBCAF6-8C63-FACF-12C6-6E60AB89A893}"/>
              </a:ext>
            </a:extLst>
          </p:cNvPr>
          <p:cNvSpPr/>
          <p:nvPr/>
        </p:nvSpPr>
        <p:spPr>
          <a:xfrm>
            <a:off x="868501" y="2318872"/>
            <a:ext cx="1414824" cy="3118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100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Joint Marketing/</a:t>
            </a:r>
          </a:p>
          <a:p>
            <a:pPr marL="0" indent="0" algn="ctr">
              <a:lnSpc>
                <a:spcPts val="1200"/>
              </a:lnSpc>
              <a:buNone/>
            </a:pPr>
            <a:r>
              <a:rPr lang="en-US" sz="100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Branding</a:t>
            </a:r>
            <a:endParaRPr lang="en-US" sz="1000"/>
          </a:p>
        </p:txBody>
      </p:sp>
      <p:sp>
        <p:nvSpPr>
          <p:cNvPr id="44" name="Shape 23">
            <a:extLst>
              <a:ext uri="{FF2B5EF4-FFF2-40B4-BE49-F238E27FC236}">
                <a16:creationId xmlns:a16="http://schemas.microsoft.com/office/drawing/2014/main" id="{41D2BA51-91FF-16E4-B3C8-B341968A1A69}"/>
              </a:ext>
            </a:extLst>
          </p:cNvPr>
          <p:cNvSpPr/>
          <p:nvPr/>
        </p:nvSpPr>
        <p:spPr>
          <a:xfrm>
            <a:off x="2766590" y="2227713"/>
            <a:ext cx="1756530" cy="492998"/>
          </a:xfrm>
          <a:prstGeom prst="rect">
            <a:avLst/>
          </a:prstGeom>
          <a:solidFill>
            <a:srgbClr val="0097A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5" name="Text 24">
            <a:extLst>
              <a:ext uri="{FF2B5EF4-FFF2-40B4-BE49-F238E27FC236}">
                <a16:creationId xmlns:a16="http://schemas.microsoft.com/office/drawing/2014/main" id="{D72E470B-DB17-F7D3-95DF-8FD6E2062521}"/>
              </a:ext>
            </a:extLst>
          </p:cNvPr>
          <p:cNvSpPr/>
          <p:nvPr/>
        </p:nvSpPr>
        <p:spPr>
          <a:xfrm>
            <a:off x="2831404" y="2266095"/>
            <a:ext cx="1626901" cy="46166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100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Co-investment in training and workforce development</a:t>
            </a:r>
            <a:endParaRPr lang="en-US" sz="1000"/>
          </a:p>
        </p:txBody>
      </p:sp>
      <p:sp>
        <p:nvSpPr>
          <p:cNvPr id="46" name="Shape 26">
            <a:extLst>
              <a:ext uri="{FF2B5EF4-FFF2-40B4-BE49-F238E27FC236}">
                <a16:creationId xmlns:a16="http://schemas.microsoft.com/office/drawing/2014/main" id="{9268E2DF-D600-A918-B9E4-58CCE86DAB9E}"/>
              </a:ext>
            </a:extLst>
          </p:cNvPr>
          <p:cNvSpPr/>
          <p:nvPr/>
        </p:nvSpPr>
        <p:spPr>
          <a:xfrm>
            <a:off x="6847704" y="2224616"/>
            <a:ext cx="1756530" cy="492998"/>
          </a:xfrm>
          <a:prstGeom prst="rect">
            <a:avLst/>
          </a:prstGeom>
          <a:solidFill>
            <a:srgbClr val="1A1A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7" name="Text 27">
            <a:extLst>
              <a:ext uri="{FF2B5EF4-FFF2-40B4-BE49-F238E27FC236}">
                <a16:creationId xmlns:a16="http://schemas.microsoft.com/office/drawing/2014/main" id="{48013DB0-F711-0FAB-EAE7-857F1406F96D}"/>
              </a:ext>
            </a:extLst>
          </p:cNvPr>
          <p:cNvSpPr/>
          <p:nvPr/>
        </p:nvSpPr>
        <p:spPr>
          <a:xfrm>
            <a:off x="6876378" y="2242841"/>
            <a:ext cx="1741495" cy="46570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100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Cost and information sharing, and collective advocacy</a:t>
            </a:r>
            <a:endParaRPr lang="en-US" sz="1000"/>
          </a:p>
        </p:txBody>
      </p:sp>
      <p:sp>
        <p:nvSpPr>
          <p:cNvPr id="53" name="Shape 32">
            <a:extLst>
              <a:ext uri="{FF2B5EF4-FFF2-40B4-BE49-F238E27FC236}">
                <a16:creationId xmlns:a16="http://schemas.microsoft.com/office/drawing/2014/main" id="{878B27F0-1FD5-48E4-FAB4-D8A13AB35985}"/>
              </a:ext>
            </a:extLst>
          </p:cNvPr>
          <p:cNvSpPr/>
          <p:nvPr/>
        </p:nvSpPr>
        <p:spPr>
          <a:xfrm>
            <a:off x="4831587" y="2229939"/>
            <a:ext cx="1756530" cy="497821"/>
          </a:xfrm>
          <a:prstGeom prst="rect">
            <a:avLst/>
          </a:prstGeom>
          <a:solidFill>
            <a:srgbClr val="F5A62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4" name="Text 33">
            <a:extLst>
              <a:ext uri="{FF2B5EF4-FFF2-40B4-BE49-F238E27FC236}">
                <a16:creationId xmlns:a16="http://schemas.microsoft.com/office/drawing/2014/main" id="{CFB1F211-659E-1384-1286-0868B4767767}"/>
              </a:ext>
            </a:extLst>
          </p:cNvPr>
          <p:cNvSpPr/>
          <p:nvPr/>
        </p:nvSpPr>
        <p:spPr>
          <a:xfrm>
            <a:off x="4817948" y="2258610"/>
            <a:ext cx="1798843" cy="46166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1000" b="1">
                <a:solidFill>
                  <a:srgbClr val="FFFFFF"/>
                </a:solidFill>
                <a:latin typeface="Poppins" pitchFamily="34" charset="0"/>
                <a:cs typeface="Poppins" pitchFamily="34" charset="-120"/>
              </a:rPr>
              <a:t>Joint development of new or improved products, services or processes</a:t>
            </a:r>
            <a:endParaRPr lang="en-US" sz="1000"/>
          </a:p>
        </p:txBody>
      </p:sp>
      <p:sp>
        <p:nvSpPr>
          <p:cNvPr id="55" name="Arrow: Down 54">
            <a:extLst>
              <a:ext uri="{FF2B5EF4-FFF2-40B4-BE49-F238E27FC236}">
                <a16:creationId xmlns:a16="http://schemas.microsoft.com/office/drawing/2014/main" id="{C09C31B2-0380-7441-47F7-F7D0DAAD2BAB}"/>
              </a:ext>
            </a:extLst>
          </p:cNvPr>
          <p:cNvSpPr/>
          <p:nvPr/>
        </p:nvSpPr>
        <p:spPr>
          <a:xfrm>
            <a:off x="1468386" y="2785841"/>
            <a:ext cx="162401" cy="23985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B16D0C44-267E-7871-3F4F-7F30B8F68265}"/>
              </a:ext>
            </a:extLst>
          </p:cNvPr>
          <p:cNvSpPr/>
          <p:nvPr/>
        </p:nvSpPr>
        <p:spPr>
          <a:xfrm>
            <a:off x="3563653" y="2784698"/>
            <a:ext cx="162401" cy="251553"/>
          </a:xfrm>
          <a:prstGeom prst="downArrow">
            <a:avLst/>
          </a:prstGeom>
          <a:solidFill>
            <a:srgbClr val="33D5C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row: Down 56">
            <a:extLst>
              <a:ext uri="{FF2B5EF4-FFF2-40B4-BE49-F238E27FC236}">
                <a16:creationId xmlns:a16="http://schemas.microsoft.com/office/drawing/2014/main" id="{CEECF168-5FCE-FF0D-E226-AE861F18EEA8}"/>
              </a:ext>
            </a:extLst>
          </p:cNvPr>
          <p:cNvSpPr/>
          <p:nvPr/>
        </p:nvSpPr>
        <p:spPr>
          <a:xfrm>
            <a:off x="5547451" y="2765697"/>
            <a:ext cx="162401" cy="266959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row: Down 57">
            <a:extLst>
              <a:ext uri="{FF2B5EF4-FFF2-40B4-BE49-F238E27FC236}">
                <a16:creationId xmlns:a16="http://schemas.microsoft.com/office/drawing/2014/main" id="{CECA2103-F09D-B874-F37A-E00E9775CD2E}"/>
              </a:ext>
            </a:extLst>
          </p:cNvPr>
          <p:cNvSpPr/>
          <p:nvPr/>
        </p:nvSpPr>
        <p:spPr>
          <a:xfrm>
            <a:off x="7747125" y="2797855"/>
            <a:ext cx="162402" cy="231935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 1">
            <a:extLst>
              <a:ext uri="{FF2B5EF4-FFF2-40B4-BE49-F238E27FC236}">
                <a16:creationId xmlns:a16="http://schemas.microsoft.com/office/drawing/2014/main" id="{24103CAA-F7F6-D80B-5269-92ADE1AB5A1D}"/>
              </a:ext>
            </a:extLst>
          </p:cNvPr>
          <p:cNvSpPr/>
          <p:nvPr/>
        </p:nvSpPr>
        <p:spPr>
          <a:xfrm>
            <a:off x="528792" y="1675983"/>
            <a:ext cx="2042226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Why clustering?</a:t>
            </a:r>
            <a:endParaRPr lang="en-US" sz="1912"/>
          </a:p>
        </p:txBody>
      </p:sp>
    </p:spTree>
    <p:extLst>
      <p:ext uri="{BB962C8B-B14F-4D97-AF65-F5344CB8AC3E}">
        <p14:creationId xmlns:p14="http://schemas.microsoft.com/office/powerpoint/2010/main" val="3384420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26ddb7-c867-41b9-baf5-7493bbda5aac" xsi:nil="true"/>
    <lcf76f155ced4ddcb4097134ff3c332f xmlns="78dba787-43af-4e72-a0ab-bd94fb9dfda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6BF2DF21669343AF4194843BA785FC" ma:contentTypeVersion="13" ma:contentTypeDescription="Create a new document." ma:contentTypeScope="" ma:versionID="1a2572dda874f1c62197a85f447a2a17">
  <xsd:schema xmlns:xsd="http://www.w3.org/2001/XMLSchema" xmlns:xs="http://www.w3.org/2001/XMLSchema" xmlns:p="http://schemas.microsoft.com/office/2006/metadata/properties" xmlns:ns2="78dba787-43af-4e72-a0ab-bd94fb9dfdab" xmlns:ns3="ba26ddb7-c867-41b9-baf5-7493bbda5aac" targetNamespace="http://schemas.microsoft.com/office/2006/metadata/properties" ma:root="true" ma:fieldsID="d6a7400610526d193e3718ad7a27a3fb" ns2:_="" ns3:_="">
    <xsd:import namespace="78dba787-43af-4e72-a0ab-bd94fb9dfdab"/>
    <xsd:import namespace="ba26ddb7-c867-41b9-baf5-7493bbda5a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a787-43af-4e72-a0ab-bd94fb9df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e61f9b1-e23d-4f49-b3d7-56b991556c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26ddb7-c867-41b9-baf5-7493bbda5aa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79396e8-b02e-4327-acac-fbcd0e144928}" ma:internalName="TaxCatchAll" ma:showField="CatchAllData" ma:web="ba26ddb7-c867-41b9-baf5-7493bbda5a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F88540-29D4-4287-A203-DDEBB220FE81}">
  <ds:schemaRefs>
    <ds:schemaRef ds:uri="http://schemas.microsoft.com/office/2006/metadata/properties"/>
    <ds:schemaRef ds:uri="ba26ddb7-c867-41b9-baf5-7493bbda5aac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78dba787-43af-4e72-a0ab-bd94fb9dfda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C410C80-0946-46EE-96FD-85E7E9F8F7FD}">
  <ds:schemaRefs>
    <ds:schemaRef ds:uri="78dba787-43af-4e72-a0ab-bd94fb9dfdab"/>
    <ds:schemaRef ds:uri="ba26ddb7-c867-41b9-baf5-7493bbda5aa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B4F3480-D790-4D28-A158-FAF4C7F1C9A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9dfb1a05-5f1d-449a-8960-62abcb479e7d}" enabled="0" method="" siteId="{9dfb1a05-5f1d-449a-8960-62abcb479e7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1892</Words>
  <Application>Microsoft Office PowerPoint</Application>
  <PresentationFormat>On-screen Show (16:9)</PresentationFormat>
  <Paragraphs>332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Pile, Dario Matthew</cp:lastModifiedBy>
  <cp:revision>3</cp:revision>
  <dcterms:created xsi:type="dcterms:W3CDTF">2026-03-09T19:56:11Z</dcterms:created>
  <dcterms:modified xsi:type="dcterms:W3CDTF">2026-05-13T14:40:40Z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0x010100BF6BF2DF21669343AF4194843BA785FC</vt:lpwstr>
  </property>
  <property fmtid="{D5CDD505-2E9C-101B-9397-08002B2CF9AE}" pid="3" name="MediaServiceImageTags">
    <vt:lpwstr/>
  </property>
</Properties>
</file>